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215860867858809"/>
          <c:y val="4.4409667541557327E-2"/>
          <c:w val="0.81242083057374881"/>
          <c:h val="0.75871062992125959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&lt;100%</c:v>
                </c:pt>
                <c:pt idx="1">
                  <c:v>100 - &lt;200%</c:v>
                </c:pt>
                <c:pt idx="2">
                  <c:v>200 - &lt;400%</c:v>
                </c:pt>
                <c:pt idx="3">
                  <c:v>400 - &lt;600%</c:v>
                </c:pt>
                <c:pt idx="4">
                  <c:v>600%+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31.2</c:v>
                </c:pt>
                <c:pt idx="1">
                  <c:v>30.5</c:v>
                </c:pt>
                <c:pt idx="2">
                  <c:v>27.3</c:v>
                </c:pt>
                <c:pt idx="3">
                  <c:v>23.9</c:v>
                </c:pt>
                <c:pt idx="4">
                  <c:v>14.3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&lt;100%</c:v>
                </c:pt>
                <c:pt idx="1">
                  <c:v>100 - &lt;200%</c:v>
                </c:pt>
                <c:pt idx="2">
                  <c:v>200 - &lt;400%</c:v>
                </c:pt>
                <c:pt idx="3">
                  <c:v>400 - &lt;600%</c:v>
                </c:pt>
                <c:pt idx="4">
                  <c:v>600%+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25.6</c:v>
                </c:pt>
                <c:pt idx="1">
                  <c:v>24.3</c:v>
                </c:pt>
                <c:pt idx="2">
                  <c:v>20.2</c:v>
                </c:pt>
                <c:pt idx="3">
                  <c:v>16.899999999999999</c:v>
                </c:pt>
                <c:pt idx="4">
                  <c:v>9.3000000000000007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&lt;100%</c:v>
                </c:pt>
                <c:pt idx="1">
                  <c:v>100 - &lt;200%</c:v>
                </c:pt>
                <c:pt idx="2">
                  <c:v>200 - &lt;400%</c:v>
                </c:pt>
                <c:pt idx="3">
                  <c:v>400 - &lt;600%</c:v>
                </c:pt>
                <c:pt idx="4">
                  <c:v>600%+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28.3</c:v>
                </c:pt>
                <c:pt idx="1">
                  <c:v>27.3</c:v>
                </c:pt>
                <c:pt idx="2">
                  <c:v>23.6</c:v>
                </c:pt>
                <c:pt idx="3">
                  <c:v>20.2</c:v>
                </c:pt>
                <c:pt idx="4">
                  <c:v>11.5</c:v>
                </c:pt>
              </c:numCache>
            </c:numRef>
          </c:val>
        </c:ser>
        <c:hiLowLines>
          <c:spPr>
            <a:ln w="38100">
              <a:solidFill>
                <a:prstClr val="black"/>
              </a:solidFill>
            </a:ln>
          </c:spPr>
        </c:hiLowLines>
        <c:axId val="78597120"/>
        <c:axId val="78603392"/>
      </c:stockChart>
      <c:catAx>
        <c:axId val="78597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Ratio of Family income to Federal Poverty Level</a:t>
                </a:r>
                <a:endParaRPr lang="en-US" dirty="0"/>
              </a:p>
            </c:rich>
          </c:tx>
          <c:layout/>
        </c:title>
        <c:numFmt formatCode="m/d/yyyy" sourceLinked="1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78603392"/>
        <c:crosses val="autoZero"/>
        <c:auto val="1"/>
        <c:lblAlgn val="ctr"/>
        <c:lblOffset val="100"/>
      </c:catAx>
      <c:valAx>
        <c:axId val="78603392"/>
        <c:scaling>
          <c:orientation val="minMax"/>
          <c:max val="35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5576323987538941E-2"/>
              <c:y val="0.27096631671041133"/>
            </c:manualLayout>
          </c:layout>
        </c:title>
        <c:numFmt formatCode="#,##0" sourceLinked="0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7859712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476596675415574"/>
          <c:y val="4.4409667541557327E-2"/>
          <c:w val="0.73849547032427443"/>
          <c:h val="0.7228254593175859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&lt;10%</c:v>
                </c:pt>
                <c:pt idx="1">
                  <c:v>10 - 19%</c:v>
                </c:pt>
                <c:pt idx="2">
                  <c:v>20 - 29%</c:v>
                </c:pt>
                <c:pt idx="3">
                  <c:v>30%+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19.5</c:v>
                </c:pt>
                <c:pt idx="1">
                  <c:v>23.9</c:v>
                </c:pt>
                <c:pt idx="2">
                  <c:v>28.9</c:v>
                </c:pt>
                <c:pt idx="3">
                  <c:v>31.6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&lt;10%</c:v>
                </c:pt>
                <c:pt idx="1">
                  <c:v>10 - 19%</c:v>
                </c:pt>
                <c:pt idx="2">
                  <c:v>20 - 29%</c:v>
                </c:pt>
                <c:pt idx="3">
                  <c:v>30%+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14.4</c:v>
                </c:pt>
                <c:pt idx="1">
                  <c:v>19.5</c:v>
                </c:pt>
                <c:pt idx="2">
                  <c:v>23.6</c:v>
                </c:pt>
                <c:pt idx="3">
                  <c:v>26.1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Sheet1!$A$2:$A$5</c:f>
              <c:strCache>
                <c:ptCount val="4"/>
                <c:pt idx="0">
                  <c:v>&lt;10%</c:v>
                </c:pt>
                <c:pt idx="1">
                  <c:v>10 - 19%</c:v>
                </c:pt>
                <c:pt idx="2">
                  <c:v>20 - 29%</c:v>
                </c:pt>
                <c:pt idx="3">
                  <c:v>30%+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16.8</c:v>
                </c:pt>
                <c:pt idx="1">
                  <c:v>21.6</c:v>
                </c:pt>
                <c:pt idx="2">
                  <c:v>26.2</c:v>
                </c:pt>
                <c:pt idx="3">
                  <c:v>28.8</c:v>
                </c:pt>
              </c:numCache>
            </c:numRef>
          </c:val>
        </c:ser>
        <c:hiLowLines>
          <c:spPr>
            <a:ln w="38100">
              <a:solidFill>
                <a:prstClr val="black"/>
              </a:solidFill>
            </a:ln>
          </c:spPr>
        </c:hiLowLines>
        <c:axId val="68728320"/>
        <c:axId val="78615296"/>
      </c:stockChart>
      <c:catAx>
        <c:axId val="68728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Families Living Below the Federal Poverty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2901927581632947"/>
              <c:y val="0.89736111111111116"/>
            </c:manualLayout>
          </c:layout>
        </c:title>
        <c:numFmt formatCode="m/d/yyyy" sourceLinked="1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78615296"/>
        <c:crosses val="autoZero"/>
        <c:auto val="1"/>
        <c:lblAlgn val="ctr"/>
        <c:lblOffset val="100"/>
      </c:catAx>
      <c:valAx>
        <c:axId val="78615296"/>
        <c:scaling>
          <c:orientation val="minMax"/>
          <c:max val="40"/>
          <c:min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8554878220867552E-2"/>
              <c:y val="0.22385695538057737"/>
            </c:manualLayout>
          </c:layout>
        </c:title>
        <c:numFmt formatCode="#,##0" sourceLinked="0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6872832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476596675415574"/>
          <c:y val="4.4409667541557334E-2"/>
          <c:w val="0.73849547032427465"/>
          <c:h val="0.7394921259842514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Hispanic</c:v>
                </c:pt>
                <c:pt idx="3">
                  <c:v>Asian/Pacific Islander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36.1</c:v>
                </c:pt>
                <c:pt idx="2">
                  <c:v>32.5</c:v>
                </c:pt>
                <c:pt idx="3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Hispanic</c:v>
                </c:pt>
                <c:pt idx="3">
                  <c:v>Asian/Pacific Islander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30.3</c:v>
                </c:pt>
                <c:pt idx="2">
                  <c:v>27.6</c:v>
                </c:pt>
                <c:pt idx="3">
                  <c:v>12.3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Hispanic</c:v>
                </c:pt>
                <c:pt idx="3">
                  <c:v>Asian/Pacific Islander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14.8</c:v>
                </c:pt>
                <c:pt idx="1">
                  <c:v>33.1</c:v>
                </c:pt>
                <c:pt idx="2">
                  <c:v>30</c:v>
                </c:pt>
                <c:pt idx="3">
                  <c:v>14.9</c:v>
                </c:pt>
              </c:numCache>
            </c:numRef>
          </c:val>
        </c:ser>
        <c:hiLowLines>
          <c:spPr>
            <a:ln w="38100">
              <a:solidFill>
                <a:prstClr val="black"/>
              </a:solidFill>
            </a:ln>
          </c:spPr>
        </c:hiLowLines>
        <c:axId val="68276224"/>
        <c:axId val="68277760"/>
      </c:stockChart>
      <c:catAx>
        <c:axId val="68276224"/>
        <c:scaling>
          <c:orientation val="minMax"/>
        </c:scaling>
        <c:axPos val="b"/>
        <c:numFmt formatCode="m/d/yyyy" sourceLinked="1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68277760"/>
        <c:crosses val="autoZero"/>
        <c:auto val="1"/>
        <c:lblAlgn val="ctr"/>
        <c:lblOffset val="100"/>
      </c:catAx>
      <c:valAx>
        <c:axId val="68277760"/>
        <c:scaling>
          <c:orientation val="minMax"/>
          <c:max val="45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8554878220867552E-2"/>
              <c:y val="0.22385695538057737"/>
            </c:manualLayout>
          </c:layout>
        </c:title>
        <c:numFmt formatCode="#,##0" sourceLinked="0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6827622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476596675415574"/>
          <c:y val="4.4409667541557334E-2"/>
          <c:w val="0.73849547032427476"/>
          <c:h val="0.73949212598425129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Less than high school</c:v>
                </c:pt>
                <c:pt idx="1">
                  <c:v>High school</c:v>
                </c:pt>
                <c:pt idx="2">
                  <c:v>Some college</c:v>
                </c:pt>
                <c:pt idx="3">
                  <c:v>College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34.299999999999997</c:v>
                </c:pt>
                <c:pt idx="1">
                  <c:v>32.200000000000003</c:v>
                </c:pt>
                <c:pt idx="2">
                  <c:v>28.4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Less than high school</c:v>
                </c:pt>
                <c:pt idx="1">
                  <c:v>High school</c:v>
                </c:pt>
                <c:pt idx="2">
                  <c:v>Some college</c:v>
                </c:pt>
                <c:pt idx="3">
                  <c:v>College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27.9</c:v>
                </c:pt>
                <c:pt idx="1">
                  <c:v>26.7</c:v>
                </c:pt>
                <c:pt idx="2">
                  <c:v>22.8</c:v>
                </c:pt>
                <c:pt idx="3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Sheet1!$A$2:$A$5</c:f>
              <c:strCache>
                <c:ptCount val="4"/>
                <c:pt idx="0">
                  <c:v>Less than high school</c:v>
                </c:pt>
                <c:pt idx="1">
                  <c:v>High school</c:v>
                </c:pt>
                <c:pt idx="2">
                  <c:v>Some college</c:v>
                </c:pt>
                <c:pt idx="3">
                  <c:v>College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31</c:v>
                </c:pt>
                <c:pt idx="1">
                  <c:v>29.4</c:v>
                </c:pt>
                <c:pt idx="2">
                  <c:v>25.5</c:v>
                </c:pt>
                <c:pt idx="3">
                  <c:v>13</c:v>
                </c:pt>
              </c:numCache>
            </c:numRef>
          </c:val>
        </c:ser>
        <c:hiLowLines>
          <c:spPr>
            <a:ln w="38100">
              <a:solidFill>
                <a:prstClr val="black"/>
              </a:solidFill>
            </a:ln>
          </c:spPr>
        </c:hiLowLines>
        <c:axId val="68287104"/>
        <c:axId val="68325760"/>
      </c:stockChart>
      <c:catAx>
        <c:axId val="68287104"/>
        <c:scaling>
          <c:orientation val="minMax"/>
        </c:scaling>
        <c:axPos val="b"/>
        <c:numFmt formatCode="m/d/yyyy" sourceLinked="1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68325760"/>
        <c:crosses val="autoZero"/>
        <c:auto val="1"/>
        <c:lblAlgn val="ctr"/>
        <c:lblOffset val="100"/>
      </c:catAx>
      <c:valAx>
        <c:axId val="68325760"/>
        <c:scaling>
          <c:orientation val="minMax"/>
          <c:max val="40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8554878220867552E-2"/>
              <c:y val="0.22385695538057737"/>
            </c:manualLayout>
          </c:layout>
        </c:title>
        <c:numFmt formatCode="#,##0" sourceLinked="0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6828710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5A12-674A-4C4D-8897-067CA2B1E541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4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of </a:t>
            </a:r>
            <a:r>
              <a:rPr lang="en-US" sz="2800" b="1" dirty="0" smtClean="0">
                <a:latin typeface="Arial" charset="0"/>
              </a:rPr>
              <a:t>Drinking 1 or More Sugar Sweetened Beverages/Day by Income</a:t>
            </a:r>
            <a:endParaRPr lang="en-US" sz="2800" b="1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143000"/>
          <a:ext cx="8153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</a:t>
            </a:r>
            <a:r>
              <a:rPr lang="en-US" sz="2400" b="1" dirty="0" smtClean="0"/>
              <a:t>CI, NYC 2013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2400" y="36493"/>
            <a:ext cx="944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of </a:t>
            </a:r>
            <a:r>
              <a:rPr lang="en-US" sz="2800" b="1" dirty="0" smtClean="0">
                <a:latin typeface="Arial" charset="0"/>
              </a:rPr>
              <a:t>Drinking </a:t>
            </a:r>
            <a:r>
              <a:rPr lang="en-US" sz="2800" b="1" dirty="0" smtClean="0">
                <a:latin typeface="Arial" charset="0"/>
              </a:rPr>
              <a:t>1 or More </a:t>
            </a:r>
            <a:r>
              <a:rPr lang="en-US" sz="2800" b="1" dirty="0" smtClean="0">
                <a:latin typeface="Arial" charset="0"/>
              </a:rPr>
              <a:t>Sugar Sweetened Beverages/Day by </a:t>
            </a:r>
            <a:r>
              <a:rPr lang="en-US" sz="2800" b="1" dirty="0" smtClean="0">
                <a:latin typeface="Arial" charset="0"/>
              </a:rPr>
              <a:t>Zip Code Poverty </a:t>
            </a:r>
            <a:r>
              <a:rPr lang="en-US" sz="2800" b="1" dirty="0" smtClean="0">
                <a:latin typeface="Arial" charset="0"/>
              </a:rPr>
              <a:t>Rate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143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</a:t>
            </a:r>
            <a:r>
              <a:rPr lang="en-US" sz="2400" b="1" dirty="0" smtClean="0"/>
              <a:t>CI, NYC 2013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4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of </a:t>
            </a:r>
            <a:r>
              <a:rPr lang="en-US" sz="2800" b="1" dirty="0" smtClean="0">
                <a:latin typeface="Arial" charset="0"/>
              </a:rPr>
              <a:t>Drinking </a:t>
            </a:r>
            <a:r>
              <a:rPr lang="en-US" sz="2800" b="1" dirty="0" smtClean="0">
                <a:latin typeface="Arial" charset="0"/>
              </a:rPr>
              <a:t>1 or More </a:t>
            </a:r>
            <a:r>
              <a:rPr lang="en-US" sz="2800" b="1" dirty="0" smtClean="0">
                <a:latin typeface="Arial" charset="0"/>
              </a:rPr>
              <a:t>Sugar Sweetened Beverages/Day by </a:t>
            </a:r>
            <a:r>
              <a:rPr lang="en-US" sz="2800" b="1" dirty="0" smtClean="0">
                <a:latin typeface="Arial" charset="0"/>
              </a:rPr>
              <a:t>Race/Ethnicity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762000" y="1143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</a:t>
            </a:r>
            <a:r>
              <a:rPr lang="en-US" sz="2400" b="1" dirty="0" smtClean="0"/>
              <a:t>CI, NYC 2013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4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</a:t>
            </a:r>
            <a:r>
              <a:rPr lang="en-US" sz="2800" b="1" dirty="0" smtClean="0">
                <a:latin typeface="Arial" charset="0"/>
              </a:rPr>
              <a:t>Drinking 1 or More </a:t>
            </a:r>
            <a:r>
              <a:rPr lang="en-US" sz="2800" b="1" dirty="0" smtClean="0">
                <a:latin typeface="Arial" charset="0"/>
              </a:rPr>
              <a:t>Sugar Sweetened Beverages/Day by </a:t>
            </a:r>
            <a:r>
              <a:rPr lang="en-US" sz="2800" b="1" dirty="0" smtClean="0">
                <a:latin typeface="Arial" charset="0"/>
              </a:rPr>
              <a:t>Education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1430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</a:t>
            </a:r>
            <a:r>
              <a:rPr lang="en-US" sz="2400" b="1" dirty="0" smtClean="0"/>
              <a:t>CI, NYC 2013</a:t>
            </a:r>
            <a:endParaRPr lang="en-US" sz="2400" b="1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Rundle</dc:creator>
  <cp:lastModifiedBy>Andrew Rundle</cp:lastModifiedBy>
  <cp:revision>25</cp:revision>
  <dcterms:created xsi:type="dcterms:W3CDTF">2015-07-11T01:22:36Z</dcterms:created>
  <dcterms:modified xsi:type="dcterms:W3CDTF">2015-07-12T02:38:29Z</dcterms:modified>
</cp:coreProperties>
</file>