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215860867858809"/>
          <c:y val="4.4409667541557327E-2"/>
          <c:w val="0.81242083057374881"/>
          <c:h val="0.75871062992125959"/>
        </c:manualLayout>
      </c:layout>
      <c:stockChart>
        <c:ser>
          <c:idx val="0"/>
          <c:order val="0"/>
          <c:tx>
            <c:strRef>
              <c:f>Sheet1!$B$1</c:f>
              <c:strCache>
                <c:ptCount val="1"/>
                <c:pt idx="0">
                  <c:v>High</c:v>
                </c:pt>
              </c:strCache>
            </c:strRef>
          </c:tx>
          <c:spPr>
            <a:ln w="28575">
              <a:noFill/>
            </a:ln>
          </c:spPr>
          <c:marker>
            <c:symbol val="dash"/>
            <c:size val="15"/>
            <c:spPr>
              <a:solidFill>
                <a:prstClr val="black"/>
              </a:solidFill>
              <a:ln>
                <a:solidFill>
                  <a:prstClr val="black"/>
                </a:solidFill>
              </a:ln>
            </c:spPr>
          </c:marker>
          <c:cat>
            <c:strRef>
              <c:f>Sheet1!$A$2:$A$6</c:f>
              <c:strCache>
                <c:ptCount val="5"/>
                <c:pt idx="0">
                  <c:v>&lt;100%</c:v>
                </c:pt>
                <c:pt idx="1">
                  <c:v>100 - &lt;200%</c:v>
                </c:pt>
                <c:pt idx="2">
                  <c:v>200 - &lt;400%</c:v>
                </c:pt>
                <c:pt idx="3">
                  <c:v>400 - &lt;600%</c:v>
                </c:pt>
                <c:pt idx="4">
                  <c:v>600%+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9.3000000000000007</c:v>
                </c:pt>
                <c:pt idx="1">
                  <c:v>11.9</c:v>
                </c:pt>
                <c:pt idx="2">
                  <c:v>13.7</c:v>
                </c:pt>
                <c:pt idx="3">
                  <c:v>16.3</c:v>
                </c:pt>
                <c:pt idx="4">
                  <c:v>24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Low</c:v>
                </c:pt>
              </c:strCache>
            </c:strRef>
          </c:tx>
          <c:spPr>
            <a:ln w="28575">
              <a:noFill/>
            </a:ln>
          </c:spPr>
          <c:marker>
            <c:symbol val="dash"/>
            <c:size val="15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Sheet1!$A$2:$A$6</c:f>
              <c:strCache>
                <c:ptCount val="5"/>
                <c:pt idx="0">
                  <c:v>&lt;100%</c:v>
                </c:pt>
                <c:pt idx="1">
                  <c:v>100 - &lt;200%</c:v>
                </c:pt>
                <c:pt idx="2">
                  <c:v>200 - &lt;400%</c:v>
                </c:pt>
                <c:pt idx="3">
                  <c:v>400 - &lt;600%</c:v>
                </c:pt>
                <c:pt idx="4">
                  <c:v>600%+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6.3</c:v>
                </c:pt>
                <c:pt idx="1">
                  <c:v>7.5</c:v>
                </c:pt>
                <c:pt idx="2">
                  <c:v>8.6</c:v>
                </c:pt>
                <c:pt idx="3">
                  <c:v>10.199999999999999</c:v>
                </c:pt>
                <c:pt idx="4">
                  <c:v>17.2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Close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15"/>
            <c:spPr>
              <a:solidFill>
                <a:srgbClr val="FF0000"/>
              </a:solidFill>
            </c:spPr>
          </c:marker>
          <c:cat>
            <c:strRef>
              <c:f>Sheet1!$A$2:$A$6</c:f>
              <c:strCache>
                <c:ptCount val="5"/>
                <c:pt idx="0">
                  <c:v>&lt;100%</c:v>
                </c:pt>
                <c:pt idx="1">
                  <c:v>100 - &lt;200%</c:v>
                </c:pt>
                <c:pt idx="2">
                  <c:v>200 - &lt;400%</c:v>
                </c:pt>
                <c:pt idx="3">
                  <c:v>400 - &lt;600%</c:v>
                </c:pt>
                <c:pt idx="4">
                  <c:v>600%+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7.7</c:v>
                </c:pt>
                <c:pt idx="1">
                  <c:v>9.5</c:v>
                </c:pt>
                <c:pt idx="2">
                  <c:v>10.9</c:v>
                </c:pt>
                <c:pt idx="3">
                  <c:v>13</c:v>
                </c:pt>
                <c:pt idx="4">
                  <c:v>20.399999999999999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 w="38100">
              <a:solidFill>
                <a:prstClr val="black"/>
              </a:solidFill>
            </a:ln>
          </c:spPr>
        </c:hiLowLines>
        <c:axId val="97451392"/>
        <c:axId val="109700608"/>
      </c:stockChart>
      <c:catAx>
        <c:axId val="9745139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Ratio of Family income to Federal Poverty Level</a:t>
                </a:r>
                <a:endParaRPr lang="en-US" dirty="0"/>
              </a:p>
            </c:rich>
          </c:tx>
          <c:layout/>
          <c:overlay val="0"/>
        </c:title>
        <c:numFmt formatCode="m/d/yyyy" sourceLinked="1"/>
        <c:majorTickMark val="out"/>
        <c:minorTickMark val="none"/>
        <c:tickLblPos val="nextTo"/>
        <c:spPr>
          <a:ln w="25400"/>
        </c:spPr>
        <c:txPr>
          <a:bodyPr rot="0"/>
          <a:lstStyle/>
          <a:p>
            <a:pPr>
              <a:defRPr b="1"/>
            </a:pPr>
            <a:endParaRPr lang="en-US"/>
          </a:p>
        </c:txPr>
        <c:crossAx val="109700608"/>
        <c:crosses val="autoZero"/>
        <c:auto val="1"/>
        <c:lblAlgn val="ctr"/>
        <c:lblOffset val="100"/>
        <c:noMultiLvlLbl val="0"/>
      </c:catAx>
      <c:valAx>
        <c:axId val="109700608"/>
        <c:scaling>
          <c:orientation val="minMax"/>
          <c:max val="30"/>
          <c:min val="5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Prevalence</a:t>
                </a:r>
                <a:r>
                  <a:rPr lang="en-US" baseline="0" dirty="0" smtClean="0"/>
                  <a:t> (%)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1.5576323987538941E-2"/>
              <c:y val="0.27096631671041133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25400"/>
        </c:spPr>
        <c:txPr>
          <a:bodyPr/>
          <a:lstStyle/>
          <a:p>
            <a:pPr>
              <a:defRPr b="1"/>
            </a:pPr>
            <a:endParaRPr lang="en-US"/>
          </a:p>
        </c:txPr>
        <c:crossAx val="97451392"/>
        <c:crosses val="autoZero"/>
        <c:crossBetween val="between"/>
      </c:valAx>
      <c:spPr>
        <a:solidFill>
          <a:schemeClr val="accent1">
            <a:lumMod val="20000"/>
            <a:lumOff val="80000"/>
          </a:schemeClr>
        </a:solidFill>
      </c:spPr>
    </c:plotArea>
    <c:plotVisOnly val="1"/>
    <c:dispBlanksAs val="gap"/>
    <c:showDLblsOverMax val="0"/>
  </c:chart>
  <c:spPr>
    <a:solidFill>
      <a:srgbClr val="4F81BD">
        <a:lumMod val="20000"/>
        <a:lumOff val="80000"/>
      </a:srgbClr>
    </a:solidFill>
    <a:effectLst>
      <a:outerShdw blurRad="50800" dist="101600" dir="8100000" algn="tr" rotWithShape="0">
        <a:prstClr val="black">
          <a:alpha val="40000"/>
        </a:prstClr>
      </a:outerShdw>
    </a:effectLst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476596675415574"/>
          <c:y val="4.4409667541557327E-2"/>
          <c:w val="0.73849547032427443"/>
          <c:h val="0.72282545931758591"/>
        </c:manualLayout>
      </c:layout>
      <c:stockChart>
        <c:ser>
          <c:idx val="0"/>
          <c:order val="0"/>
          <c:tx>
            <c:strRef>
              <c:f>Sheet1!$B$1</c:f>
              <c:strCache>
                <c:ptCount val="1"/>
                <c:pt idx="0">
                  <c:v>High</c:v>
                </c:pt>
              </c:strCache>
            </c:strRef>
          </c:tx>
          <c:spPr>
            <a:ln w="28575">
              <a:noFill/>
            </a:ln>
          </c:spPr>
          <c:marker>
            <c:symbol val="dash"/>
            <c:size val="15"/>
            <c:spPr>
              <a:solidFill>
                <a:prstClr val="black"/>
              </a:solidFill>
              <a:ln>
                <a:solidFill>
                  <a:prstClr val="black"/>
                </a:solidFill>
              </a:ln>
            </c:spPr>
          </c:marker>
          <c:cat>
            <c:strRef>
              <c:f>Sheet1!$A$2:$A$5</c:f>
              <c:strCache>
                <c:ptCount val="4"/>
                <c:pt idx="0">
                  <c:v>&lt;10%</c:v>
                </c:pt>
                <c:pt idx="1">
                  <c:v>10 - 19%</c:v>
                </c:pt>
                <c:pt idx="2">
                  <c:v>20 - 29%</c:v>
                </c:pt>
                <c:pt idx="3">
                  <c:v>30%+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19.8</c:v>
                </c:pt>
                <c:pt idx="1">
                  <c:v>13.7</c:v>
                </c:pt>
                <c:pt idx="2">
                  <c:v>10</c:v>
                </c:pt>
                <c:pt idx="3">
                  <c:v>9.3000000000000007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Low</c:v>
                </c:pt>
              </c:strCache>
            </c:strRef>
          </c:tx>
          <c:spPr>
            <a:ln w="28575">
              <a:noFill/>
            </a:ln>
          </c:spPr>
          <c:marker>
            <c:symbol val="dash"/>
            <c:size val="15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Sheet1!$A$2:$A$5</c:f>
              <c:strCache>
                <c:ptCount val="4"/>
                <c:pt idx="0">
                  <c:v>&lt;10%</c:v>
                </c:pt>
                <c:pt idx="1">
                  <c:v>10 - 19%</c:v>
                </c:pt>
                <c:pt idx="2">
                  <c:v>20 - 29%</c:v>
                </c:pt>
                <c:pt idx="3">
                  <c:v>30%+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14.5</c:v>
                </c:pt>
                <c:pt idx="1">
                  <c:v>10.4</c:v>
                </c:pt>
                <c:pt idx="2">
                  <c:v>7.1</c:v>
                </c:pt>
                <c:pt idx="3">
                  <c:v>6.2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Close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15"/>
            <c:spPr>
              <a:solidFill>
                <a:srgbClr val="FF0000"/>
              </a:solidFill>
            </c:spPr>
          </c:marker>
          <c:cat>
            <c:strRef>
              <c:f>Sheet1!$A$2:$A$5</c:f>
              <c:strCache>
                <c:ptCount val="4"/>
                <c:pt idx="0">
                  <c:v>&lt;10%</c:v>
                </c:pt>
                <c:pt idx="1">
                  <c:v>10 - 19%</c:v>
                </c:pt>
                <c:pt idx="2">
                  <c:v>20 - 29%</c:v>
                </c:pt>
                <c:pt idx="3">
                  <c:v>30%+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17</c:v>
                </c:pt>
                <c:pt idx="1">
                  <c:v>12</c:v>
                </c:pt>
                <c:pt idx="2">
                  <c:v>8.4</c:v>
                </c:pt>
                <c:pt idx="3">
                  <c:v>7.6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 w="38100">
              <a:solidFill>
                <a:prstClr val="black"/>
              </a:solidFill>
            </a:ln>
          </c:spPr>
        </c:hiLowLines>
        <c:axId val="114465408"/>
        <c:axId val="121295616"/>
      </c:stockChart>
      <c:catAx>
        <c:axId val="11446540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Percent of Families Living Below the Federal Poverty Level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12901927581632947"/>
              <c:y val="0.89736111111111116"/>
            </c:manualLayout>
          </c:layout>
          <c:overlay val="0"/>
        </c:title>
        <c:numFmt formatCode="m/d/yyyy" sourceLinked="1"/>
        <c:majorTickMark val="out"/>
        <c:minorTickMark val="none"/>
        <c:tickLblPos val="nextTo"/>
        <c:spPr>
          <a:ln w="25400"/>
        </c:spPr>
        <c:txPr>
          <a:bodyPr rot="0"/>
          <a:lstStyle/>
          <a:p>
            <a:pPr>
              <a:defRPr b="1"/>
            </a:pPr>
            <a:endParaRPr lang="en-US"/>
          </a:p>
        </c:txPr>
        <c:crossAx val="121295616"/>
        <c:crosses val="autoZero"/>
        <c:auto val="1"/>
        <c:lblAlgn val="ctr"/>
        <c:lblOffset val="100"/>
        <c:noMultiLvlLbl val="0"/>
      </c:catAx>
      <c:valAx>
        <c:axId val="121295616"/>
        <c:scaling>
          <c:orientation val="minMax"/>
          <c:max val="30"/>
          <c:min val="5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Prevalence</a:t>
                </a:r>
                <a:r>
                  <a:rPr lang="en-US" baseline="0" dirty="0" smtClean="0"/>
                  <a:t> (%)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2.8554878220867552E-2"/>
              <c:y val="0.22385695538057737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25400"/>
        </c:spPr>
        <c:txPr>
          <a:bodyPr/>
          <a:lstStyle/>
          <a:p>
            <a:pPr>
              <a:defRPr b="1"/>
            </a:pPr>
            <a:endParaRPr lang="en-US"/>
          </a:p>
        </c:txPr>
        <c:crossAx val="114465408"/>
        <c:crosses val="autoZero"/>
        <c:crossBetween val="between"/>
      </c:valAx>
      <c:spPr>
        <a:solidFill>
          <a:schemeClr val="accent1">
            <a:lumMod val="20000"/>
            <a:lumOff val="80000"/>
          </a:schemeClr>
        </a:solidFill>
      </c:spPr>
    </c:plotArea>
    <c:plotVisOnly val="1"/>
    <c:dispBlanksAs val="gap"/>
    <c:showDLblsOverMax val="0"/>
  </c:chart>
  <c:spPr>
    <a:solidFill>
      <a:srgbClr val="4F81BD">
        <a:lumMod val="20000"/>
        <a:lumOff val="80000"/>
      </a:srgbClr>
    </a:solidFill>
    <a:effectLst>
      <a:outerShdw blurRad="50800" dist="101600" dir="8100000" algn="tr" rotWithShape="0">
        <a:prstClr val="black">
          <a:alpha val="40000"/>
        </a:prstClr>
      </a:outerShdw>
    </a:effectLst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476596675415574"/>
          <c:y val="4.4409667541557334E-2"/>
          <c:w val="0.73849547032427465"/>
          <c:h val="0.7394921259842514"/>
        </c:manualLayout>
      </c:layout>
      <c:stockChart>
        <c:ser>
          <c:idx val="0"/>
          <c:order val="0"/>
          <c:tx>
            <c:strRef>
              <c:f>Sheet1!$B$1</c:f>
              <c:strCache>
                <c:ptCount val="1"/>
                <c:pt idx="0">
                  <c:v>High</c:v>
                </c:pt>
              </c:strCache>
            </c:strRef>
          </c:tx>
          <c:spPr>
            <a:ln w="28575">
              <a:noFill/>
            </a:ln>
          </c:spPr>
          <c:marker>
            <c:symbol val="dash"/>
            <c:size val="15"/>
            <c:spPr>
              <a:solidFill>
                <a:prstClr val="black"/>
              </a:solidFill>
              <a:ln>
                <a:solidFill>
                  <a:prstClr val="black"/>
                </a:solidFill>
              </a:ln>
            </c:spPr>
          </c:marker>
          <c:cat>
            <c:strRef>
              <c:f>Sheet1!$A$2:$A$5</c:f>
              <c:strCache>
                <c:ptCount val="4"/>
                <c:pt idx="0">
                  <c:v>White Non-Hispanic</c:v>
                </c:pt>
                <c:pt idx="1">
                  <c:v>Black Non-Hispanic</c:v>
                </c:pt>
                <c:pt idx="2">
                  <c:v>Hispanic</c:v>
                </c:pt>
                <c:pt idx="3">
                  <c:v>Asian/Pacific Islander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19.8</c:v>
                </c:pt>
                <c:pt idx="1">
                  <c:v>7.9</c:v>
                </c:pt>
                <c:pt idx="2">
                  <c:v>8</c:v>
                </c:pt>
                <c:pt idx="3">
                  <c:v>13.9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Low</c:v>
                </c:pt>
              </c:strCache>
            </c:strRef>
          </c:tx>
          <c:spPr>
            <a:ln w="28575">
              <a:noFill/>
            </a:ln>
          </c:spPr>
          <c:marker>
            <c:symbol val="dash"/>
            <c:size val="15"/>
            <c:spPr>
              <a:solidFill>
                <a:schemeClr val="tx1"/>
              </a:solidFill>
              <a:ln>
                <a:solidFill>
                  <a:prstClr val="black"/>
                </a:solidFill>
              </a:ln>
            </c:spPr>
          </c:marker>
          <c:cat>
            <c:strRef>
              <c:f>Sheet1!$A$2:$A$5</c:f>
              <c:strCache>
                <c:ptCount val="4"/>
                <c:pt idx="0">
                  <c:v>White Non-Hispanic</c:v>
                </c:pt>
                <c:pt idx="1">
                  <c:v>Black Non-Hispanic</c:v>
                </c:pt>
                <c:pt idx="2">
                  <c:v>Hispanic</c:v>
                </c:pt>
                <c:pt idx="3">
                  <c:v>Asian/Pacific Islander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15.6</c:v>
                </c:pt>
                <c:pt idx="1">
                  <c:v>5.2</c:v>
                </c:pt>
                <c:pt idx="2">
                  <c:v>5.5</c:v>
                </c:pt>
                <c:pt idx="3">
                  <c:v>8.9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Close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15"/>
            <c:spPr>
              <a:solidFill>
                <a:srgbClr val="FF0000"/>
              </a:solidFill>
            </c:spPr>
          </c:marker>
          <c:cat>
            <c:strRef>
              <c:f>Sheet1!$A$2:$A$5</c:f>
              <c:strCache>
                <c:ptCount val="4"/>
                <c:pt idx="0">
                  <c:v>White Non-Hispanic</c:v>
                </c:pt>
                <c:pt idx="1">
                  <c:v>Black Non-Hispanic</c:v>
                </c:pt>
                <c:pt idx="2">
                  <c:v>Hispanic</c:v>
                </c:pt>
                <c:pt idx="3">
                  <c:v>Asian/Pacific Islander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17.600000000000001</c:v>
                </c:pt>
                <c:pt idx="1">
                  <c:v>6.4</c:v>
                </c:pt>
                <c:pt idx="2">
                  <c:v>6.6</c:v>
                </c:pt>
                <c:pt idx="3">
                  <c:v>11.2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 w="38100">
              <a:solidFill>
                <a:prstClr val="black"/>
              </a:solidFill>
            </a:ln>
          </c:spPr>
        </c:hiLowLines>
        <c:axId val="114436736"/>
        <c:axId val="114438528"/>
      </c:stockChart>
      <c:catAx>
        <c:axId val="114436736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spPr>
          <a:ln w="25400"/>
        </c:spPr>
        <c:txPr>
          <a:bodyPr rot="0"/>
          <a:lstStyle/>
          <a:p>
            <a:pPr>
              <a:defRPr b="1"/>
            </a:pPr>
            <a:endParaRPr lang="en-US"/>
          </a:p>
        </c:txPr>
        <c:crossAx val="114438528"/>
        <c:crosses val="autoZero"/>
        <c:auto val="1"/>
        <c:lblAlgn val="ctr"/>
        <c:lblOffset val="100"/>
        <c:noMultiLvlLbl val="0"/>
      </c:catAx>
      <c:valAx>
        <c:axId val="114438528"/>
        <c:scaling>
          <c:orientation val="minMax"/>
          <c:max val="30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Prevalence</a:t>
                </a:r>
                <a:r>
                  <a:rPr lang="en-US" baseline="0" dirty="0" smtClean="0"/>
                  <a:t> (%)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2.8554878220867552E-2"/>
              <c:y val="0.22385695538057737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25400"/>
        </c:spPr>
        <c:txPr>
          <a:bodyPr/>
          <a:lstStyle/>
          <a:p>
            <a:pPr>
              <a:defRPr b="1"/>
            </a:pPr>
            <a:endParaRPr lang="en-US"/>
          </a:p>
        </c:txPr>
        <c:crossAx val="114436736"/>
        <c:crosses val="autoZero"/>
        <c:crossBetween val="between"/>
      </c:valAx>
      <c:spPr>
        <a:solidFill>
          <a:schemeClr val="accent1">
            <a:lumMod val="20000"/>
            <a:lumOff val="80000"/>
          </a:schemeClr>
        </a:solidFill>
      </c:spPr>
    </c:plotArea>
    <c:plotVisOnly val="1"/>
    <c:dispBlanksAs val="gap"/>
    <c:showDLblsOverMax val="0"/>
  </c:chart>
  <c:spPr>
    <a:solidFill>
      <a:srgbClr val="4F81BD">
        <a:lumMod val="20000"/>
        <a:lumOff val="80000"/>
      </a:srgbClr>
    </a:solidFill>
    <a:effectLst>
      <a:outerShdw blurRad="50800" dist="101600" dir="8100000" algn="tr" rotWithShape="0">
        <a:prstClr val="black">
          <a:alpha val="40000"/>
        </a:prstClr>
      </a:outerShdw>
    </a:effectLst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476596675415574"/>
          <c:y val="4.4409667541557334E-2"/>
          <c:w val="0.73849547032427476"/>
          <c:h val="0.73949212598425129"/>
        </c:manualLayout>
      </c:layout>
      <c:stockChart>
        <c:ser>
          <c:idx val="0"/>
          <c:order val="0"/>
          <c:tx>
            <c:strRef>
              <c:f>Sheet1!$B$1</c:f>
              <c:strCache>
                <c:ptCount val="1"/>
                <c:pt idx="0">
                  <c:v>High</c:v>
                </c:pt>
              </c:strCache>
            </c:strRef>
          </c:tx>
          <c:spPr>
            <a:ln w="28575">
              <a:noFill/>
            </a:ln>
          </c:spPr>
          <c:marker>
            <c:symbol val="dash"/>
            <c:size val="15"/>
            <c:spPr>
              <a:solidFill>
                <a:prstClr val="black"/>
              </a:solidFill>
              <a:ln>
                <a:solidFill>
                  <a:prstClr val="black"/>
                </a:solidFill>
              </a:ln>
            </c:spPr>
          </c:marker>
          <c:cat>
            <c:strRef>
              <c:f>Sheet1!$A$2:$A$5</c:f>
              <c:strCache>
                <c:ptCount val="4"/>
                <c:pt idx="0">
                  <c:v>Less than high school</c:v>
                </c:pt>
                <c:pt idx="1">
                  <c:v>High school</c:v>
                </c:pt>
                <c:pt idx="2">
                  <c:v>Some college</c:v>
                </c:pt>
                <c:pt idx="3">
                  <c:v>College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9.5</c:v>
                </c:pt>
                <c:pt idx="1">
                  <c:v>9.1</c:v>
                </c:pt>
                <c:pt idx="2">
                  <c:v>12.3</c:v>
                </c:pt>
                <c:pt idx="3">
                  <c:v>19.3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Low</c:v>
                </c:pt>
              </c:strCache>
            </c:strRef>
          </c:tx>
          <c:spPr>
            <a:ln w="28575">
              <a:noFill/>
            </a:ln>
          </c:spPr>
          <c:marker>
            <c:symbol val="dash"/>
            <c:size val="15"/>
            <c:spPr>
              <a:solidFill>
                <a:schemeClr val="tx1"/>
              </a:solidFill>
              <a:ln>
                <a:solidFill>
                  <a:prstClr val="black"/>
                </a:solidFill>
              </a:ln>
            </c:spPr>
          </c:marker>
          <c:cat>
            <c:strRef>
              <c:f>Sheet1!$A$2:$A$5</c:f>
              <c:strCache>
                <c:ptCount val="4"/>
                <c:pt idx="0">
                  <c:v>Less than high school</c:v>
                </c:pt>
                <c:pt idx="1">
                  <c:v>High school</c:v>
                </c:pt>
                <c:pt idx="2">
                  <c:v>Some college</c:v>
                </c:pt>
                <c:pt idx="3">
                  <c:v>College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5.8</c:v>
                </c:pt>
                <c:pt idx="1">
                  <c:v>5.9</c:v>
                </c:pt>
                <c:pt idx="2">
                  <c:v>8.4</c:v>
                </c:pt>
                <c:pt idx="3">
                  <c:v>15.4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Close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15"/>
            <c:spPr>
              <a:solidFill>
                <a:srgbClr val="FF0000"/>
              </a:solidFill>
            </c:spPr>
          </c:marker>
          <c:cat>
            <c:strRef>
              <c:f>Sheet1!$A$2:$A$5</c:f>
              <c:strCache>
                <c:ptCount val="4"/>
                <c:pt idx="0">
                  <c:v>Less than high school</c:v>
                </c:pt>
                <c:pt idx="1">
                  <c:v>High school</c:v>
                </c:pt>
                <c:pt idx="2">
                  <c:v>Some college</c:v>
                </c:pt>
                <c:pt idx="3">
                  <c:v>College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7.4</c:v>
                </c:pt>
                <c:pt idx="1">
                  <c:v>7.3</c:v>
                </c:pt>
                <c:pt idx="2">
                  <c:v>10.199999999999999</c:v>
                </c:pt>
                <c:pt idx="3">
                  <c:v>17.3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 w="38100">
              <a:solidFill>
                <a:prstClr val="black"/>
              </a:solidFill>
            </a:ln>
          </c:spPr>
        </c:hiLowLines>
        <c:axId val="121246464"/>
        <c:axId val="121248000"/>
      </c:stockChart>
      <c:catAx>
        <c:axId val="121246464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spPr>
          <a:ln w="25400"/>
        </c:spPr>
        <c:txPr>
          <a:bodyPr rot="0"/>
          <a:lstStyle/>
          <a:p>
            <a:pPr>
              <a:defRPr b="1"/>
            </a:pPr>
            <a:endParaRPr lang="en-US"/>
          </a:p>
        </c:txPr>
        <c:crossAx val="121248000"/>
        <c:crosses val="autoZero"/>
        <c:auto val="1"/>
        <c:lblAlgn val="ctr"/>
        <c:lblOffset val="100"/>
        <c:noMultiLvlLbl val="0"/>
      </c:catAx>
      <c:valAx>
        <c:axId val="121248000"/>
        <c:scaling>
          <c:orientation val="minMax"/>
          <c:max val="30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Prevalence</a:t>
                </a:r>
                <a:r>
                  <a:rPr lang="en-US" baseline="0" dirty="0" smtClean="0"/>
                  <a:t> (%)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2.8554878220867552E-2"/>
              <c:y val="0.22385695538057737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25400"/>
        </c:spPr>
        <c:txPr>
          <a:bodyPr/>
          <a:lstStyle/>
          <a:p>
            <a:pPr>
              <a:defRPr b="1"/>
            </a:pPr>
            <a:endParaRPr lang="en-US"/>
          </a:p>
        </c:txPr>
        <c:crossAx val="121246464"/>
        <c:crosses val="autoZero"/>
        <c:crossBetween val="between"/>
      </c:valAx>
      <c:spPr>
        <a:solidFill>
          <a:schemeClr val="accent1">
            <a:lumMod val="20000"/>
            <a:lumOff val="80000"/>
          </a:schemeClr>
        </a:solidFill>
      </c:spPr>
    </c:plotArea>
    <c:plotVisOnly val="1"/>
    <c:dispBlanksAs val="gap"/>
    <c:showDLblsOverMax val="0"/>
  </c:chart>
  <c:spPr>
    <a:solidFill>
      <a:srgbClr val="4F81BD">
        <a:lumMod val="20000"/>
        <a:lumOff val="80000"/>
      </a:srgbClr>
    </a:solidFill>
    <a:effectLst>
      <a:outerShdw blurRad="50800" dist="101600" dir="8100000" algn="tr" rotWithShape="0">
        <a:prstClr val="black">
          <a:alpha val="40000"/>
        </a:prstClr>
      </a:outerShdw>
    </a:effectLst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F5A12-674A-4C4D-8897-067CA2B1E541}" type="datetimeFigureOut">
              <a:rPr lang="en-US" smtClean="0"/>
              <a:pPr/>
              <a:t>7/13/2015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367E7-5B10-43F6-8123-6E9600687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F5A12-674A-4C4D-8897-067CA2B1E541}" type="datetimeFigureOut">
              <a:rPr lang="en-US" smtClean="0"/>
              <a:pPr/>
              <a:t>7/13/2015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367E7-5B10-43F6-8123-6E9600687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F5A12-674A-4C4D-8897-067CA2B1E541}" type="datetimeFigureOut">
              <a:rPr lang="en-US" smtClean="0"/>
              <a:pPr/>
              <a:t>7/13/2015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367E7-5B10-43F6-8123-6E9600687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F5A12-674A-4C4D-8897-067CA2B1E541}" type="datetimeFigureOut">
              <a:rPr lang="en-US" smtClean="0"/>
              <a:pPr/>
              <a:t>7/13/2015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367E7-5B10-43F6-8123-6E9600687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F5A12-674A-4C4D-8897-067CA2B1E541}" type="datetimeFigureOut">
              <a:rPr lang="en-US" smtClean="0"/>
              <a:pPr/>
              <a:t>7/13/2015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367E7-5B10-43F6-8123-6E9600687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F5A12-674A-4C4D-8897-067CA2B1E541}" type="datetimeFigureOut">
              <a:rPr lang="en-US" smtClean="0"/>
              <a:pPr/>
              <a:t>7/13/2015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367E7-5B10-43F6-8123-6E9600687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F5A12-674A-4C4D-8897-067CA2B1E541}" type="datetimeFigureOut">
              <a:rPr lang="en-US" smtClean="0"/>
              <a:pPr/>
              <a:t>7/13/2015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367E7-5B10-43F6-8123-6E9600687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F5A12-674A-4C4D-8897-067CA2B1E541}" type="datetimeFigureOut">
              <a:rPr lang="en-US" smtClean="0"/>
              <a:pPr/>
              <a:t>7/13/2015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367E7-5B10-43F6-8123-6E9600687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F5A12-674A-4C4D-8897-067CA2B1E541}" type="datetimeFigureOut">
              <a:rPr lang="en-US" smtClean="0"/>
              <a:pPr/>
              <a:t>7/13/2015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367E7-5B10-43F6-8123-6E9600687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F5A12-674A-4C4D-8897-067CA2B1E541}" type="datetimeFigureOut">
              <a:rPr lang="en-US" smtClean="0"/>
              <a:pPr/>
              <a:t>7/13/2015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367E7-5B10-43F6-8123-6E9600687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F5A12-674A-4C4D-8897-067CA2B1E541}" type="datetimeFigureOut">
              <a:rPr lang="en-US" smtClean="0"/>
              <a:pPr/>
              <a:t>7/13/2015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367E7-5B10-43F6-8123-6E9600687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F5A12-674A-4C4D-8897-067CA2B1E541}" type="datetimeFigureOut">
              <a:rPr lang="en-US" smtClean="0"/>
              <a:pPr/>
              <a:t>7/13/2015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367E7-5B10-43F6-8123-6E9600687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36493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rial" charset="0"/>
              </a:rPr>
              <a:t>Age Adjusted Prevalence of Eating 5 or More Serving of Fruit &amp; Vegetables/Day by Family Income</a:t>
            </a:r>
            <a:endParaRPr lang="en-US" sz="2800" b="1" dirty="0"/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3200400" y="6172200"/>
            <a:ext cx="5943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Data from: New York City Department of Health and Mental Hygiene,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EpiQuery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website for Community Health Survey Data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6069964"/>
            <a:ext cx="3200400" cy="788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Mailman School of Public Health</a:t>
            </a:r>
          </a:p>
          <a:p>
            <a:pPr>
              <a:lnSpc>
                <a:spcPts val="1800"/>
              </a:lnSpc>
            </a:pP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Department of Epidemiology</a:t>
            </a:r>
          </a:p>
          <a:p>
            <a:pPr>
              <a:lnSpc>
                <a:spcPts val="1800"/>
              </a:lnSpc>
            </a:pP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Social Epidemiology Cluster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560723508"/>
              </p:ext>
            </p:extLst>
          </p:nvPr>
        </p:nvGraphicFramePr>
        <p:xfrm>
          <a:off x="457200" y="1143000"/>
          <a:ext cx="8153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819400" y="1371600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Prevalence &amp; 95% CI, NYC 2013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152400" y="36493"/>
            <a:ext cx="9448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rial" charset="0"/>
              </a:rPr>
              <a:t>Age Adjusted Prevalence of Eating 5 or More Serving of Fruit &amp; Vegetables/Day by Zip Code Poverty Rate</a:t>
            </a:r>
            <a:endParaRPr lang="en-US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6069964"/>
            <a:ext cx="3200400" cy="788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Mailman School of Public Health</a:t>
            </a:r>
          </a:p>
          <a:p>
            <a:pPr>
              <a:lnSpc>
                <a:spcPts val="1800"/>
              </a:lnSpc>
            </a:pP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Department of Epidemiology</a:t>
            </a:r>
          </a:p>
          <a:p>
            <a:pPr>
              <a:lnSpc>
                <a:spcPts val="1800"/>
              </a:lnSpc>
            </a:pP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Social Epidemiology Cluster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6" name="Chart 5"/>
          <p:cNvGraphicFramePr/>
          <p:nvPr/>
        </p:nvGraphicFramePr>
        <p:xfrm>
          <a:off x="609600" y="1143000"/>
          <a:ext cx="7772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3200400" y="6172200"/>
            <a:ext cx="5943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Data from: New York City Department of Health and Mental Hygiene,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EpiQuery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website for Community Health Survey Data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19400" y="1371600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Prevalence &amp; 95% CI, NYC 2013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36493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rial" charset="0"/>
              </a:rPr>
              <a:t>Age Adjusted Prevalence of Eating 5 or More Serving of Fruit &amp; Vegetables/Day by Race/Ethnicity</a:t>
            </a:r>
            <a:endParaRPr lang="en-US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6069964"/>
            <a:ext cx="3200400" cy="788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Mailman School of Public Health</a:t>
            </a:r>
          </a:p>
          <a:p>
            <a:pPr>
              <a:lnSpc>
                <a:spcPts val="1800"/>
              </a:lnSpc>
            </a:pP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Department of Epidemiology</a:t>
            </a:r>
          </a:p>
          <a:p>
            <a:pPr>
              <a:lnSpc>
                <a:spcPts val="1800"/>
              </a:lnSpc>
            </a:pP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Social Epidemiology Cluster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6" name="Chart 5"/>
          <p:cNvGraphicFramePr/>
          <p:nvPr/>
        </p:nvGraphicFramePr>
        <p:xfrm>
          <a:off x="762000" y="1143000"/>
          <a:ext cx="7772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3200400" y="6172200"/>
            <a:ext cx="5943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Data from: New York City Department of Health and Mental Hygiene,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EpiQuery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website for Community Health Survey Data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19400" y="1371600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Prevalence &amp; 95% CI, NYC 2013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36493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rial" charset="0"/>
              </a:rPr>
              <a:t>Age Adjusted Prevalence Eating 5 or More Serving of Fruit &amp; Vegetables/Day by Education </a:t>
            </a:r>
            <a:endParaRPr lang="en-US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6069964"/>
            <a:ext cx="3200400" cy="788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Mailman School of Public Health</a:t>
            </a:r>
          </a:p>
          <a:p>
            <a:pPr>
              <a:lnSpc>
                <a:spcPts val="1800"/>
              </a:lnSpc>
            </a:pP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Department of Epidemiology</a:t>
            </a:r>
          </a:p>
          <a:p>
            <a:pPr>
              <a:lnSpc>
                <a:spcPts val="1800"/>
              </a:lnSpc>
            </a:pP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Social Epidemiology Cluster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6" name="Chart 5"/>
          <p:cNvGraphicFramePr/>
          <p:nvPr/>
        </p:nvGraphicFramePr>
        <p:xfrm>
          <a:off x="609600" y="1143000"/>
          <a:ext cx="79248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819400" y="1371600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Prevalence &amp; 95% CI, NYC 2013</a:t>
            </a:r>
            <a:endParaRPr lang="en-US" sz="2400" b="1" dirty="0"/>
          </a:p>
        </p:txBody>
      </p:sp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3200400" y="6172200"/>
            <a:ext cx="5943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Data from: New York City Department of Health and Mental Hygiene,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EpiQuery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website for Community Health Survey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244</Words>
  <Application>Microsoft Office PowerPoint</Application>
  <PresentationFormat>On-screen Show (4:3)</PresentationFormat>
  <Paragraphs>30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Columbia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Andrew Rundle</dc:creator>
  <cp:lastModifiedBy>Rundle, Andrew G.</cp:lastModifiedBy>
  <cp:revision>27</cp:revision>
  <dcterms:created xsi:type="dcterms:W3CDTF">2015-07-11T01:22:36Z</dcterms:created>
  <dcterms:modified xsi:type="dcterms:W3CDTF">2015-07-14T01:02:38Z</dcterms:modified>
</cp:coreProperties>
</file>