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733" r:id="rId2"/>
  </p:sldMasterIdLst>
  <p:notesMasterIdLst>
    <p:notesMasterId r:id="rId73"/>
  </p:notesMasterIdLst>
  <p:handoutMasterIdLst>
    <p:handoutMasterId r:id="rId74"/>
  </p:handoutMasterIdLst>
  <p:sldIdLst>
    <p:sldId id="297" r:id="rId3"/>
    <p:sldId id="300" r:id="rId4"/>
    <p:sldId id="301" r:id="rId5"/>
    <p:sldId id="303" r:id="rId6"/>
    <p:sldId id="304" r:id="rId7"/>
    <p:sldId id="305" r:id="rId8"/>
    <p:sldId id="364" r:id="rId9"/>
    <p:sldId id="306" r:id="rId10"/>
    <p:sldId id="331" r:id="rId11"/>
    <p:sldId id="372" r:id="rId12"/>
    <p:sldId id="308" r:id="rId13"/>
    <p:sldId id="366" r:id="rId14"/>
    <p:sldId id="374" r:id="rId15"/>
    <p:sldId id="375" r:id="rId16"/>
    <p:sldId id="307" r:id="rId17"/>
    <p:sldId id="341" r:id="rId18"/>
    <p:sldId id="373" r:id="rId19"/>
    <p:sldId id="367" r:id="rId20"/>
    <p:sldId id="310" r:id="rId21"/>
    <p:sldId id="334" r:id="rId22"/>
    <p:sldId id="343" r:id="rId23"/>
    <p:sldId id="311" r:id="rId24"/>
    <p:sldId id="362" r:id="rId25"/>
    <p:sldId id="312" r:id="rId26"/>
    <p:sldId id="368" r:id="rId27"/>
    <p:sldId id="313" r:id="rId28"/>
    <p:sldId id="376" r:id="rId29"/>
    <p:sldId id="314" r:id="rId30"/>
    <p:sldId id="363" r:id="rId31"/>
    <p:sldId id="335" r:id="rId32"/>
    <p:sldId id="369" r:id="rId33"/>
    <p:sldId id="388" r:id="rId34"/>
    <p:sldId id="377" r:id="rId35"/>
    <p:sldId id="315" r:id="rId36"/>
    <p:sldId id="361" r:id="rId37"/>
    <p:sldId id="316" r:id="rId38"/>
    <p:sldId id="370" r:id="rId39"/>
    <p:sldId id="317" r:id="rId40"/>
    <p:sldId id="346" r:id="rId41"/>
    <p:sldId id="318" r:id="rId42"/>
    <p:sldId id="319" r:id="rId43"/>
    <p:sldId id="347" r:id="rId44"/>
    <p:sldId id="321" r:id="rId45"/>
    <p:sldId id="348" r:id="rId46"/>
    <p:sldId id="337" r:id="rId47"/>
    <p:sldId id="349" r:id="rId48"/>
    <p:sldId id="323" r:id="rId49"/>
    <p:sldId id="351" r:id="rId50"/>
    <p:sldId id="371" r:id="rId51"/>
    <p:sldId id="322" r:id="rId52"/>
    <p:sldId id="350" r:id="rId53"/>
    <p:sldId id="324" r:id="rId54"/>
    <p:sldId id="352" r:id="rId55"/>
    <p:sldId id="325" r:id="rId56"/>
    <p:sldId id="353" r:id="rId57"/>
    <p:sldId id="338" r:id="rId58"/>
    <p:sldId id="354" r:id="rId59"/>
    <p:sldId id="339" r:id="rId60"/>
    <p:sldId id="355" r:id="rId61"/>
    <p:sldId id="333" r:id="rId62"/>
    <p:sldId id="356" r:id="rId63"/>
    <p:sldId id="340" r:id="rId64"/>
    <p:sldId id="357" r:id="rId65"/>
    <p:sldId id="378" r:id="rId66"/>
    <p:sldId id="380" r:id="rId67"/>
    <p:sldId id="384" r:id="rId68"/>
    <p:sldId id="385" r:id="rId69"/>
    <p:sldId id="383" r:id="rId70"/>
    <p:sldId id="382" r:id="rId71"/>
    <p:sldId id="387"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93B2"/>
    <a:srgbClr val="FFF8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03" autoAdjust="0"/>
    <p:restoredTop sz="94647"/>
  </p:normalViewPr>
  <p:slideViewPr>
    <p:cSldViewPr>
      <p:cViewPr varScale="1">
        <p:scale>
          <a:sx n="136" d="100"/>
          <a:sy n="136" d="100"/>
        </p:scale>
        <p:origin x="2216" y="200"/>
      </p:cViewPr>
      <p:guideLst>
        <p:guide orient="horz" pos="2160"/>
        <p:guide pos="3840"/>
      </p:guideLst>
    </p:cSldViewPr>
  </p:slideViewPr>
  <p:notesTextViewPr>
    <p:cViewPr>
      <p:scale>
        <a:sx n="100" d="100"/>
        <a:sy n="100" d="100"/>
      </p:scale>
      <p:origin x="0" y="0"/>
    </p:cViewPr>
  </p:notesTextViewPr>
  <p:sorterViewPr>
    <p:cViewPr>
      <p:scale>
        <a:sx n="124" d="100"/>
        <a:sy n="124" d="100"/>
      </p:scale>
      <p:origin x="0" y="9800"/>
    </p:cViewPr>
  </p:sorterViewPr>
  <p:notesViewPr>
    <p:cSldViewPr>
      <p:cViewPr varScale="1">
        <p:scale>
          <a:sx n="63" d="100"/>
          <a:sy n="63" d="100"/>
        </p:scale>
        <p:origin x="2006"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notesMaster" Target="notesMasters/notesMaster1.xml"/><Relationship Id="rId74" Type="http://schemas.openxmlformats.org/officeDocument/2006/relationships/handoutMaster" Target="handoutMasters/handoutMaster1.xml"/><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BA6C04-CD80-40BF-983F-2074A173FFF4}" type="datetimeFigureOut">
              <a:rPr lang="en-US" smtClean="0"/>
              <a:pPr/>
              <a:t>4/19/16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928A66-05DF-42F1-9E7A-78FD68DB1FE1}" type="slidenum">
              <a:rPr lang="en-US" smtClean="0"/>
              <a:pPr/>
              <a:t>‹#›</a:t>
            </a:fld>
            <a:endParaRPr lang="en-US"/>
          </a:p>
        </p:txBody>
      </p:sp>
    </p:spTree>
    <p:extLst>
      <p:ext uri="{BB962C8B-B14F-4D97-AF65-F5344CB8AC3E}">
        <p14:creationId xmlns:p14="http://schemas.microsoft.com/office/powerpoint/2010/main" val="1668770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5E9D37-16B0-49F1-BE9D-29C9BE8D3201}" type="datetimeFigureOut">
              <a:rPr lang="en-US" smtClean="0"/>
              <a:pPr/>
              <a:t>4/19/16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075C3D-524C-463D-9D71-772A55D9AFAC}" type="slidenum">
              <a:rPr lang="en-US" smtClean="0"/>
              <a:pPr/>
              <a:t>‹#›</a:t>
            </a:fld>
            <a:endParaRPr lang="en-US"/>
          </a:p>
        </p:txBody>
      </p:sp>
    </p:spTree>
    <p:extLst>
      <p:ext uri="{BB962C8B-B14F-4D97-AF65-F5344CB8AC3E}">
        <p14:creationId xmlns:p14="http://schemas.microsoft.com/office/powerpoint/2010/main" val="3414297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p:cNvSpPr txBox="1">
            <a:spLocks noGrp="1" noRot="1" noChangeAspect="1" noChangeArrowheads="1"/>
          </p:cNvSpPr>
          <p:nvPr>
            <p:ph type="sldImg"/>
          </p:nvPr>
        </p:nvSpPr>
        <p:spPr bwMode="auto">
          <a:xfrm>
            <a:off x="393700" y="692150"/>
            <a:ext cx="6070600" cy="3416300"/>
          </a:xfrm>
          <a:prstGeom prst="rect">
            <a:avLst/>
          </a:prstGeom>
          <a:solidFill>
            <a:srgbClr val="FFFFFF"/>
          </a:solidFill>
          <a:ln>
            <a:solidFill>
              <a:srgbClr val="000000"/>
            </a:solidFill>
            <a:miter lim="800000"/>
            <a:headEnd/>
            <a:tailEnd/>
          </a:ln>
        </p:spPr>
      </p:sp>
      <p:sp>
        <p:nvSpPr>
          <p:cNvPr id="6146" name="Rectangle 2"/>
          <p:cNvSpPr txBox="1">
            <a:spLocks noGrp="1" noChangeArrowheads="1"/>
          </p:cNvSpPr>
          <p:nvPr>
            <p:ph type="body" idx="1"/>
          </p:nvPr>
        </p:nvSpPr>
        <p:spPr bwMode="auto">
          <a:xfrm>
            <a:off x="985838" y="4343400"/>
            <a:ext cx="5029200" cy="411480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99023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Josh</a:t>
            </a:r>
            <a:endParaRPr lang="en-US" dirty="0"/>
          </a:p>
        </p:txBody>
      </p:sp>
      <p:sp>
        <p:nvSpPr>
          <p:cNvPr id="4" name="Slide Number Placeholder 3"/>
          <p:cNvSpPr>
            <a:spLocks noGrp="1"/>
          </p:cNvSpPr>
          <p:nvPr>
            <p:ph type="sldNum" sz="quarter" idx="10"/>
          </p:nvPr>
        </p:nvSpPr>
        <p:spPr/>
        <p:txBody>
          <a:bodyPr/>
          <a:lstStyle/>
          <a:p>
            <a:fld id="{58075C3D-524C-463D-9D71-772A55D9AFAC}" type="slidenum">
              <a:rPr lang="en-US" smtClean="0"/>
              <a:pPr/>
              <a:t>69</a:t>
            </a:fld>
            <a:endParaRPr lang="en-US"/>
          </a:p>
        </p:txBody>
      </p:sp>
    </p:spTree>
    <p:extLst>
      <p:ext uri="{BB962C8B-B14F-4D97-AF65-F5344CB8AC3E}">
        <p14:creationId xmlns:p14="http://schemas.microsoft.com/office/powerpoint/2010/main" val="3093005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PLOTS OF VOLUME</a:t>
            </a:r>
            <a:r>
              <a:rPr lang="en-US" baseline="0" dirty="0" smtClean="0"/>
              <a:t> CHANGES (FIG 5)</a:t>
            </a:r>
            <a:endParaRPr lang="en-US" dirty="0"/>
          </a:p>
        </p:txBody>
      </p:sp>
      <p:sp>
        <p:nvSpPr>
          <p:cNvPr id="4" name="Slide Number Placeholder 3"/>
          <p:cNvSpPr>
            <a:spLocks noGrp="1"/>
          </p:cNvSpPr>
          <p:nvPr>
            <p:ph type="sldNum" sz="quarter" idx="10"/>
          </p:nvPr>
        </p:nvSpPr>
        <p:spPr/>
        <p:txBody>
          <a:bodyPr/>
          <a:lstStyle/>
          <a:p>
            <a:fld id="{58075C3D-524C-463D-9D71-772A55D9AFAC}" type="slidenum">
              <a:rPr lang="en-US" smtClean="0"/>
              <a:pPr/>
              <a:t>7</a:t>
            </a:fld>
            <a:endParaRPr lang="en-US"/>
          </a:p>
        </p:txBody>
      </p:sp>
    </p:spTree>
    <p:extLst>
      <p:ext uri="{BB962C8B-B14F-4D97-AF65-F5344CB8AC3E}">
        <p14:creationId xmlns:p14="http://schemas.microsoft.com/office/powerpoint/2010/main" val="1792148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075C3D-524C-463D-9D71-772A55D9AFAC}" type="slidenum">
              <a:rPr lang="en-US" smtClean="0"/>
              <a:pPr/>
              <a:t>36</a:t>
            </a:fld>
            <a:endParaRPr lang="en-US"/>
          </a:p>
        </p:txBody>
      </p:sp>
    </p:spTree>
    <p:extLst>
      <p:ext uri="{BB962C8B-B14F-4D97-AF65-F5344CB8AC3E}">
        <p14:creationId xmlns:p14="http://schemas.microsoft.com/office/powerpoint/2010/main" val="2121309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Josh – is this the correct table? I’m having</a:t>
            </a:r>
            <a:r>
              <a:rPr lang="en-US" baseline="0" dirty="0" smtClean="0"/>
              <a:t> trouble finding the numbers that are cited on the previous slide….</a:t>
            </a:r>
            <a:endParaRPr lang="en-US" dirty="0"/>
          </a:p>
        </p:txBody>
      </p:sp>
      <p:sp>
        <p:nvSpPr>
          <p:cNvPr id="4" name="Slide Number Placeholder 3"/>
          <p:cNvSpPr>
            <a:spLocks noGrp="1"/>
          </p:cNvSpPr>
          <p:nvPr>
            <p:ph type="sldNum" sz="quarter" idx="10"/>
          </p:nvPr>
        </p:nvSpPr>
        <p:spPr/>
        <p:txBody>
          <a:bodyPr/>
          <a:lstStyle/>
          <a:p>
            <a:fld id="{58075C3D-524C-463D-9D71-772A55D9AFAC}" type="slidenum">
              <a:rPr lang="en-US" smtClean="0"/>
              <a:pPr/>
              <a:t>37</a:t>
            </a:fld>
            <a:endParaRPr lang="en-US"/>
          </a:p>
        </p:txBody>
      </p:sp>
    </p:spTree>
    <p:extLst>
      <p:ext uri="{BB962C8B-B14F-4D97-AF65-F5344CB8AC3E}">
        <p14:creationId xmlns:p14="http://schemas.microsoft.com/office/powerpoint/2010/main" val="1435473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Josh – confused</a:t>
            </a:r>
            <a:r>
              <a:rPr lang="en-US" baseline="0" dirty="0" smtClean="0"/>
              <a:t> about the difference between ‘intention to treat’ and ‘as treated’, I think we should explain those differences in a text box</a:t>
            </a:r>
            <a:endParaRPr lang="en-US" dirty="0"/>
          </a:p>
        </p:txBody>
      </p:sp>
      <p:sp>
        <p:nvSpPr>
          <p:cNvPr id="4" name="Slide Number Placeholder 3"/>
          <p:cNvSpPr>
            <a:spLocks noGrp="1"/>
          </p:cNvSpPr>
          <p:nvPr>
            <p:ph type="sldNum" sz="quarter" idx="10"/>
          </p:nvPr>
        </p:nvSpPr>
        <p:spPr/>
        <p:txBody>
          <a:bodyPr/>
          <a:lstStyle/>
          <a:p>
            <a:fld id="{58075C3D-524C-463D-9D71-772A55D9AFAC}" type="slidenum">
              <a:rPr lang="en-US" smtClean="0"/>
              <a:pPr/>
              <a:t>63</a:t>
            </a:fld>
            <a:endParaRPr lang="en-US"/>
          </a:p>
        </p:txBody>
      </p:sp>
    </p:spTree>
    <p:extLst>
      <p:ext uri="{BB962C8B-B14F-4D97-AF65-F5344CB8AC3E}">
        <p14:creationId xmlns:p14="http://schemas.microsoft.com/office/powerpoint/2010/main" val="194807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endParaRPr lang="en-US" dirty="0"/>
          </a:p>
        </p:txBody>
      </p:sp>
      <p:sp>
        <p:nvSpPr>
          <p:cNvPr id="4" name="Slide Number Placeholder 3"/>
          <p:cNvSpPr>
            <a:spLocks noGrp="1"/>
          </p:cNvSpPr>
          <p:nvPr>
            <p:ph type="sldNum" sz="quarter" idx="10"/>
          </p:nvPr>
        </p:nvSpPr>
        <p:spPr/>
        <p:txBody>
          <a:bodyPr/>
          <a:lstStyle/>
          <a:p>
            <a:fld id="{58075C3D-524C-463D-9D71-772A55D9AFAC}" type="slidenum">
              <a:rPr lang="en-US" smtClean="0"/>
              <a:pPr/>
              <a:t>65</a:t>
            </a:fld>
            <a:endParaRPr lang="en-US"/>
          </a:p>
        </p:txBody>
      </p:sp>
    </p:spTree>
    <p:extLst>
      <p:ext uri="{BB962C8B-B14F-4D97-AF65-F5344CB8AC3E}">
        <p14:creationId xmlns:p14="http://schemas.microsoft.com/office/powerpoint/2010/main" val="1995682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endParaRPr lang="en-US" dirty="0"/>
          </a:p>
        </p:txBody>
      </p:sp>
      <p:sp>
        <p:nvSpPr>
          <p:cNvPr id="4" name="Slide Number Placeholder 3"/>
          <p:cNvSpPr>
            <a:spLocks noGrp="1"/>
          </p:cNvSpPr>
          <p:nvPr>
            <p:ph type="sldNum" sz="quarter" idx="10"/>
          </p:nvPr>
        </p:nvSpPr>
        <p:spPr/>
        <p:txBody>
          <a:bodyPr/>
          <a:lstStyle/>
          <a:p>
            <a:fld id="{58075C3D-524C-463D-9D71-772A55D9AFAC}" type="slidenum">
              <a:rPr lang="en-US" smtClean="0"/>
              <a:pPr/>
              <a:t>66</a:t>
            </a:fld>
            <a:endParaRPr lang="en-US"/>
          </a:p>
        </p:txBody>
      </p:sp>
    </p:spTree>
    <p:extLst>
      <p:ext uri="{BB962C8B-B14F-4D97-AF65-F5344CB8AC3E}">
        <p14:creationId xmlns:p14="http://schemas.microsoft.com/office/powerpoint/2010/main" val="4128211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endParaRPr lang="en-US" dirty="0"/>
          </a:p>
        </p:txBody>
      </p:sp>
      <p:sp>
        <p:nvSpPr>
          <p:cNvPr id="4" name="Slide Number Placeholder 3"/>
          <p:cNvSpPr>
            <a:spLocks noGrp="1"/>
          </p:cNvSpPr>
          <p:nvPr>
            <p:ph type="sldNum" sz="quarter" idx="10"/>
          </p:nvPr>
        </p:nvSpPr>
        <p:spPr/>
        <p:txBody>
          <a:bodyPr/>
          <a:lstStyle/>
          <a:p>
            <a:fld id="{58075C3D-524C-463D-9D71-772A55D9AFAC}" type="slidenum">
              <a:rPr lang="en-US" smtClean="0"/>
              <a:pPr/>
              <a:t>67</a:t>
            </a:fld>
            <a:endParaRPr lang="en-US"/>
          </a:p>
        </p:txBody>
      </p:sp>
    </p:spTree>
    <p:extLst>
      <p:ext uri="{BB962C8B-B14F-4D97-AF65-F5344CB8AC3E}">
        <p14:creationId xmlns:p14="http://schemas.microsoft.com/office/powerpoint/2010/main" val="807546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Josh</a:t>
            </a:r>
            <a:endParaRPr lang="en-US" dirty="0"/>
          </a:p>
        </p:txBody>
      </p:sp>
      <p:sp>
        <p:nvSpPr>
          <p:cNvPr id="4" name="Slide Number Placeholder 3"/>
          <p:cNvSpPr>
            <a:spLocks noGrp="1"/>
          </p:cNvSpPr>
          <p:nvPr>
            <p:ph type="sldNum" sz="quarter" idx="10"/>
          </p:nvPr>
        </p:nvSpPr>
        <p:spPr/>
        <p:txBody>
          <a:bodyPr/>
          <a:lstStyle/>
          <a:p>
            <a:fld id="{58075C3D-524C-463D-9D71-772A55D9AFAC}" type="slidenum">
              <a:rPr lang="en-US" smtClean="0"/>
              <a:pPr/>
              <a:t>68</a:t>
            </a:fld>
            <a:endParaRPr lang="en-US"/>
          </a:p>
        </p:txBody>
      </p:sp>
    </p:spTree>
    <p:extLst>
      <p:ext uri="{BB962C8B-B14F-4D97-AF65-F5344CB8AC3E}">
        <p14:creationId xmlns:p14="http://schemas.microsoft.com/office/powerpoint/2010/main" val="3231223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Flowchart: Document 6"/>
          <p:cNvSpPr/>
          <p:nvPr/>
        </p:nvSpPr>
        <p:spPr>
          <a:xfrm rot="10800000">
            <a:off x="1" y="1520732"/>
            <a:ext cx="12192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9" name="Title 8"/>
          <p:cNvSpPr>
            <a:spLocks noGrp="1"/>
          </p:cNvSpPr>
          <p:nvPr>
            <p:ph type="ctrTitle"/>
          </p:nvPr>
        </p:nvSpPr>
        <p:spPr>
          <a:xfrm>
            <a:off x="670560" y="2775745"/>
            <a:ext cx="10972800" cy="2167128"/>
          </a:xfrm>
          <a:effectLst/>
        </p:spPr>
        <p:txBody>
          <a:bodyPr tIns="0" bIns="0" anchor="t"/>
          <a:lstStyle>
            <a:lvl1pPr>
              <a:defRPr sz="5000" cap="all" baseline="0">
                <a:effectLst/>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666752" y="1559720"/>
            <a:ext cx="68072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30" name="Date Placeholder 29"/>
          <p:cNvSpPr>
            <a:spLocks noGrp="1"/>
          </p:cNvSpPr>
          <p:nvPr>
            <p:ph type="dt" sz="half" idx="10"/>
          </p:nvPr>
        </p:nvSpPr>
        <p:spPr/>
        <p:txBody>
          <a:bodyPr/>
          <a:lstStyle/>
          <a:p>
            <a:fld id="{EF448DAE-BFBB-462F-BB72-B5CE1AF4AF28}" type="datetimeFigureOut">
              <a:rPr lang="en-US" smtClean="0"/>
              <a:pPr/>
              <a:t>4/19/16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85CB6F5-83BF-4EE6-A8A0-7837C78D3C2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448DAE-BFBB-462F-BB72-B5CE1AF4AF28}" type="datetimeFigureOut">
              <a:rPr lang="en-US" smtClean="0"/>
              <a:pPr/>
              <a:t>4/19/16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CB6F5-83BF-4EE6-A8A0-7837C78D3C29}" type="slidenum">
              <a:rPr lang="en-US" smtClean="0"/>
              <a:pPr/>
              <a:t>‹#›</a:t>
            </a:fld>
            <a:endParaRPr lang="en-US"/>
          </a:p>
        </p:txBody>
      </p:sp>
      <p:sp>
        <p:nvSpPr>
          <p:cNvPr id="7" name="Rectangle 6"/>
          <p:cNvSpPr/>
          <p:nvPr userDrawn="1"/>
        </p:nvSpPr>
        <p:spPr>
          <a:xfrm>
            <a:off x="0" y="6248400"/>
            <a:ext cx="121920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18004" y="6311466"/>
            <a:ext cx="2518471" cy="525348"/>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undamentals Layout">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EF448DAE-BFBB-462F-BB72-B5CE1AF4AF28}" type="datetimeFigureOut">
              <a:rPr lang="en-US" smtClean="0"/>
              <a:pPr/>
              <a:t>4/19/16</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a:xfrm>
            <a:off x="11176000" y="6248401"/>
            <a:ext cx="711200" cy="365125"/>
          </a:xfrm>
        </p:spPr>
        <p:txBody>
          <a:bodyPr/>
          <a:lstStyle/>
          <a:p>
            <a:fld id="{A85CB6F5-83BF-4EE6-A8A0-7837C78D3C29}" type="slidenum">
              <a:rPr lang="en-US" smtClean="0"/>
              <a:pPr/>
              <a:t>‹#›</a:t>
            </a:fld>
            <a:endParaRPr lang="en-US"/>
          </a:p>
        </p:txBody>
      </p:sp>
      <p:sp>
        <p:nvSpPr>
          <p:cNvPr id="10" name="Rectangle 9"/>
          <p:cNvSpPr/>
          <p:nvPr userDrawn="1"/>
        </p:nvSpPr>
        <p:spPr>
          <a:xfrm>
            <a:off x="0" y="6248400"/>
            <a:ext cx="121920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p:nvPr>
        </p:nvSpPr>
        <p:spPr>
          <a:xfrm>
            <a:off x="609600" y="381001"/>
            <a:ext cx="10972800" cy="770467"/>
          </a:xfrm>
        </p:spPr>
        <p:txBody>
          <a:bodyPr/>
          <a:lstStyle>
            <a:lvl1pPr algn="ctr">
              <a:defRPr>
                <a:effectLst/>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18004" y="6311466"/>
            <a:ext cx="2518471" cy="525348"/>
          </a:xfrm>
          <a:prstGeom prst="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F448DAE-BFBB-462F-BB72-B5CE1AF4AF28}" type="datetimeFigureOut">
              <a:rPr lang="en-US" smtClean="0"/>
              <a:pPr/>
              <a:t>4/19/16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5CB6F5-83BF-4EE6-A8A0-7837C78D3C29}" type="slidenum">
              <a:rPr lang="en-US" smtClean="0"/>
              <a:pPr/>
              <a:t>‹#›</a:t>
            </a:fld>
            <a:endParaRPr lang="en-US"/>
          </a:p>
        </p:txBody>
      </p:sp>
      <p:sp>
        <p:nvSpPr>
          <p:cNvPr id="6" name="Rectangle 5"/>
          <p:cNvSpPr/>
          <p:nvPr userDrawn="1"/>
        </p:nvSpPr>
        <p:spPr>
          <a:xfrm>
            <a:off x="0" y="6248400"/>
            <a:ext cx="121920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p:cNvSpPr>
            <a:spLocks noGrp="1"/>
          </p:cNvSpPr>
          <p:nvPr>
            <p:ph type="title"/>
          </p:nvPr>
        </p:nvSpPr>
        <p:spPr>
          <a:xfrm>
            <a:off x="609600" y="381001"/>
            <a:ext cx="10972800" cy="770467"/>
          </a:xfrm>
        </p:spPr>
        <p:txBody>
          <a:bodyPr/>
          <a:lstStyle>
            <a:lvl1pPr algn="ctr">
              <a:defRPr>
                <a:effectLst/>
              </a:defRPr>
            </a:lvl1pPr>
          </a:lstStyle>
          <a:p>
            <a:r>
              <a:rPr lang="en-US" dirty="0" smtClean="0"/>
              <a:t>Click to edit Master title style</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18004" y="6311466"/>
            <a:ext cx="2518471" cy="525348"/>
          </a:xfrm>
          <a:prstGeom prst="rect">
            <a:avLst/>
          </a:prstGeom>
        </p:spPr>
      </p:pic>
    </p:spTree>
    <p:extLst>
      <p:ext uri="{BB962C8B-B14F-4D97-AF65-F5344CB8AC3E}">
        <p14:creationId xmlns:p14="http://schemas.microsoft.com/office/powerpoint/2010/main" val="153708275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EAEBF0-4467-4B91-B453-DEEC26A8EC15}" type="datetimeFigureOut">
              <a:rPr lang="en-US" smtClean="0"/>
              <a:pPr/>
              <a:t>4/19/16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F3E5D-8F3E-4289-BF29-C0524CBABEA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EAEBF0-4467-4B91-B453-DEEC26A8EC15}" type="datetimeFigureOut">
              <a:rPr lang="en-US" smtClean="0"/>
              <a:pPr/>
              <a:t>4/19/16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F3E5D-8F3E-4289-BF29-C0524CBABEAD}"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EAEBF0-4467-4B91-B453-DEEC26A8EC15}" type="datetimeFigureOut">
              <a:rPr lang="en-US" smtClean="0"/>
              <a:pPr/>
              <a:t>4/19/16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F3E5D-8F3E-4289-BF29-C0524CBABEA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EAEBF0-4467-4B91-B453-DEEC26A8EC15}" type="datetimeFigureOut">
              <a:rPr lang="en-US" smtClean="0"/>
              <a:pPr/>
              <a:t>4/19/16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F3E5D-8F3E-4289-BF29-C0524CBABEA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EAEBF0-4467-4B91-B453-DEEC26A8EC15}" type="datetimeFigureOut">
              <a:rPr lang="en-US" smtClean="0"/>
              <a:pPr/>
              <a:t>4/19/16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1F3E5D-8F3E-4289-BF29-C0524CBABEAD}"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EAEBF0-4467-4B91-B453-DEEC26A8EC15}" type="datetimeFigureOut">
              <a:rPr lang="en-US" smtClean="0"/>
              <a:pPr/>
              <a:t>4/19/16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1F3E5D-8F3E-4289-BF29-C0524CBABEAD}"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EAEBF0-4467-4B91-B453-DEEC26A8EC15}" type="datetimeFigureOut">
              <a:rPr lang="en-US" smtClean="0"/>
              <a:pPr/>
              <a:t>4/19/16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1F3E5D-8F3E-4289-BF29-C0524CBABEA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1"/>
            <a:ext cx="10972800" cy="770467"/>
          </a:xfrm>
        </p:spPr>
        <p:txBody>
          <a:bodyPr/>
          <a:lstStyle>
            <a:lvl1pPr algn="ctr">
              <a:defRPr>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752601"/>
            <a:ext cx="10972800" cy="4541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448DAE-BFBB-462F-BB72-B5CE1AF4AF28}" type="datetimeFigureOut">
              <a:rPr lang="en-US" smtClean="0"/>
              <a:pPr/>
              <a:t>4/19/16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CB6F5-83BF-4EE6-A8A0-7837C78D3C29}" type="slidenum">
              <a:rPr lang="en-US" smtClean="0"/>
              <a:pPr/>
              <a:t>‹#›</a:t>
            </a:fld>
            <a:endParaRPr lang="en-US"/>
          </a:p>
        </p:txBody>
      </p:sp>
      <p:sp>
        <p:nvSpPr>
          <p:cNvPr id="8" name="Rectangle 7"/>
          <p:cNvSpPr/>
          <p:nvPr userDrawn="1"/>
        </p:nvSpPr>
        <p:spPr>
          <a:xfrm>
            <a:off x="0" y="6248400"/>
            <a:ext cx="121920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18004" y="6311466"/>
            <a:ext cx="2518471" cy="525348"/>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EAEBF0-4467-4B91-B453-DEEC26A8EC15}" type="datetimeFigureOut">
              <a:rPr lang="en-US" smtClean="0"/>
              <a:pPr/>
              <a:t>4/19/16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F3E5D-8F3E-4289-BF29-C0524CBABEAD}"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EAEBF0-4467-4B91-B453-DEEC26A8EC15}" type="datetimeFigureOut">
              <a:rPr lang="en-US" smtClean="0"/>
              <a:pPr/>
              <a:t>4/19/16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F3E5D-8F3E-4289-BF29-C0524CBABEAD}"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EAEBF0-4467-4B91-B453-DEEC26A8EC15}" type="datetimeFigureOut">
              <a:rPr lang="en-US" smtClean="0"/>
              <a:pPr/>
              <a:t>4/19/16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F3E5D-8F3E-4289-BF29-C0524CBABEAD}"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EAEBF0-4467-4B91-B453-DEEC26A8EC15}" type="datetimeFigureOut">
              <a:rPr lang="en-US" smtClean="0"/>
              <a:pPr/>
              <a:t>4/19/16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F3E5D-8F3E-4289-BF29-C0524CBABEA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76400"/>
            <a:ext cx="109728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p>
            <a:fld id="{EF448DAE-BFBB-462F-BB72-B5CE1AF4AF28}" type="datetimeFigureOut">
              <a:rPr lang="en-US" smtClean="0"/>
              <a:pPr/>
              <a:t>4/19/16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CB6F5-83BF-4EE6-A8A0-7837C78D3C29}" type="slidenum">
              <a:rPr lang="en-US" smtClean="0"/>
              <a:pPr/>
              <a:t>‹#›</a:t>
            </a:fld>
            <a:endParaRPr lang="en-US"/>
          </a:p>
        </p:txBody>
      </p:sp>
      <p:sp>
        <p:nvSpPr>
          <p:cNvPr id="8" name="Rectangle 7"/>
          <p:cNvSpPr/>
          <p:nvPr userDrawn="1"/>
        </p:nvSpPr>
        <p:spPr>
          <a:xfrm>
            <a:off x="0" y="6248400"/>
            <a:ext cx="121920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p:nvPr>
        </p:nvSpPr>
        <p:spPr>
          <a:xfrm>
            <a:off x="609600" y="381001"/>
            <a:ext cx="10972800" cy="770467"/>
          </a:xfrm>
        </p:spPr>
        <p:txBody>
          <a:bodyPr/>
          <a:lstStyle>
            <a:lvl1pPr algn="ctr">
              <a:defRPr>
                <a:effectLst/>
              </a:defRPr>
            </a:lvl1pPr>
          </a:lstStyle>
          <a:p>
            <a:r>
              <a:rPr lang="en-US" dirty="0" smtClean="0"/>
              <a:t>Click to edit Master title style</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18004" y="6311466"/>
            <a:ext cx="2518471" cy="525348"/>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554480"/>
            <a:ext cx="53848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554480"/>
            <a:ext cx="53848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F448DAE-BFBB-462F-BB72-B5CE1AF4AF28}" type="datetimeFigureOut">
              <a:rPr lang="en-US" smtClean="0"/>
              <a:pPr/>
              <a:t>4/19/16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5CB6F5-83BF-4EE6-A8A0-7837C78D3C29}" type="slidenum">
              <a:rPr lang="en-US" smtClean="0"/>
              <a:pPr/>
              <a:t>‹#›</a:t>
            </a:fld>
            <a:endParaRPr lang="en-US"/>
          </a:p>
        </p:txBody>
      </p:sp>
      <p:sp>
        <p:nvSpPr>
          <p:cNvPr id="8" name="Rectangle 7"/>
          <p:cNvSpPr/>
          <p:nvPr userDrawn="1"/>
        </p:nvSpPr>
        <p:spPr>
          <a:xfrm>
            <a:off x="0" y="6248400"/>
            <a:ext cx="121920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p:nvPr>
        </p:nvSpPr>
        <p:spPr>
          <a:xfrm>
            <a:off x="609600" y="381001"/>
            <a:ext cx="10972800" cy="770467"/>
          </a:xfrm>
        </p:spPr>
        <p:txBody>
          <a:bodyPr/>
          <a:lstStyle>
            <a:lvl1pPr algn="ctr">
              <a:defRPr>
                <a:effectLst/>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18004" y="6311466"/>
            <a:ext cx="2518471" cy="525348"/>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0"/>
            <a:ext cx="5386917"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193368" y="1600200"/>
            <a:ext cx="5389033"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609600" y="2155032"/>
            <a:ext cx="5386917"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193368" y="2155032"/>
            <a:ext cx="5389033"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F448DAE-BFBB-462F-BB72-B5CE1AF4AF28}" type="datetimeFigureOut">
              <a:rPr lang="en-US" smtClean="0"/>
              <a:pPr/>
              <a:t>4/19/16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5CB6F5-83BF-4EE6-A8A0-7837C78D3C29}" type="slidenum">
              <a:rPr lang="en-US" smtClean="0"/>
              <a:pPr/>
              <a:t>‹#›</a:t>
            </a:fld>
            <a:endParaRPr lang="en-US"/>
          </a:p>
        </p:txBody>
      </p:sp>
      <p:sp>
        <p:nvSpPr>
          <p:cNvPr id="10" name="Rectangle 9"/>
          <p:cNvSpPr/>
          <p:nvPr userDrawn="1"/>
        </p:nvSpPr>
        <p:spPr>
          <a:xfrm>
            <a:off x="0" y="6248400"/>
            <a:ext cx="121920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p:nvPr>
        </p:nvSpPr>
        <p:spPr>
          <a:xfrm>
            <a:off x="609600" y="381001"/>
            <a:ext cx="10972800" cy="770467"/>
          </a:xfrm>
        </p:spPr>
        <p:txBody>
          <a:bodyPr/>
          <a:lstStyle>
            <a:lvl1pPr algn="ctr">
              <a:defRPr>
                <a:effectLst/>
              </a:defRPr>
            </a:lvl1pPr>
          </a:lstStyle>
          <a:p>
            <a:r>
              <a:rPr lang="en-US" dirty="0" smtClean="0"/>
              <a:t>Click to edit Master title style</a:t>
            </a:r>
            <a:endParaRPr lang="en-US"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18004" y="6311466"/>
            <a:ext cx="2518471" cy="525348"/>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F448DAE-BFBB-462F-BB72-B5CE1AF4AF28}" type="datetimeFigureOut">
              <a:rPr lang="en-US" smtClean="0"/>
              <a:pPr/>
              <a:t>4/19/16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5CB6F5-83BF-4EE6-A8A0-7837C78D3C29}" type="slidenum">
              <a:rPr lang="en-US" smtClean="0"/>
              <a:pPr/>
              <a:t>‹#›</a:t>
            </a:fld>
            <a:endParaRPr lang="en-US"/>
          </a:p>
        </p:txBody>
      </p:sp>
      <p:sp>
        <p:nvSpPr>
          <p:cNvPr id="6" name="Rectangle 5"/>
          <p:cNvSpPr/>
          <p:nvPr userDrawn="1"/>
        </p:nvSpPr>
        <p:spPr>
          <a:xfrm>
            <a:off x="0" y="6248400"/>
            <a:ext cx="121920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p:cNvSpPr>
            <a:spLocks noGrp="1"/>
          </p:cNvSpPr>
          <p:nvPr>
            <p:ph type="title"/>
          </p:nvPr>
        </p:nvSpPr>
        <p:spPr>
          <a:xfrm>
            <a:off x="609600" y="381001"/>
            <a:ext cx="10972800" cy="770467"/>
          </a:xfrm>
        </p:spPr>
        <p:txBody>
          <a:bodyPr/>
          <a:lstStyle>
            <a:lvl1pPr algn="ctr">
              <a:defRPr>
                <a:effectLst/>
              </a:defRPr>
            </a:lvl1pPr>
          </a:lstStyle>
          <a:p>
            <a:r>
              <a:rPr lang="en-US" dirty="0" smtClean="0"/>
              <a:t>Click to edit Master title style</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18004" y="6311466"/>
            <a:ext cx="2518471" cy="525348"/>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448DAE-BFBB-462F-BB72-B5CE1AF4AF28}" type="datetimeFigureOut">
              <a:rPr lang="en-US" smtClean="0"/>
              <a:pPr/>
              <a:t>4/19/16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5CB6F5-83BF-4EE6-A8A0-7837C78D3C29}" type="slidenum">
              <a:rPr lang="en-US" smtClean="0"/>
              <a:pPr/>
              <a:t>‹#›</a:t>
            </a:fld>
            <a:endParaRPr lang="en-US"/>
          </a:p>
        </p:txBody>
      </p:sp>
      <p:sp>
        <p:nvSpPr>
          <p:cNvPr id="5" name="Rectangle 4"/>
          <p:cNvSpPr/>
          <p:nvPr userDrawn="1"/>
        </p:nvSpPr>
        <p:spPr>
          <a:xfrm>
            <a:off x="0" y="6248400"/>
            <a:ext cx="121920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18004" y="6311466"/>
            <a:ext cx="2518471" cy="525348"/>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653" y="1981200"/>
            <a:ext cx="4572000" cy="522288"/>
          </a:xfrm>
        </p:spPr>
        <p:txBody>
          <a:bodyPr tIns="0" bIns="0" anchor="b"/>
          <a:lstStyle>
            <a:lvl1pPr algn="r">
              <a:buNone/>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5457824" y="1066800"/>
            <a:ext cx="6096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lstStyle>
            <a:lvl1pPr>
              <a:buNone/>
              <a:defRPr sz="3200"/>
            </a:lvl1pPr>
          </a:lstStyle>
          <a:p>
            <a:r>
              <a:rPr lang="en-US" smtClean="0"/>
              <a:t>Click icon to add picture</a:t>
            </a:r>
            <a:endParaRPr lang="en-US" dirty="0"/>
          </a:p>
        </p:txBody>
      </p:sp>
      <p:sp>
        <p:nvSpPr>
          <p:cNvPr id="4" name="Text Placeholder 3"/>
          <p:cNvSpPr>
            <a:spLocks noGrp="1"/>
          </p:cNvSpPr>
          <p:nvPr>
            <p:ph type="body" sz="half" idx="2"/>
          </p:nvPr>
        </p:nvSpPr>
        <p:spPr>
          <a:xfrm>
            <a:off x="501653" y="2543176"/>
            <a:ext cx="4572000" cy="914400"/>
          </a:xfrm>
        </p:spPr>
        <p:txBody>
          <a:bodyPr lIns="0" tIns="0" rIns="0" bIns="0" anchor="t"/>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p>
            <a:fld id="{EF448DAE-BFBB-462F-BB72-B5CE1AF4AF28}" type="datetimeFigureOut">
              <a:rPr lang="en-US" smtClean="0"/>
              <a:pPr/>
              <a:t>4/19/16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871200" y="6356351"/>
            <a:ext cx="711200" cy="365125"/>
          </a:xfrm>
        </p:spPr>
        <p:txBody>
          <a:bodyPr/>
          <a:lstStyle/>
          <a:p>
            <a:fld id="{A85CB6F5-83BF-4EE6-A8A0-7837C78D3C29}" type="slidenum">
              <a:rPr lang="en-US" smtClean="0"/>
              <a:pPr/>
              <a:t>‹#›</a:t>
            </a:fld>
            <a:endParaRPr lang="en-US"/>
          </a:p>
        </p:txBody>
      </p:sp>
      <p:sp>
        <p:nvSpPr>
          <p:cNvPr id="8" name="Rectangle 7"/>
          <p:cNvSpPr/>
          <p:nvPr userDrawn="1"/>
        </p:nvSpPr>
        <p:spPr>
          <a:xfrm>
            <a:off x="0" y="6248400"/>
            <a:ext cx="121920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18004" y="6311466"/>
            <a:ext cx="2518471" cy="525348"/>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448DAE-BFBB-462F-BB72-B5CE1AF4AF28}" type="datetimeFigureOut">
              <a:rPr lang="en-US" smtClean="0"/>
              <a:pPr/>
              <a:t>4/19/16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CB6F5-83BF-4EE6-A8A0-7837C78D3C29}" type="slidenum">
              <a:rPr lang="en-US" smtClean="0"/>
              <a:pPr/>
              <a:t>‹#›</a:t>
            </a:fld>
            <a:endParaRPr lang="en-US"/>
          </a:p>
        </p:txBody>
      </p:sp>
      <p:sp>
        <p:nvSpPr>
          <p:cNvPr id="7" name="Title 1"/>
          <p:cNvSpPr>
            <a:spLocks noGrp="1"/>
          </p:cNvSpPr>
          <p:nvPr>
            <p:ph type="title"/>
          </p:nvPr>
        </p:nvSpPr>
        <p:spPr>
          <a:xfrm>
            <a:off x="609600" y="381001"/>
            <a:ext cx="10972800" cy="770467"/>
          </a:xfrm>
        </p:spPr>
        <p:txBody>
          <a:bodyPr/>
          <a:lstStyle>
            <a:lvl1pPr algn="ctr">
              <a:defRPr>
                <a:effectLst/>
              </a:defRPr>
            </a:lvl1pPr>
          </a:lstStyle>
          <a:p>
            <a:r>
              <a:rPr lang="en-US" dirty="0" smtClean="0"/>
              <a:t>Click to edit Master title style</a:t>
            </a:r>
            <a:endParaRPr lang="en-US" dirty="0"/>
          </a:p>
        </p:txBody>
      </p:sp>
      <p:sp>
        <p:nvSpPr>
          <p:cNvPr id="8" name="Rectangle 7"/>
          <p:cNvSpPr/>
          <p:nvPr userDrawn="1"/>
        </p:nvSpPr>
        <p:spPr>
          <a:xfrm>
            <a:off x="0" y="6248400"/>
            <a:ext cx="121920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18004" y="6311466"/>
            <a:ext cx="2518471" cy="525348"/>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tif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6248400"/>
            <a:ext cx="121920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Flowchart: Document 6"/>
          <p:cNvSpPr/>
          <p:nvPr/>
        </p:nvSpPr>
        <p:spPr>
          <a:xfrm rot="10800000">
            <a:off x="1" y="1142899"/>
            <a:ext cx="12192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8" name="Flowchart: Document 7"/>
          <p:cNvSpPr/>
          <p:nvPr/>
        </p:nvSpPr>
        <p:spPr>
          <a:xfrm rot="10800000">
            <a:off x="406400" y="1295401"/>
            <a:ext cx="12192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9" name="Title Placeholder 8"/>
          <p:cNvSpPr>
            <a:spLocks noGrp="1"/>
          </p:cNvSpPr>
          <p:nvPr>
            <p:ph type="title"/>
          </p:nvPr>
        </p:nvSpPr>
        <p:spPr>
          <a:xfrm>
            <a:off x="609600" y="533400"/>
            <a:ext cx="10972800" cy="1524000"/>
          </a:xfrm>
          <a:prstGeom prst="rect">
            <a:avLst/>
          </a:prstGeom>
        </p:spPr>
        <p:txBody>
          <a:bodyPr vert="horz" lIns="0" tIns="9144" rIns="0" bIns="9144" anchor="b">
            <a:normAutofit/>
          </a:bodyPr>
          <a:lstStyle/>
          <a:p>
            <a:r>
              <a:rPr lang="en-US" smtClean="0"/>
              <a:t>Click to edit Master title style</a:t>
            </a:r>
            <a:endParaRPr lang="en-US" dirty="0"/>
          </a:p>
        </p:txBody>
      </p:sp>
      <p:sp>
        <p:nvSpPr>
          <p:cNvPr id="30" name="Text Placeholder 29"/>
          <p:cNvSpPr>
            <a:spLocks noGrp="1"/>
          </p:cNvSpPr>
          <p:nvPr>
            <p:ph type="body" idx="1"/>
          </p:nvPr>
        </p:nvSpPr>
        <p:spPr>
          <a:xfrm>
            <a:off x="609600" y="2179637"/>
            <a:ext cx="10972800" cy="4114800"/>
          </a:xfrm>
          <a:prstGeom prst="rect">
            <a:avLst/>
          </a:prstGeom>
        </p:spPr>
        <p:txBody>
          <a:bodyPr vert="horz" lIns="9144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2"/>
          </p:nvPr>
        </p:nvSpPr>
        <p:spPr>
          <a:xfrm>
            <a:off x="609600" y="6356351"/>
            <a:ext cx="2641600" cy="365125"/>
          </a:xfrm>
          <a:prstGeom prst="rect">
            <a:avLst/>
          </a:prstGeom>
        </p:spPr>
        <p:txBody>
          <a:bodyPr vert="horz" anchor="b"/>
          <a:lstStyle>
            <a:lvl1pPr algn="ctr">
              <a:defRPr sz="1200">
                <a:solidFill>
                  <a:schemeClr val="tx2">
                    <a:shade val="50000"/>
                  </a:schemeClr>
                </a:solidFill>
              </a:defRPr>
            </a:lvl1pPr>
          </a:lstStyle>
          <a:p>
            <a:fld id="{EF448DAE-BFBB-462F-BB72-B5CE1AF4AF28}" type="datetimeFigureOut">
              <a:rPr lang="en-US" smtClean="0"/>
              <a:pPr/>
              <a:t>4/19/16</a:t>
            </a:fld>
            <a:endParaRPr lang="en-US"/>
          </a:p>
        </p:txBody>
      </p:sp>
      <p:sp>
        <p:nvSpPr>
          <p:cNvPr id="22" name="Footer Placeholder 21"/>
          <p:cNvSpPr>
            <a:spLocks noGrp="1"/>
          </p:cNvSpPr>
          <p:nvPr>
            <p:ph type="ftr" sz="quarter" idx="3"/>
          </p:nvPr>
        </p:nvSpPr>
        <p:spPr>
          <a:xfrm>
            <a:off x="3251200" y="6356351"/>
            <a:ext cx="3860800" cy="365125"/>
          </a:xfrm>
          <a:prstGeom prst="rect">
            <a:avLst/>
          </a:prstGeom>
        </p:spPr>
        <p:txBody>
          <a:bodyPr vert="horz" lIns="0" anchor="b"/>
          <a:lstStyle>
            <a:lvl1pPr algn="l">
              <a:defRPr sz="12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10871200" y="6356351"/>
            <a:ext cx="711200" cy="365125"/>
          </a:xfrm>
          <a:prstGeom prst="rect">
            <a:avLst/>
          </a:prstGeom>
        </p:spPr>
        <p:txBody>
          <a:bodyPr vert="horz" lIns="91440" rIns="0" anchor="b"/>
          <a:lstStyle>
            <a:lvl1pPr algn="r">
              <a:defRPr sz="1400">
                <a:solidFill>
                  <a:schemeClr val="tx2">
                    <a:shade val="50000"/>
                  </a:schemeClr>
                </a:solidFill>
              </a:defRPr>
            </a:lvl1pPr>
          </a:lstStyle>
          <a:p>
            <a:fld id="{A85CB6F5-83BF-4EE6-A8A0-7837C78D3C29}" type="slidenum">
              <a:rPr lang="en-US" smtClean="0"/>
              <a:pPr/>
              <a:t>‹#›</a:t>
            </a:fld>
            <a:endParaRPr lang="en-US"/>
          </a:p>
        </p:txBody>
      </p:sp>
      <p:pic>
        <p:nvPicPr>
          <p:cNvPr id="14" name="Picture 13" descr="custom_presentation.jp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 y="0"/>
            <a:ext cx="12192000" cy="6248400"/>
          </a:xfrm>
          <a:prstGeom prst="rect">
            <a:avLst/>
          </a:prstGeom>
        </p:spPr>
      </p:pic>
      <p:pic>
        <p:nvPicPr>
          <p:cNvPr id="16" name="Picture 15"/>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7718004" y="6311466"/>
            <a:ext cx="2518471" cy="525348"/>
          </a:xfrm>
          <a:prstGeom prst="rect">
            <a:avLst/>
          </a:prstGeom>
        </p:spPr>
      </p:pic>
    </p:spTree>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30" r:id="rId8"/>
    <p:sldLayoutId id="2147483731" r:id="rId9"/>
    <p:sldLayoutId id="2147483732" r:id="rId10"/>
    <p:sldLayoutId id="2147483708" r:id="rId11"/>
    <p:sldLayoutId id="2147483745" r:id="rId12"/>
  </p:sldLayoutIdLst>
  <p:timing>
    <p:tnLst>
      <p:par>
        <p:cTn id="1" dur="indefinite" restart="never" nodeType="tmRoot"/>
      </p:par>
    </p:tnLst>
  </p:timing>
  <p:txStyles>
    <p:title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0" hangingPunct="1">
        <a:spcBef>
          <a:spcPct val="20000"/>
        </a:spcBef>
        <a:buClr>
          <a:schemeClr val="accent1"/>
        </a:buClr>
        <a:buSzPct val="70000"/>
        <a:buFont typeface="Wingdings 2"/>
        <a:buChar char=""/>
        <a:defRPr sz="3000" kern="1200">
          <a:solidFill>
            <a:schemeClr val="tx1"/>
          </a:solidFill>
          <a:latin typeface="+mn-lt"/>
          <a:ea typeface="+mn-ea"/>
          <a:cs typeface="+mn-cs"/>
        </a:defRPr>
      </a:lvl1pPr>
      <a:lvl2pPr marL="630936" indent="-274320" algn="l" rtl="0" eaLnBrk="1" latinLnBrk="0" hangingPunct="1">
        <a:spcBef>
          <a:spcPct val="20000"/>
        </a:spcBef>
        <a:buClr>
          <a:schemeClr val="accent2"/>
        </a:buClr>
        <a:buFont typeface="Wingdings 2"/>
        <a:buChar char=""/>
        <a:defRPr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 typeface="Wingdings 2"/>
        <a:buChar char=""/>
        <a:defRPr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 typeface="Wingdings 2"/>
        <a:buChar char=""/>
        <a:defRPr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EAEBF0-4467-4B91-B453-DEEC26A8EC15}" type="datetimeFigureOut">
              <a:rPr lang="en-US" smtClean="0"/>
              <a:pPr/>
              <a:t>4/19/16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1F3E5D-8F3E-4289-BF29-C0524CBABEA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8.gif"/><Relationship Id="rId1" Type="http://schemas.openxmlformats.org/officeDocument/2006/relationships/slideLayout" Target="../slideLayouts/slideLayout3.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jpeg"/><Relationship Id="rId6" Type="http://schemas.openxmlformats.org/officeDocument/2006/relationships/image" Target="../media/image3.png"/><Relationship Id="rId7" Type="http://schemas.openxmlformats.org/officeDocument/2006/relationships/image" Target="../media/image15.png"/><Relationship Id="rId8"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jpeg"/><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jpeg"/><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png"/><Relationship Id="rId1" Type="http://schemas.openxmlformats.org/officeDocument/2006/relationships/slideLayout" Target="../slideLayouts/slideLayout3.xml"/><Relationship Id="rId2"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png"/><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1.jpeg"/><Relationship Id="rId3" Type="http://schemas.openxmlformats.org/officeDocument/2006/relationships/image" Target="../media/image3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3.jpeg"/><Relationship Id="rId3"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5.png"/><Relationship Id="rId3"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3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3.xml"/><Relationship Id="rId2" Type="http://schemas.openxmlformats.org/officeDocument/2006/relationships/image" Target="../media/image3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4.png"/><Relationship Id="rId3" Type="http://schemas.openxmlformats.org/officeDocument/2006/relationships/image" Target="../media/image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6.jpeg"/><Relationship Id="rId3" Type="http://schemas.openxmlformats.org/officeDocument/2006/relationships/image" Target="../media/image1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8.jpeg"/><Relationship Id="rId3" Type="http://schemas.openxmlformats.org/officeDocument/2006/relationships/image" Target="../media/image49.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0.jpeg"/><Relationship Id="rId3" Type="http://schemas.openxmlformats.org/officeDocument/2006/relationships/image" Target="../media/image5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2.png"/><Relationship Id="rId3" Type="http://schemas.openxmlformats.org/officeDocument/2006/relationships/image" Target="../media/image5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3.jpeg"/><Relationship Id="rId3" Type="http://schemas.openxmlformats.org/officeDocument/2006/relationships/image" Target="../media/image49.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image" Target="../media/image5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7.png"/><Relationship Id="rId3" Type="http://schemas.openxmlformats.org/officeDocument/2006/relationships/image" Target="../media/image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8.png"/><Relationship Id="rId3" Type="http://schemas.openxmlformats.org/officeDocument/2006/relationships/image" Target="../media/image5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0.png"/><Relationship Id="rId3" Type="http://schemas.openxmlformats.org/officeDocument/2006/relationships/image" Target="../media/image6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2.png"/><Relationship Id="rId3" Type="http://schemas.openxmlformats.org/officeDocument/2006/relationships/image" Target="../media/image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50.jpe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67.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png"/><Relationship Id="rId5" Type="http://schemas.openxmlformats.org/officeDocument/2006/relationships/hyperlink" Target="http://www.annals.org/" TargetMode="External"/><Relationship Id="rId6" Type="http://schemas.openxmlformats.org/officeDocument/2006/relationships/image" Target="../media/image68.jpe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69.xml.rels><?xml version="1.0" encoding="UTF-8" standalone="yes"?>
<Relationships xmlns="http://schemas.openxmlformats.org/package/2006/relationships"><Relationship Id="rId3" Type="http://schemas.openxmlformats.org/officeDocument/2006/relationships/image" Target="../media/image69.gif"/><Relationship Id="rId4" Type="http://schemas.openxmlformats.org/officeDocument/2006/relationships/image" Target="../media/image70.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4" Type="http://schemas.openxmlformats.org/officeDocument/2006/relationships/image" Target="../media/image5.jpe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gif"/><Relationship Id="rId1" Type="http://schemas.openxmlformats.org/officeDocument/2006/relationships/slideLayout" Target="../slideLayouts/slideLayout3.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964199" y="5491163"/>
            <a:ext cx="8465360" cy="214312"/>
          </a:xfrm>
          <a:prstGeom prst="rect">
            <a:avLst/>
          </a:prstGeom>
          <a:noFill/>
          <a:ln w="9525">
            <a:noFill/>
            <a:round/>
            <a:headEnd/>
            <a:tailEnd/>
          </a:ln>
          <a:effectLst/>
        </p:spPr>
        <p:txBody>
          <a:bodyPr wrap="none" anchor="ctr"/>
          <a:lstStyle/>
          <a:p>
            <a:endParaRPr lang="en-US"/>
          </a:p>
        </p:txBody>
      </p:sp>
      <p:sp>
        <p:nvSpPr>
          <p:cNvPr id="5" name="TextBox 4"/>
          <p:cNvSpPr txBox="1"/>
          <p:nvPr/>
        </p:nvSpPr>
        <p:spPr>
          <a:xfrm>
            <a:off x="0" y="3048000"/>
            <a:ext cx="12192000" cy="2062103"/>
          </a:xfrm>
          <a:prstGeom prst="rect">
            <a:avLst/>
          </a:prstGeom>
          <a:noFill/>
        </p:spPr>
        <p:txBody>
          <a:bodyPr wrap="square" rtlCol="0">
            <a:spAutoFit/>
          </a:bodyPr>
          <a:lstStyle/>
          <a:p>
            <a:pPr algn="ctr"/>
            <a:r>
              <a:rPr lang="en-US" sz="2800" dirty="0" smtClean="0">
                <a:solidFill>
                  <a:srgbClr val="F6DE55"/>
                </a:solidFill>
              </a:rPr>
              <a:t>Sarah Wakeman MD</a:t>
            </a:r>
            <a:r>
              <a:rPr lang="en-US" sz="2800" dirty="0">
                <a:solidFill>
                  <a:srgbClr val="F6DE55"/>
                </a:solidFill>
              </a:rPr>
              <a:t>, FASAM</a:t>
            </a:r>
            <a:r>
              <a:rPr lang="en-US" sz="2400" dirty="0">
                <a:solidFill>
                  <a:srgbClr val="F6DE55"/>
                </a:solidFill>
              </a:rPr>
              <a:t/>
            </a:r>
            <a:br>
              <a:rPr lang="en-US" sz="2400" dirty="0">
                <a:solidFill>
                  <a:srgbClr val="F6DE55"/>
                </a:solidFill>
              </a:rPr>
            </a:br>
            <a:r>
              <a:rPr lang="en-US" sz="2400" dirty="0" smtClean="0"/>
              <a:t>(No Disclosures)</a:t>
            </a:r>
          </a:p>
          <a:p>
            <a:pPr algn="ctr"/>
            <a:endParaRPr lang="en-US" sz="2400" dirty="0" smtClean="0"/>
          </a:p>
          <a:p>
            <a:pPr algn="ctr"/>
            <a:r>
              <a:rPr lang="en-US" sz="2800" dirty="0" smtClean="0">
                <a:solidFill>
                  <a:srgbClr val="F6DE55"/>
                </a:solidFill>
              </a:rPr>
              <a:t>Joshua D Lee MD MSc, FASAM</a:t>
            </a:r>
          </a:p>
          <a:p>
            <a:pPr algn="ctr"/>
            <a:r>
              <a:rPr lang="en-US" sz="2400" dirty="0" smtClean="0"/>
              <a:t>(Study Drug In-Kind: </a:t>
            </a:r>
            <a:r>
              <a:rPr lang="en-US" sz="2400" dirty="0" err="1" smtClean="0"/>
              <a:t>Indivior</a:t>
            </a:r>
            <a:r>
              <a:rPr lang="en-US" sz="2400" dirty="0" smtClean="0"/>
              <a:t>, </a:t>
            </a:r>
            <a:r>
              <a:rPr lang="en-US" sz="2400" dirty="0" err="1" smtClean="0"/>
              <a:t>Alkermes</a:t>
            </a:r>
            <a:r>
              <a:rPr lang="en-US" sz="2400" dirty="0" smtClean="0"/>
              <a:t>)</a:t>
            </a:r>
            <a:endParaRPr lang="en-US" sz="2400" dirty="0"/>
          </a:p>
        </p:txBody>
      </p:sp>
      <p:sp>
        <p:nvSpPr>
          <p:cNvPr id="6" name="Rectangle 1"/>
          <p:cNvSpPr>
            <a:spLocks noChangeArrowheads="1"/>
          </p:cNvSpPr>
          <p:nvPr/>
        </p:nvSpPr>
        <p:spPr bwMode="auto">
          <a:xfrm>
            <a:off x="0" y="481015"/>
            <a:ext cx="12192000" cy="1910396"/>
          </a:xfrm>
          <a:prstGeom prst="rect">
            <a:avLst/>
          </a:prstGeom>
          <a:noFill/>
          <a:ln w="9525">
            <a:noFill/>
            <a:round/>
            <a:headEnd/>
            <a:tailEnd/>
          </a:ln>
          <a:effectLst/>
        </p:spPr>
        <p:txBody>
          <a:bodyPr wrap="square" lIns="90000" tIns="46800" rIns="90000" bIns="46800" anchor="ctr">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b="1" dirty="0">
              <a:solidFill>
                <a:srgbClr val="FFFFFF"/>
              </a:solidFill>
              <a:latin typeface="Times New Roman" pitchFamily="16" charset="0"/>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b="1" dirty="0" smtClean="0">
                <a:solidFill>
                  <a:srgbClr val="F6DE55"/>
                </a:solidFill>
              </a:rPr>
              <a:t>Principles of Addiction Medicine: </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b="1" dirty="0" smtClean="0">
                <a:solidFill>
                  <a:srgbClr val="F6DE55"/>
                </a:solidFill>
              </a:rPr>
              <a:t>Overview of 2015-2016</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dirty="0" smtClean="0"/>
              <a:t>Friday April 15, 2016</a:t>
            </a:r>
          </a:p>
        </p:txBody>
      </p:sp>
    </p:spTree>
    <p:extLst>
      <p:ext uri="{BB962C8B-B14F-4D97-AF65-F5344CB8AC3E}">
        <p14:creationId xmlns:p14="http://schemas.microsoft.com/office/powerpoint/2010/main" val="13845045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1660" y="245439"/>
            <a:ext cx="4572000" cy="484731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6"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73006" y="245440"/>
            <a:ext cx="4571999" cy="484731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3505199" y="2917695"/>
            <a:ext cx="1151277" cy="1200329"/>
          </a:xfrm>
          <a:prstGeom prst="rect">
            <a:avLst/>
          </a:prstGeom>
          <a:noFill/>
          <a:ln>
            <a:solidFill>
              <a:schemeClr val="tx2"/>
            </a:solidFill>
          </a:ln>
        </p:spPr>
        <p:txBody>
          <a:bodyPr wrap="none" rtlCol="0">
            <a:spAutoFit/>
          </a:bodyPr>
          <a:lstStyle/>
          <a:p>
            <a:r>
              <a:rPr lang="en-US" dirty="0" smtClean="0">
                <a:solidFill>
                  <a:schemeClr val="bg2">
                    <a:lumMod val="75000"/>
                    <a:lumOff val="25000"/>
                  </a:schemeClr>
                </a:solidFill>
              </a:rPr>
              <a:t>Northeast</a:t>
            </a:r>
          </a:p>
          <a:p>
            <a:r>
              <a:rPr lang="en-US" dirty="0" smtClean="0">
                <a:solidFill>
                  <a:srgbClr val="C00000"/>
                </a:solidFill>
              </a:rPr>
              <a:t>Midwest</a:t>
            </a:r>
          </a:p>
          <a:p>
            <a:r>
              <a:rPr lang="en-US" dirty="0" smtClean="0">
                <a:solidFill>
                  <a:schemeClr val="bg1"/>
                </a:solidFill>
              </a:rPr>
              <a:t>South</a:t>
            </a:r>
          </a:p>
          <a:p>
            <a:r>
              <a:rPr lang="en-US" dirty="0" smtClean="0">
                <a:solidFill>
                  <a:srgbClr val="00B050"/>
                </a:solidFill>
              </a:rPr>
              <a:t>West</a:t>
            </a:r>
            <a:endParaRPr lang="en-US" dirty="0">
              <a:solidFill>
                <a:srgbClr val="00B050"/>
              </a:solidFill>
            </a:endParaRPr>
          </a:p>
        </p:txBody>
      </p:sp>
      <p:sp>
        <p:nvSpPr>
          <p:cNvPr id="7" name="TextBox 6"/>
          <p:cNvSpPr txBox="1"/>
          <p:nvPr/>
        </p:nvSpPr>
        <p:spPr>
          <a:xfrm>
            <a:off x="9659006" y="3489607"/>
            <a:ext cx="2154756" cy="646331"/>
          </a:xfrm>
          <a:prstGeom prst="rect">
            <a:avLst/>
          </a:prstGeom>
          <a:noFill/>
          <a:ln>
            <a:solidFill>
              <a:schemeClr val="tx2"/>
            </a:solidFill>
          </a:ln>
        </p:spPr>
        <p:txBody>
          <a:bodyPr wrap="square" rtlCol="0">
            <a:spAutoFit/>
          </a:bodyPr>
          <a:lstStyle/>
          <a:p>
            <a:r>
              <a:rPr lang="en-US" dirty="0" smtClean="0">
                <a:solidFill>
                  <a:schemeClr val="bg2"/>
                </a:solidFill>
              </a:rPr>
              <a:t>White non-Hispanics</a:t>
            </a:r>
          </a:p>
          <a:p>
            <a:r>
              <a:rPr lang="en-US" dirty="0">
                <a:solidFill>
                  <a:schemeClr val="bg2"/>
                </a:solidFill>
              </a:rPr>
              <a:t>b</a:t>
            </a:r>
            <a:r>
              <a:rPr lang="en-US" dirty="0" smtClean="0">
                <a:solidFill>
                  <a:schemeClr val="bg2"/>
                </a:solidFill>
              </a:rPr>
              <a:t>y 5-year age group</a:t>
            </a:r>
            <a:endParaRPr lang="en-US" dirty="0">
              <a:solidFill>
                <a:schemeClr val="bg2"/>
              </a:solidFill>
            </a:endParaRPr>
          </a:p>
        </p:txBody>
      </p:sp>
      <p:sp>
        <p:nvSpPr>
          <p:cNvPr id="4" name="TextBox 3"/>
          <p:cNvSpPr txBox="1"/>
          <p:nvPr/>
        </p:nvSpPr>
        <p:spPr>
          <a:xfrm>
            <a:off x="31531" y="5867399"/>
            <a:ext cx="5565050" cy="338554"/>
          </a:xfrm>
          <a:prstGeom prst="rect">
            <a:avLst/>
          </a:prstGeom>
          <a:noFill/>
        </p:spPr>
        <p:txBody>
          <a:bodyPr wrap="none" rtlCol="0">
            <a:spAutoFit/>
          </a:bodyPr>
          <a:lstStyle/>
          <a:p>
            <a:r>
              <a:rPr lang="en-US" sz="1600" dirty="0"/>
              <a:t>PNAS. 2015; 112(49):15078-15083. </a:t>
            </a:r>
            <a:r>
              <a:rPr lang="en-US" sz="1600" dirty="0" err="1"/>
              <a:t>doi</a:t>
            </a:r>
            <a:r>
              <a:rPr lang="en-US" sz="1600" dirty="0"/>
              <a:t>: 10.1073/pnas.1518393112</a:t>
            </a:r>
          </a:p>
        </p:txBody>
      </p:sp>
      <p:pic>
        <p:nvPicPr>
          <p:cNvPr id="9" name="Picture 4" descr="Lindås, A.-C., Karlsson, E., Lindgren, M. F., Ettema, T. J. G., and ..."/>
          <p:cNvPicPr>
            <a:picLocks noChangeAspect="1" noChangeArrowheads="1"/>
          </p:cNvPicPr>
          <p:nvPr/>
        </p:nvPicPr>
        <p:blipFill rotWithShape="1">
          <a:blip r:embed="rId4" cstate="screen">
            <a:duotone>
              <a:schemeClr val="bg2">
                <a:shade val="45000"/>
                <a:satMod val="135000"/>
              </a:schemeClr>
              <a:prstClr val="white"/>
            </a:duotone>
            <a:extLst>
              <a:ext uri="{28A0092B-C50C-407E-A947-70E740481C1C}">
                <a14:useLocalDpi xmlns:a14="http://schemas.microsoft.com/office/drawing/2010/main"/>
              </a:ext>
            </a:extLst>
          </a:blip>
          <a:srcRect b="26101"/>
          <a:stretch/>
        </p:blipFill>
        <p:spPr bwMode="auto">
          <a:xfrm>
            <a:off x="10786416" y="5416176"/>
            <a:ext cx="1321307" cy="732321"/>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9"/>
          <p:cNvSpPr/>
          <p:nvPr/>
        </p:nvSpPr>
        <p:spPr>
          <a:xfrm>
            <a:off x="4897819" y="245440"/>
            <a:ext cx="2406869" cy="2308324"/>
          </a:xfrm>
          <a:prstGeom prst="rect">
            <a:avLst/>
          </a:prstGeom>
          <a:ln>
            <a:solidFill>
              <a:schemeClr val="tx2"/>
            </a:solidFill>
          </a:ln>
        </p:spPr>
        <p:txBody>
          <a:bodyPr wrap="square">
            <a:spAutoFit/>
          </a:bodyPr>
          <a:lstStyle/>
          <a:p>
            <a:r>
              <a:rPr lang="en-US" dirty="0"/>
              <a:t>I</a:t>
            </a:r>
            <a:r>
              <a:rPr lang="en-US" dirty="0" smtClean="0"/>
              <a:t>n </a:t>
            </a:r>
            <a:r>
              <a:rPr lang="en-US" dirty="0"/>
              <a:t>each </a:t>
            </a:r>
            <a:r>
              <a:rPr lang="en-US" dirty="0" smtClean="0"/>
              <a:t>census region</a:t>
            </a:r>
            <a:r>
              <a:rPr lang="en-US" dirty="0"/>
              <a:t>, </a:t>
            </a:r>
            <a:r>
              <a:rPr lang="en-US" dirty="0" smtClean="0"/>
              <a:t>increase </a:t>
            </a:r>
            <a:r>
              <a:rPr lang="en-US" dirty="0"/>
              <a:t>in suicide mortality of 1 per 100,000 was matched by a 2 per 100,000 increase in poisoning </a:t>
            </a:r>
            <a:r>
              <a:rPr lang="en-US" dirty="0" smtClean="0"/>
              <a:t>mortality in white non-Hispanics aged 45-54.</a:t>
            </a:r>
            <a:endParaRPr lang="en-US" dirty="0"/>
          </a:p>
        </p:txBody>
      </p:sp>
      <p:sp>
        <p:nvSpPr>
          <p:cNvPr id="11" name="Rectangle 10"/>
          <p:cNvSpPr/>
          <p:nvPr/>
        </p:nvSpPr>
        <p:spPr>
          <a:xfrm>
            <a:off x="5105400" y="2819400"/>
            <a:ext cx="1972924" cy="3139321"/>
          </a:xfrm>
          <a:prstGeom prst="rect">
            <a:avLst/>
          </a:prstGeom>
          <a:ln>
            <a:solidFill>
              <a:schemeClr val="tx2"/>
            </a:solidFill>
          </a:ln>
        </p:spPr>
        <p:txBody>
          <a:bodyPr wrap="square">
            <a:spAutoFit/>
          </a:bodyPr>
          <a:lstStyle/>
          <a:p>
            <a:r>
              <a:rPr lang="en-US" dirty="0" smtClean="0"/>
              <a:t>Groups between 30–64 </a:t>
            </a:r>
            <a:r>
              <a:rPr lang="en-US" dirty="0"/>
              <a:t>have witnessed </a:t>
            </a:r>
            <a:r>
              <a:rPr lang="en-US" dirty="0" smtClean="0"/>
              <a:t>similarly large </a:t>
            </a:r>
            <a:r>
              <a:rPr lang="en-US" dirty="0"/>
              <a:t>increases in </a:t>
            </a:r>
            <a:r>
              <a:rPr lang="en-US" dirty="0" smtClean="0"/>
              <a:t>poisoning, suicide, and liver mortality; there was a greater increase amongst middle-aged (45-54) men and women.</a:t>
            </a:r>
            <a:endParaRPr lang="en-US" dirty="0"/>
          </a:p>
        </p:txBody>
      </p:sp>
      <p:sp>
        <p:nvSpPr>
          <p:cNvPr id="12" name="TextBox 11"/>
          <p:cNvSpPr txBox="1"/>
          <p:nvPr/>
        </p:nvSpPr>
        <p:spPr>
          <a:xfrm>
            <a:off x="11913528" y="7581"/>
            <a:ext cx="271115" cy="369332"/>
          </a:xfrm>
          <a:prstGeom prst="rect">
            <a:avLst/>
          </a:prstGeom>
          <a:noFill/>
        </p:spPr>
        <p:txBody>
          <a:bodyPr wrap="none" rtlCol="0">
            <a:spAutoFit/>
          </a:bodyPr>
          <a:lstStyle/>
          <a:p>
            <a:r>
              <a:rPr lang="en-US" dirty="0" smtClean="0">
                <a:solidFill>
                  <a:schemeClr val="accent6">
                    <a:lumMod val="20000"/>
                    <a:lumOff val="80000"/>
                  </a:schemeClr>
                </a:solidFill>
              </a:rPr>
              <a:t>J</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1238495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600" y="914400"/>
            <a:ext cx="10972800" cy="5105400"/>
          </a:xfrm>
        </p:spPr>
        <p:txBody>
          <a:bodyPr>
            <a:normAutofit fontScale="70000" lnSpcReduction="20000"/>
          </a:bodyPr>
          <a:lstStyle/>
          <a:p>
            <a:pPr marL="457200" indent="-457200">
              <a:buSzPct val="40000"/>
              <a:buFont typeface="Wingdings" charset="2"/>
              <a:buChar char="u"/>
            </a:pPr>
            <a:r>
              <a:rPr lang="en-US" sz="3400" dirty="0" smtClean="0">
                <a:solidFill>
                  <a:srgbClr val="FFFFFF"/>
                </a:solidFill>
                <a:latin typeface="Calibri"/>
                <a:ea typeface="Lucida Grande"/>
                <a:cs typeface="Calibri"/>
              </a:rPr>
              <a:t>Compton W</a:t>
            </a:r>
            <a:r>
              <a:rPr lang="en-US" sz="3400" dirty="0" smtClean="0">
                <a:solidFill>
                  <a:srgbClr val="FFFFFF"/>
                </a:solidFill>
                <a:latin typeface="Calibri"/>
                <a:cs typeface="Calibri"/>
              </a:rPr>
              <a:t>, JAMA</a:t>
            </a:r>
            <a:r>
              <a:rPr lang="en-US" sz="3400" dirty="0" smtClean="0">
                <a:solidFill>
                  <a:srgbClr val="FFFFFF"/>
                </a:solidFill>
                <a:latin typeface="Calibri"/>
                <a:ea typeface="Lucida Grande"/>
                <a:cs typeface="Calibri"/>
              </a:rPr>
              <a:t> </a:t>
            </a:r>
            <a:r>
              <a:rPr lang="en-US" sz="3400" dirty="0" smtClean="0">
                <a:solidFill>
                  <a:srgbClr val="FFFFFF"/>
                </a:solidFill>
                <a:latin typeface="Calibri"/>
                <a:cs typeface="Calibri"/>
              </a:rPr>
              <a:t>2015:</a:t>
            </a:r>
          </a:p>
          <a:p>
            <a:pPr marL="0" indent="0">
              <a:buSzPct val="40000"/>
            </a:pPr>
            <a:endParaRPr lang="en-US" sz="3400" dirty="0">
              <a:latin typeface="Calibri"/>
              <a:cs typeface="Calibri"/>
            </a:endParaRPr>
          </a:p>
          <a:p>
            <a:pPr marL="0" indent="0" algn="ctr">
              <a:buSzPct val="40000"/>
            </a:pPr>
            <a:r>
              <a:rPr lang="en-US" sz="3400" u="sng" dirty="0" smtClean="0">
                <a:latin typeface="Calibri"/>
                <a:ea typeface="Lucida Grande"/>
                <a:cs typeface="Calibri"/>
              </a:rPr>
              <a:t>“Nonmedical</a:t>
            </a:r>
            <a:r>
              <a:rPr lang="en-US" sz="3400" u="sng" dirty="0">
                <a:latin typeface="Calibri"/>
                <a:ea typeface="Lucida Grande"/>
                <a:cs typeface="Calibri"/>
              </a:rPr>
              <a:t> Prescription Opioid Use and Use Disorders Among Adults Aged 18 Through 64 Years in the United States, 2003-</a:t>
            </a:r>
            <a:r>
              <a:rPr lang="en-US" sz="3400" u="sng" dirty="0" smtClean="0">
                <a:latin typeface="Calibri"/>
                <a:ea typeface="Lucida Grande"/>
                <a:cs typeface="Calibri"/>
              </a:rPr>
              <a:t>2013”</a:t>
            </a:r>
          </a:p>
          <a:p>
            <a:pPr marL="0" indent="0" algn="ctr">
              <a:buSzPct val="40000"/>
            </a:pPr>
            <a:endParaRPr lang="en-US" sz="2600" u="sng" dirty="0" smtClean="0">
              <a:latin typeface="Calibri"/>
              <a:ea typeface="Lucida Grande"/>
              <a:cs typeface="Calibri"/>
            </a:endParaRPr>
          </a:p>
          <a:p>
            <a:pPr marL="285750" indent="-285750">
              <a:buSzPct val="40000"/>
              <a:buFont typeface="Wingdings" charset="2"/>
              <a:buChar char="u"/>
            </a:pPr>
            <a:r>
              <a:rPr lang="en-US" sz="2600" dirty="0">
                <a:solidFill>
                  <a:schemeClr val="accent1"/>
                </a:solidFill>
                <a:latin typeface="Lucida Grande"/>
                <a:ea typeface="Lucida Grande"/>
                <a:cs typeface="Calibri"/>
              </a:rPr>
              <a:t>During the 2003-2013 years, among adults aged 18 through 64 years, </a:t>
            </a:r>
            <a:r>
              <a:rPr lang="en-US" sz="2600" u="sng" dirty="0">
                <a:solidFill>
                  <a:schemeClr val="accent1"/>
                </a:solidFill>
                <a:latin typeface="Lucida Grande"/>
                <a:ea typeface="Lucida Grande"/>
                <a:cs typeface="Calibri"/>
              </a:rPr>
              <a:t>the percentage of nonmedical use of prescription opioids decreased</a:t>
            </a:r>
            <a:r>
              <a:rPr lang="en-US" sz="2600" dirty="0">
                <a:solidFill>
                  <a:schemeClr val="accent1"/>
                </a:solidFill>
                <a:latin typeface="Lucida Grande"/>
                <a:ea typeface="Lucida Grande"/>
                <a:cs typeface="Calibri"/>
              </a:rPr>
              <a:t>. In contrast, </a:t>
            </a:r>
            <a:r>
              <a:rPr lang="en-US" sz="2600" u="sng" dirty="0">
                <a:solidFill>
                  <a:schemeClr val="accent1"/>
                </a:solidFill>
                <a:latin typeface="Lucida Grande"/>
                <a:ea typeface="Lucida Grande"/>
                <a:cs typeface="Calibri"/>
              </a:rPr>
              <a:t>the prevalence of prescription </a:t>
            </a:r>
            <a:r>
              <a:rPr lang="en-US" sz="3100" u="sng" dirty="0">
                <a:solidFill>
                  <a:schemeClr val="accent1"/>
                </a:solidFill>
                <a:latin typeface="Calibri" panose="020F0502020204030204" pitchFamily="34" charset="0"/>
                <a:ea typeface="Lucida Grande"/>
                <a:cs typeface="Calibri"/>
              </a:rPr>
              <a:t>opioid use </a:t>
            </a:r>
            <a:r>
              <a:rPr lang="en-US" sz="2600" u="sng" dirty="0">
                <a:solidFill>
                  <a:schemeClr val="accent1"/>
                </a:solidFill>
                <a:latin typeface="Lucida Grande"/>
                <a:ea typeface="Lucida Grande"/>
                <a:cs typeface="Calibri"/>
              </a:rPr>
              <a:t>disorders, frequency of use, and related mortality </a:t>
            </a:r>
            <a:r>
              <a:rPr lang="en-US" sz="2600" u="sng" dirty="0" smtClean="0">
                <a:solidFill>
                  <a:schemeClr val="accent1"/>
                </a:solidFill>
                <a:latin typeface="Lucida Grande"/>
                <a:ea typeface="Lucida Grande"/>
                <a:cs typeface="Calibri"/>
              </a:rPr>
              <a:t>increased</a:t>
            </a:r>
          </a:p>
          <a:p>
            <a:pPr marL="285750" indent="-285750" algn="ctr">
              <a:buSzPct val="40000"/>
              <a:buFont typeface="Wingdings" charset="2"/>
              <a:buChar char="u"/>
            </a:pPr>
            <a:endParaRPr lang="en-US" sz="3400" dirty="0">
              <a:solidFill>
                <a:schemeClr val="accent1"/>
              </a:solidFill>
              <a:latin typeface="Calibri" panose="020F0502020204030204" pitchFamily="34" charset="0"/>
              <a:ea typeface="Lucida Grande"/>
              <a:cs typeface="Calibri"/>
            </a:endParaRPr>
          </a:p>
          <a:p>
            <a:pPr marL="457200" indent="-457200">
              <a:buSzPct val="40000"/>
              <a:buFont typeface="Wingdings" charset="2"/>
              <a:buChar char="u"/>
            </a:pPr>
            <a:r>
              <a:rPr lang="en-US" sz="3400" dirty="0" smtClean="0">
                <a:solidFill>
                  <a:srgbClr val="FFFFFF"/>
                </a:solidFill>
                <a:latin typeface="Calibri" panose="020F0502020204030204" pitchFamily="34" charset="0"/>
                <a:ea typeface="Lucida Grande"/>
                <a:cs typeface="Calibri"/>
              </a:rPr>
              <a:t>Dart R</a:t>
            </a:r>
            <a:r>
              <a:rPr lang="en-US" sz="3400" dirty="0" smtClean="0">
                <a:solidFill>
                  <a:srgbClr val="FFFFFF"/>
                </a:solidFill>
                <a:latin typeface="Calibri" panose="020F0502020204030204" pitchFamily="34" charset="0"/>
                <a:cs typeface="Calibri"/>
              </a:rPr>
              <a:t>, NEJM</a:t>
            </a:r>
            <a:r>
              <a:rPr lang="en-US" sz="3400" dirty="0" smtClean="0">
                <a:solidFill>
                  <a:srgbClr val="FFFFFF"/>
                </a:solidFill>
                <a:latin typeface="Calibri" panose="020F0502020204030204" pitchFamily="34" charset="0"/>
                <a:ea typeface="Lucida Grande"/>
                <a:cs typeface="Calibri"/>
              </a:rPr>
              <a:t> </a:t>
            </a:r>
            <a:r>
              <a:rPr lang="en-US" sz="3400" dirty="0">
                <a:solidFill>
                  <a:srgbClr val="FFFFFF"/>
                </a:solidFill>
                <a:latin typeface="Calibri" panose="020F0502020204030204" pitchFamily="34" charset="0"/>
                <a:cs typeface="Calibri"/>
              </a:rPr>
              <a:t>2015:</a:t>
            </a:r>
          </a:p>
          <a:p>
            <a:pPr marL="0" indent="0">
              <a:buSzPct val="40000"/>
            </a:pPr>
            <a:endParaRPr lang="en-US" sz="3400" dirty="0">
              <a:latin typeface="Calibri" panose="020F0502020204030204" pitchFamily="34" charset="0"/>
              <a:cs typeface="Calibri"/>
            </a:endParaRPr>
          </a:p>
          <a:p>
            <a:pPr marL="0" indent="0" algn="ctr">
              <a:buSzPct val="40000"/>
            </a:pPr>
            <a:r>
              <a:rPr lang="en-US" sz="3400" u="sng" dirty="0" smtClean="0">
                <a:latin typeface="Calibri" panose="020F0502020204030204" pitchFamily="34" charset="0"/>
                <a:ea typeface="Lucida Grande"/>
                <a:cs typeface="Calibri"/>
              </a:rPr>
              <a:t>“</a:t>
            </a:r>
            <a:r>
              <a:rPr lang="en-US" sz="3400" u="sng" dirty="0">
                <a:latin typeface="Calibri" panose="020F0502020204030204" pitchFamily="34" charset="0"/>
                <a:cs typeface="Calibri"/>
              </a:rPr>
              <a:t>Trends in opioid analgesic abuse and mortality in the United </a:t>
            </a:r>
            <a:r>
              <a:rPr lang="en-US" sz="3400" u="sng" dirty="0" smtClean="0">
                <a:latin typeface="Calibri" panose="020F0502020204030204" pitchFamily="34" charset="0"/>
                <a:cs typeface="Calibri"/>
              </a:rPr>
              <a:t>States“</a:t>
            </a:r>
          </a:p>
          <a:p>
            <a:pPr marL="0" indent="0" algn="ctr">
              <a:buSzPct val="40000"/>
            </a:pPr>
            <a:endParaRPr lang="en-US" sz="2800" u="sng" dirty="0">
              <a:latin typeface="Calibri"/>
              <a:ea typeface="Lucida Grande"/>
              <a:cs typeface="Calibri"/>
            </a:endParaRPr>
          </a:p>
          <a:p>
            <a:pPr marL="285750" indent="-285750">
              <a:buSzPct val="40000"/>
              <a:buFont typeface="Wingdings" charset="2"/>
              <a:buChar char="u"/>
            </a:pPr>
            <a:r>
              <a:rPr lang="en-US" sz="2600" dirty="0" smtClean="0">
                <a:solidFill>
                  <a:schemeClr val="accent1"/>
                </a:solidFill>
                <a:latin typeface="Lucida Grande"/>
                <a:ea typeface="Lucida Grande"/>
                <a:cs typeface="Calibri"/>
              </a:rPr>
              <a:t>Post-marketing </a:t>
            </a:r>
            <a:r>
              <a:rPr lang="en-US" sz="2600" dirty="0">
                <a:solidFill>
                  <a:schemeClr val="accent1"/>
                </a:solidFill>
                <a:latin typeface="Lucida Grande"/>
                <a:ea typeface="Lucida Grande"/>
                <a:cs typeface="Calibri"/>
              </a:rPr>
              <a:t>surveillance indicates that the </a:t>
            </a:r>
            <a:r>
              <a:rPr lang="en-US" sz="2600" u="sng" dirty="0">
                <a:solidFill>
                  <a:schemeClr val="accent1"/>
                </a:solidFill>
                <a:latin typeface="Lucida Grande"/>
                <a:ea typeface="Lucida Grande"/>
                <a:cs typeface="Calibri"/>
              </a:rPr>
              <a:t>diversion and abuse of prescription opioid medications increased between 2002 and 2010 and plateaued or decreased between 2011 and </a:t>
            </a:r>
            <a:r>
              <a:rPr lang="en-US" sz="2600" u="sng" dirty="0" smtClean="0">
                <a:solidFill>
                  <a:schemeClr val="accent1"/>
                </a:solidFill>
                <a:latin typeface="Lucida Grande"/>
                <a:ea typeface="Lucida Grande"/>
                <a:cs typeface="Calibri"/>
              </a:rPr>
              <a:t>2013</a:t>
            </a:r>
            <a:r>
              <a:rPr lang="en-US" sz="2600" dirty="0" smtClean="0">
                <a:solidFill>
                  <a:schemeClr val="accent1"/>
                </a:solidFill>
                <a:latin typeface="Lucida Grande"/>
                <a:ea typeface="Lucida Grande"/>
                <a:cs typeface="Calibri"/>
              </a:rPr>
              <a:t>, however </a:t>
            </a:r>
            <a:r>
              <a:rPr lang="en-US" sz="2600" u="sng" dirty="0" smtClean="0">
                <a:solidFill>
                  <a:schemeClr val="accent1"/>
                </a:solidFill>
                <a:latin typeface="Lucida Grande"/>
                <a:ea typeface="Lucida Grande"/>
                <a:cs typeface="Calibri"/>
              </a:rPr>
              <a:t>deaths from heroin increased</a:t>
            </a:r>
            <a:r>
              <a:rPr lang="en-US" sz="2800" dirty="0" smtClean="0">
                <a:solidFill>
                  <a:schemeClr val="accent1"/>
                </a:solidFill>
                <a:latin typeface="Calibri"/>
                <a:ea typeface="Lucida Grande"/>
                <a:cs typeface="Calibri"/>
              </a:rPr>
              <a:t>.</a:t>
            </a:r>
          </a:p>
        </p:txBody>
      </p:sp>
      <p:sp>
        <p:nvSpPr>
          <p:cNvPr id="3" name="Title 2"/>
          <p:cNvSpPr>
            <a:spLocks noGrp="1"/>
          </p:cNvSpPr>
          <p:nvPr>
            <p:ph type="title"/>
          </p:nvPr>
        </p:nvSpPr>
        <p:spPr>
          <a:xfrm>
            <a:off x="609600" y="0"/>
            <a:ext cx="10972800" cy="770467"/>
          </a:xfrm>
        </p:spPr>
        <p:txBody>
          <a:bodyPr>
            <a:normAutofit/>
          </a:bodyPr>
          <a:lstStyle/>
          <a:p>
            <a:r>
              <a:rPr lang="en-US" sz="4000" dirty="0" smtClean="0"/>
              <a:t>2. </a:t>
            </a:r>
            <a:r>
              <a:rPr lang="en-US" sz="4000" dirty="0"/>
              <a:t>Epidemiology: </a:t>
            </a:r>
            <a:r>
              <a:rPr lang="en-US" sz="4000" dirty="0" smtClean="0"/>
              <a:t>US Prescription Opioid Misuse</a:t>
            </a:r>
            <a:endParaRPr lang="en-US" sz="4000" dirty="0"/>
          </a:p>
        </p:txBody>
      </p:sp>
      <p:sp>
        <p:nvSpPr>
          <p:cNvPr id="4" name="TextBox 3"/>
          <p:cNvSpPr txBox="1"/>
          <p:nvPr/>
        </p:nvSpPr>
        <p:spPr>
          <a:xfrm>
            <a:off x="11913528" y="7581"/>
            <a:ext cx="312030" cy="369332"/>
          </a:xfrm>
          <a:prstGeom prst="rect">
            <a:avLst/>
          </a:prstGeom>
          <a:noFill/>
        </p:spPr>
        <p:txBody>
          <a:bodyPr wrap="none" rtlCol="0">
            <a:spAutoFit/>
          </a:bodyPr>
          <a:lstStyle/>
          <a:p>
            <a:r>
              <a:rPr lang="en-US" dirty="0" smtClean="0">
                <a:solidFill>
                  <a:schemeClr val="accent6">
                    <a:lumMod val="20000"/>
                    <a:lumOff val="80000"/>
                  </a:schemeClr>
                </a:solidFill>
              </a:rPr>
              <a:t>S</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1851260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ve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1200"/>
          <a:stretch/>
        </p:blipFill>
        <p:spPr bwMode="auto">
          <a:xfrm>
            <a:off x="407930" y="228600"/>
            <a:ext cx="7690291" cy="275337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Oval 4"/>
          <p:cNvSpPr/>
          <p:nvPr/>
        </p:nvSpPr>
        <p:spPr>
          <a:xfrm>
            <a:off x="190500" y="1905000"/>
            <a:ext cx="8077200" cy="1219200"/>
          </a:xfrm>
          <a:prstGeom prst="ellipse">
            <a:avLst/>
          </a:prstGeom>
          <a:no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Down Arrow 5"/>
          <p:cNvSpPr/>
          <p:nvPr/>
        </p:nvSpPr>
        <p:spPr>
          <a:xfrm>
            <a:off x="8524253" y="943232"/>
            <a:ext cx="484632" cy="9710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Cove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251"/>
          <a:stretch/>
        </p:blipFill>
        <p:spPr bwMode="auto">
          <a:xfrm>
            <a:off x="407930" y="3200400"/>
            <a:ext cx="7612830" cy="1246600"/>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Up Arrow 10"/>
          <p:cNvSpPr/>
          <p:nvPr/>
        </p:nvSpPr>
        <p:spPr>
          <a:xfrm>
            <a:off x="8516342" y="268585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372784" y="3352800"/>
            <a:ext cx="7924800" cy="914400"/>
          </a:xfrm>
          <a:prstGeom prst="ellipse">
            <a:avLst/>
          </a:prstGeom>
          <a:no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Cove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07930" y="4611414"/>
            <a:ext cx="7615458" cy="1169239"/>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Oval 14"/>
          <p:cNvSpPr/>
          <p:nvPr/>
        </p:nvSpPr>
        <p:spPr>
          <a:xfrm>
            <a:off x="-76200" y="5029200"/>
            <a:ext cx="8610600" cy="937260"/>
          </a:xfrm>
          <a:prstGeom prst="ellipse">
            <a:avLst/>
          </a:prstGeom>
          <a:no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p:cNvSpPr/>
          <p:nvPr/>
        </p:nvSpPr>
        <p:spPr>
          <a:xfrm>
            <a:off x="8524253" y="444700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6" name="Picture 6" descr="http://bigrapidsdailynews.com/assets/images/breaking_news/drug-overdose-death.jpg"/>
          <p:cNvPicPr>
            <a:picLocks noChangeAspect="1" noChangeArrowheads="1"/>
          </p:cNvPicPr>
          <p:nvPr/>
        </p:nvPicPr>
        <p:blipFill>
          <a:blip r:embed="rId5"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9211035" y="4229878"/>
            <a:ext cx="1984820" cy="1321324"/>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304800" y="5888704"/>
            <a:ext cx="6004208" cy="369332"/>
          </a:xfrm>
          <a:prstGeom prst="rect">
            <a:avLst/>
          </a:prstGeom>
          <a:noFill/>
        </p:spPr>
        <p:txBody>
          <a:bodyPr wrap="none" rtlCol="0">
            <a:spAutoFit/>
          </a:bodyPr>
          <a:lstStyle/>
          <a:p>
            <a:r>
              <a:rPr lang="en-US" i="1" dirty="0"/>
              <a:t>JAMA. </a:t>
            </a:r>
            <a:r>
              <a:rPr lang="en-US" dirty="0"/>
              <a:t>2015;314(14):1468-1478. doi:10.1001/jama.2015.11859.</a:t>
            </a:r>
          </a:p>
        </p:txBody>
      </p:sp>
      <p:pic>
        <p:nvPicPr>
          <p:cNvPr id="19" name="Picture 18"/>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364804" y="5756910"/>
            <a:ext cx="2641600" cy="41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7"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211034" y="685800"/>
            <a:ext cx="1981200" cy="1485900"/>
          </a:xfrm>
          <a:prstGeom prst="rect">
            <a:avLst/>
          </a:prstGeom>
        </p:spPr>
      </p:pic>
      <p:pic>
        <p:nvPicPr>
          <p:cNvPr id="8" name="Picture 7"/>
          <p:cNvPicPr>
            <a:picLocks noChangeAspect="1"/>
          </p:cNvPicPr>
          <p:nvPr/>
        </p:nvPicPr>
        <p:blipFill>
          <a:blip r:embed="rId8">
            <a:duotone>
              <a:prstClr val="black"/>
              <a:schemeClr val="tx2">
                <a:tint val="45000"/>
                <a:satMod val="400000"/>
              </a:schemeClr>
            </a:duotone>
          </a:blip>
          <a:stretch>
            <a:fillRect/>
          </a:stretch>
        </p:blipFill>
        <p:spPr>
          <a:xfrm>
            <a:off x="9211035" y="2381564"/>
            <a:ext cx="1981200" cy="1586981"/>
          </a:xfrm>
          <a:prstGeom prst="rect">
            <a:avLst/>
          </a:prstGeom>
        </p:spPr>
      </p:pic>
      <p:sp>
        <p:nvSpPr>
          <p:cNvPr id="17" name="TextBox 16"/>
          <p:cNvSpPr txBox="1"/>
          <p:nvPr/>
        </p:nvSpPr>
        <p:spPr>
          <a:xfrm>
            <a:off x="11913528" y="7581"/>
            <a:ext cx="312030" cy="369332"/>
          </a:xfrm>
          <a:prstGeom prst="rect">
            <a:avLst/>
          </a:prstGeom>
          <a:noFill/>
        </p:spPr>
        <p:txBody>
          <a:bodyPr wrap="none" rtlCol="0">
            <a:spAutoFit/>
          </a:bodyPr>
          <a:lstStyle/>
          <a:p>
            <a:r>
              <a:rPr lang="en-US" dirty="0" smtClean="0">
                <a:solidFill>
                  <a:schemeClr val="accent6">
                    <a:lumMod val="20000"/>
                    <a:lumOff val="80000"/>
                  </a:schemeClr>
                </a:solidFill>
              </a:rPr>
              <a:t>S</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3544666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82168" y="197644"/>
            <a:ext cx="5513192" cy="5865422"/>
          </a:xfrm>
          <a:prstGeom prst="rect">
            <a:avLst/>
          </a:prstGeom>
          <a:noFill/>
          <a:ln w="38100" cap="flat">
            <a:solidFill>
              <a:schemeClr val="tx2"/>
            </a:solidFill>
            <a:round/>
            <a:headEnd/>
            <a:tailEnd/>
          </a:ln>
          <a:effectLst/>
          <a:extLst>
            <a:ext uri="{909E8E84-426E-40dd-AFC4-6F175D3DCCD1}">
              <a14:hiddenFill xmlns="" xmlns:a14="http://schemas.microsoft.com/office/drawing/2010/main">
                <a:blipFill dpi="0" rotWithShape="0">
                  <a:blip/>
                  <a:srcRect/>
                  <a:stretch>
                    <a:fillRect/>
                  </a:stretch>
                </a:blip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6" name="Rectangle 5"/>
          <p:cNvSpPr/>
          <p:nvPr/>
        </p:nvSpPr>
        <p:spPr>
          <a:xfrm>
            <a:off x="2514600" y="197644"/>
            <a:ext cx="3716740" cy="1200329"/>
          </a:xfrm>
          <a:prstGeom prst="rect">
            <a:avLst/>
          </a:prstGeom>
          <a:solidFill>
            <a:schemeClr val="tx2">
              <a:lumMod val="40000"/>
              <a:lumOff val="60000"/>
            </a:schemeClr>
          </a:solidFill>
        </p:spPr>
        <p:txBody>
          <a:bodyPr wrap="square">
            <a:spAutoFit/>
          </a:bodyPr>
          <a:lstStyle/>
          <a:p>
            <a:r>
              <a:rPr lang="en-US" dirty="0">
                <a:solidFill>
                  <a:schemeClr val="bg1"/>
                </a:solidFill>
              </a:rPr>
              <a:t>N</a:t>
            </a:r>
            <a:r>
              <a:rPr lang="en-US" dirty="0" smtClean="0">
                <a:solidFill>
                  <a:schemeClr val="bg1"/>
                </a:solidFill>
              </a:rPr>
              <a:t>umber </a:t>
            </a:r>
            <a:r>
              <a:rPr lang="en-US" dirty="0">
                <a:solidFill>
                  <a:schemeClr val="bg1"/>
                </a:solidFill>
              </a:rPr>
              <a:t>of </a:t>
            </a:r>
            <a:r>
              <a:rPr lang="en-US" dirty="0" smtClean="0">
                <a:solidFill>
                  <a:schemeClr val="bg1"/>
                </a:solidFill>
              </a:rPr>
              <a:t>opioid analgesic prescriptions  peaked in 2012, then trended slightly downward </a:t>
            </a:r>
            <a:r>
              <a:rPr lang="en-US" dirty="0">
                <a:solidFill>
                  <a:schemeClr val="bg1"/>
                </a:solidFill>
              </a:rPr>
              <a:t>from </a:t>
            </a:r>
            <a:r>
              <a:rPr lang="en-US" dirty="0" smtClean="0">
                <a:solidFill>
                  <a:schemeClr val="bg1"/>
                </a:solidFill>
              </a:rPr>
              <a:t>2011-2013.</a:t>
            </a:r>
            <a:endParaRPr lang="en-US" dirty="0">
              <a:solidFill>
                <a:schemeClr val="bg1"/>
              </a:solidFill>
            </a:endParaRPr>
          </a:p>
        </p:txBody>
      </p:sp>
      <p:sp>
        <p:nvSpPr>
          <p:cNvPr id="7" name="Rectangle 6"/>
          <p:cNvSpPr/>
          <p:nvPr/>
        </p:nvSpPr>
        <p:spPr>
          <a:xfrm>
            <a:off x="457200" y="1600201"/>
            <a:ext cx="5733647" cy="1200329"/>
          </a:xfrm>
          <a:prstGeom prst="rect">
            <a:avLst/>
          </a:prstGeom>
          <a:ln>
            <a:solidFill>
              <a:schemeClr val="tx2"/>
            </a:solidFill>
          </a:ln>
        </p:spPr>
        <p:txBody>
          <a:bodyPr wrap="square">
            <a:spAutoFit/>
          </a:bodyPr>
          <a:lstStyle/>
          <a:p>
            <a:r>
              <a:rPr lang="en-US" dirty="0" smtClean="0"/>
              <a:t>Before 2010</a:t>
            </a:r>
            <a:r>
              <a:rPr lang="en-US" dirty="0"/>
              <a:t>, </a:t>
            </a:r>
            <a:r>
              <a:rPr lang="en-US" dirty="0" smtClean="0"/>
              <a:t>rate </a:t>
            </a:r>
            <a:r>
              <a:rPr lang="en-US" dirty="0"/>
              <a:t>of diversion or abuse </a:t>
            </a:r>
            <a:r>
              <a:rPr lang="en-US" dirty="0" smtClean="0"/>
              <a:t>increasing </a:t>
            </a:r>
            <a:r>
              <a:rPr lang="en-US" dirty="0"/>
              <a:t>in each </a:t>
            </a:r>
            <a:r>
              <a:rPr lang="en-US" dirty="0" smtClean="0"/>
              <a:t>program, but trended </a:t>
            </a:r>
            <a:r>
              <a:rPr lang="en-US" dirty="0"/>
              <a:t>downward by 2013. The only exception was the College Survey </a:t>
            </a:r>
            <a:r>
              <a:rPr lang="en-US" dirty="0" smtClean="0"/>
              <a:t>Program, where nonmedical use nearly tripled by 2013.</a:t>
            </a:r>
            <a:endParaRPr lang="en-US" dirty="0"/>
          </a:p>
        </p:txBody>
      </p:sp>
      <p:sp>
        <p:nvSpPr>
          <p:cNvPr id="9" name="TextBox 8"/>
          <p:cNvSpPr txBox="1"/>
          <p:nvPr/>
        </p:nvSpPr>
        <p:spPr>
          <a:xfrm>
            <a:off x="3581400" y="5715000"/>
            <a:ext cx="6287729" cy="338554"/>
          </a:xfrm>
          <a:prstGeom prst="rect">
            <a:avLst/>
          </a:prstGeom>
          <a:noFill/>
        </p:spPr>
        <p:txBody>
          <a:bodyPr wrap="square" rtlCol="0">
            <a:spAutoFit/>
          </a:bodyPr>
          <a:lstStyle/>
          <a:p>
            <a:r>
              <a:rPr lang="en-US" sz="1600" dirty="0" smtClean="0"/>
              <a:t>NEJM. 2015; 372:241-248. </a:t>
            </a:r>
          </a:p>
        </p:txBody>
      </p:sp>
      <p:pic>
        <p:nvPicPr>
          <p:cNvPr id="10" name="Picture 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5667779"/>
            <a:ext cx="2555875" cy="39528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881951" y="3003535"/>
            <a:ext cx="3349389" cy="2532286"/>
          </a:xfrm>
          <a:prstGeom prst="rect">
            <a:avLst/>
          </a:prstGeom>
        </p:spPr>
      </p:pic>
      <p:sp>
        <p:nvSpPr>
          <p:cNvPr id="12" name="TextBox 11"/>
          <p:cNvSpPr txBox="1"/>
          <p:nvPr/>
        </p:nvSpPr>
        <p:spPr>
          <a:xfrm>
            <a:off x="228601" y="3067067"/>
            <a:ext cx="2555874" cy="1754326"/>
          </a:xfrm>
          <a:prstGeom prst="rect">
            <a:avLst/>
          </a:prstGeom>
          <a:noFill/>
          <a:ln>
            <a:solidFill>
              <a:schemeClr val="tx2"/>
            </a:solidFill>
          </a:ln>
        </p:spPr>
        <p:txBody>
          <a:bodyPr wrap="square" rtlCol="0">
            <a:spAutoFit/>
          </a:bodyPr>
          <a:lstStyle/>
          <a:p>
            <a:r>
              <a:rPr lang="en-US" dirty="0" smtClean="0"/>
              <a:t> Plateau/decrease in rates of prescription </a:t>
            </a:r>
          </a:p>
          <a:p>
            <a:r>
              <a:rPr lang="en-US" dirty="0" smtClean="0"/>
              <a:t>opioid diversion or</a:t>
            </a:r>
            <a:r>
              <a:rPr lang="en-US" dirty="0"/>
              <a:t> </a:t>
            </a:r>
            <a:r>
              <a:rPr lang="en-US" dirty="0" smtClean="0"/>
              <a:t>abuse since 2010 associated with increasing heroin-related mortality.</a:t>
            </a:r>
            <a:endParaRPr lang="en-US" dirty="0"/>
          </a:p>
        </p:txBody>
      </p:sp>
      <p:cxnSp>
        <p:nvCxnSpPr>
          <p:cNvPr id="13" name="Straight Arrow Connector 12"/>
          <p:cNvCxnSpPr>
            <a:stCxn id="12" idx="3"/>
          </p:cNvCxnSpPr>
          <p:nvPr/>
        </p:nvCxnSpPr>
        <p:spPr>
          <a:xfrm>
            <a:off x="2784475" y="3944230"/>
            <a:ext cx="1101725" cy="368704"/>
          </a:xfrm>
          <a:prstGeom prst="straightConnector1">
            <a:avLst/>
          </a:prstGeom>
          <a:ln w="539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178639" y="1989171"/>
            <a:ext cx="303529" cy="211194"/>
          </a:xfrm>
          <a:prstGeom prst="straightConnector1">
            <a:avLst/>
          </a:prstGeom>
          <a:ln w="539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231340" y="797808"/>
            <a:ext cx="1388660" cy="105597"/>
          </a:xfrm>
          <a:prstGeom prst="straightConnector1">
            <a:avLst/>
          </a:prstGeom>
          <a:ln w="539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1913528" y="7581"/>
            <a:ext cx="312030" cy="369332"/>
          </a:xfrm>
          <a:prstGeom prst="rect">
            <a:avLst/>
          </a:prstGeom>
          <a:noFill/>
        </p:spPr>
        <p:txBody>
          <a:bodyPr wrap="none" rtlCol="0">
            <a:spAutoFit/>
          </a:bodyPr>
          <a:lstStyle/>
          <a:p>
            <a:r>
              <a:rPr lang="en-US" dirty="0" smtClean="0">
                <a:solidFill>
                  <a:schemeClr val="accent6">
                    <a:lumMod val="20000"/>
                    <a:lumOff val="80000"/>
                  </a:schemeClr>
                </a:solidFill>
              </a:rPr>
              <a:t>S</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2183526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7200" y="0"/>
            <a:ext cx="6438710" cy="627534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7" name="Rectangle 6"/>
          <p:cNvSpPr/>
          <p:nvPr/>
        </p:nvSpPr>
        <p:spPr>
          <a:xfrm>
            <a:off x="7543800" y="990600"/>
            <a:ext cx="3844159" cy="3416320"/>
          </a:xfrm>
          <a:prstGeom prst="rect">
            <a:avLst/>
          </a:prstGeom>
          <a:ln>
            <a:solidFill>
              <a:schemeClr val="tx2"/>
            </a:solidFill>
          </a:ln>
        </p:spPr>
        <p:txBody>
          <a:bodyPr wrap="square">
            <a:spAutoFit/>
          </a:bodyPr>
          <a:lstStyle/>
          <a:p>
            <a:pPr marL="285750" indent="-285750">
              <a:buFont typeface="Arial"/>
              <a:buChar char="•"/>
            </a:pPr>
            <a:r>
              <a:rPr lang="en-US" dirty="0" smtClean="0"/>
              <a:t>Overall, in </a:t>
            </a:r>
            <a:r>
              <a:rPr lang="en-US" dirty="0"/>
              <a:t>conjunction with increasing heroin use, </a:t>
            </a:r>
            <a:r>
              <a:rPr lang="en-US" dirty="0" smtClean="0"/>
              <a:t>Oxycontin abuse decreased </a:t>
            </a:r>
            <a:r>
              <a:rPr lang="en-US" dirty="0"/>
              <a:t>substantially after </a:t>
            </a:r>
            <a:r>
              <a:rPr lang="en-US" dirty="0" smtClean="0"/>
              <a:t>it was reformulated (A-C). </a:t>
            </a:r>
          </a:p>
          <a:p>
            <a:pPr marL="285750" indent="-285750">
              <a:buFont typeface="Arial"/>
              <a:buChar char="•"/>
            </a:pPr>
            <a:r>
              <a:rPr lang="en-US" dirty="0" smtClean="0"/>
              <a:t>Yet in </a:t>
            </a:r>
            <a:r>
              <a:rPr lang="en-US" dirty="0"/>
              <a:t>the College Survey Program, the rate of heroin use was </a:t>
            </a:r>
            <a:r>
              <a:rPr lang="en-US" dirty="0" smtClean="0"/>
              <a:t>generally </a:t>
            </a:r>
            <a:r>
              <a:rPr lang="en-US" dirty="0"/>
              <a:t>flat, whereas </a:t>
            </a:r>
            <a:r>
              <a:rPr lang="en-US" dirty="0" smtClean="0"/>
              <a:t>rate </a:t>
            </a:r>
            <a:r>
              <a:rPr lang="en-US" dirty="0"/>
              <a:t>of abuse of </a:t>
            </a:r>
            <a:r>
              <a:rPr lang="en-US" dirty="0" smtClean="0"/>
              <a:t>reformulated Oxycontin edged </a:t>
            </a:r>
            <a:r>
              <a:rPr lang="en-US" dirty="0"/>
              <a:t>upward </a:t>
            </a:r>
            <a:r>
              <a:rPr lang="en-US" dirty="0" smtClean="0"/>
              <a:t>(D</a:t>
            </a:r>
            <a:r>
              <a:rPr lang="en-US" dirty="0"/>
              <a:t>). </a:t>
            </a:r>
            <a:endParaRPr lang="en-US" dirty="0" smtClean="0"/>
          </a:p>
          <a:p>
            <a:pPr marL="285750" indent="-285750">
              <a:buFont typeface="Arial"/>
              <a:buChar char="•"/>
            </a:pPr>
            <a:r>
              <a:rPr lang="en-US" dirty="0" smtClean="0"/>
              <a:t>The rate </a:t>
            </a:r>
            <a:r>
              <a:rPr lang="en-US" dirty="0"/>
              <a:t>of heroin-related cases started increasing in 2006 and appeared to accelerate in late </a:t>
            </a:r>
            <a:r>
              <a:rPr lang="en-US" dirty="0" smtClean="0"/>
              <a:t>2010.</a:t>
            </a:r>
            <a:endParaRPr lang="en-US" dirty="0"/>
          </a:p>
        </p:txBody>
      </p:sp>
      <p:pic>
        <p:nvPicPr>
          <p:cNvPr id="11" name="Picture 1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220200" y="5554388"/>
            <a:ext cx="2555875" cy="39528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2" name="Rectangle 1"/>
          <p:cNvSpPr/>
          <p:nvPr/>
        </p:nvSpPr>
        <p:spPr>
          <a:xfrm>
            <a:off x="9220200" y="5105400"/>
            <a:ext cx="2621932" cy="369332"/>
          </a:xfrm>
          <a:prstGeom prst="rect">
            <a:avLst/>
          </a:prstGeom>
        </p:spPr>
        <p:txBody>
          <a:bodyPr wrap="none">
            <a:spAutoFit/>
          </a:bodyPr>
          <a:lstStyle/>
          <a:p>
            <a:r>
              <a:rPr lang="en-US" dirty="0"/>
              <a:t>NEJM. 2015; 372:241-248. </a:t>
            </a:r>
          </a:p>
        </p:txBody>
      </p:sp>
      <p:sp>
        <p:nvSpPr>
          <p:cNvPr id="6" name="TextBox 5"/>
          <p:cNvSpPr txBox="1"/>
          <p:nvPr/>
        </p:nvSpPr>
        <p:spPr>
          <a:xfrm>
            <a:off x="11913528" y="7581"/>
            <a:ext cx="312030" cy="369332"/>
          </a:xfrm>
          <a:prstGeom prst="rect">
            <a:avLst/>
          </a:prstGeom>
          <a:noFill/>
        </p:spPr>
        <p:txBody>
          <a:bodyPr wrap="none" rtlCol="0">
            <a:spAutoFit/>
          </a:bodyPr>
          <a:lstStyle/>
          <a:p>
            <a:r>
              <a:rPr lang="en-US" dirty="0" smtClean="0">
                <a:solidFill>
                  <a:schemeClr val="accent6">
                    <a:lumMod val="20000"/>
                    <a:lumOff val="80000"/>
                  </a:schemeClr>
                </a:solidFill>
              </a:rPr>
              <a:t>S</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4229111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600" y="1143000"/>
            <a:ext cx="10972800" cy="5105400"/>
          </a:xfrm>
        </p:spPr>
        <p:txBody>
          <a:bodyPr>
            <a:normAutofit fontScale="92500" lnSpcReduction="20000"/>
          </a:bodyPr>
          <a:lstStyle/>
          <a:p>
            <a:pPr marL="457200" indent="-457200">
              <a:buSzPct val="40000"/>
              <a:buFont typeface="Wingdings" charset="2"/>
              <a:buChar char="u"/>
            </a:pPr>
            <a:r>
              <a:rPr lang="en-US" sz="3000" dirty="0" err="1" smtClean="0">
                <a:solidFill>
                  <a:srgbClr val="FFFFFF"/>
                </a:solidFill>
                <a:latin typeface="Calibri"/>
                <a:ea typeface="Arial"/>
                <a:cs typeface="Calibri"/>
              </a:rPr>
              <a:t>Lachenmeier</a:t>
            </a:r>
            <a:r>
              <a:rPr lang="en-US" sz="3000" dirty="0" smtClean="0">
                <a:solidFill>
                  <a:srgbClr val="FFFFFF"/>
                </a:solidFill>
                <a:latin typeface="Calibri"/>
                <a:ea typeface="Arial"/>
                <a:cs typeface="Calibri"/>
              </a:rPr>
              <a:t> DW</a:t>
            </a:r>
            <a:r>
              <a:rPr lang="en-US" sz="3000" dirty="0" smtClean="0">
                <a:solidFill>
                  <a:srgbClr val="FFFFFF"/>
                </a:solidFill>
                <a:latin typeface="Calibri"/>
                <a:cs typeface="Calibri"/>
              </a:rPr>
              <a:t>, </a:t>
            </a:r>
            <a:r>
              <a:rPr lang="en-US" sz="3000" dirty="0" err="1">
                <a:solidFill>
                  <a:srgbClr val="FFFFFF"/>
                </a:solidFill>
                <a:latin typeface="Calibri"/>
                <a:ea typeface="Lucida Grande"/>
                <a:cs typeface="Calibri"/>
              </a:rPr>
              <a:t>Sci</a:t>
            </a:r>
            <a:r>
              <a:rPr lang="en-US" sz="3000" dirty="0">
                <a:solidFill>
                  <a:srgbClr val="FFFFFF"/>
                </a:solidFill>
                <a:latin typeface="Calibri"/>
                <a:ea typeface="Lucida Grande"/>
                <a:cs typeface="Calibri"/>
              </a:rPr>
              <a:t> Rep</a:t>
            </a:r>
            <a:r>
              <a:rPr lang="en-US" sz="3000" dirty="0" smtClean="0">
                <a:solidFill>
                  <a:srgbClr val="FFFFFF"/>
                </a:solidFill>
                <a:latin typeface="Calibri"/>
                <a:ea typeface="Lucida Grande"/>
                <a:cs typeface="Calibri"/>
              </a:rPr>
              <a:t>, </a:t>
            </a:r>
            <a:r>
              <a:rPr lang="en-US" sz="3000" dirty="0" smtClean="0">
                <a:solidFill>
                  <a:srgbClr val="FFFFFF"/>
                </a:solidFill>
                <a:latin typeface="Calibri"/>
                <a:cs typeface="Calibri"/>
              </a:rPr>
              <a:t>2015:</a:t>
            </a:r>
          </a:p>
          <a:p>
            <a:pPr marL="0" indent="0">
              <a:buSzPct val="40000"/>
            </a:pPr>
            <a:endParaRPr lang="en-US" sz="3000" dirty="0">
              <a:latin typeface="Calibri"/>
              <a:cs typeface="Calibri"/>
            </a:endParaRPr>
          </a:p>
          <a:p>
            <a:pPr marL="0" indent="0" algn="ctr">
              <a:buSzPct val="40000"/>
            </a:pPr>
            <a:r>
              <a:rPr lang="en-US" sz="3000" u="sng" dirty="0" smtClean="0">
                <a:latin typeface="Calibri"/>
                <a:ea typeface="Lucida Grande"/>
                <a:cs typeface="Calibri"/>
              </a:rPr>
              <a:t>“Comparative </a:t>
            </a:r>
            <a:r>
              <a:rPr lang="en-US" sz="3000" u="sng" dirty="0">
                <a:latin typeface="Calibri"/>
                <a:ea typeface="Lucida Grande"/>
                <a:cs typeface="Calibri"/>
              </a:rPr>
              <a:t>risk assessment of alcohol, tobacco, cannabis and other illicit drugs using the margin of exposure </a:t>
            </a:r>
            <a:r>
              <a:rPr lang="en-US" sz="3000" u="sng" dirty="0" smtClean="0">
                <a:latin typeface="Calibri"/>
                <a:ea typeface="Lucida Grande"/>
                <a:cs typeface="Calibri"/>
              </a:rPr>
              <a:t>approach”</a:t>
            </a:r>
          </a:p>
          <a:p>
            <a:pPr marL="0" indent="0" algn="ctr">
              <a:buSzPct val="40000"/>
            </a:pPr>
            <a:endParaRPr lang="en-US" sz="2800" u="sng" dirty="0" smtClean="0">
              <a:solidFill>
                <a:srgbClr val="FFFFFF"/>
              </a:solidFill>
              <a:latin typeface="Calibri"/>
              <a:ea typeface="Lucida Grande"/>
              <a:cs typeface="Calibri"/>
            </a:endParaRPr>
          </a:p>
          <a:p>
            <a:pPr marL="285750" indent="-285750">
              <a:buSzPct val="40000"/>
              <a:buFont typeface="Wingdings" charset="2"/>
              <a:buChar char="u"/>
            </a:pPr>
            <a:r>
              <a:rPr lang="en-US" sz="2100" dirty="0">
                <a:solidFill>
                  <a:srgbClr val="FFFFFF"/>
                </a:solidFill>
                <a:latin typeface="Lucida Grande"/>
                <a:ea typeface="Lucida Grande"/>
                <a:cs typeface="Calibri"/>
              </a:rPr>
              <a:t>The </a:t>
            </a:r>
            <a:r>
              <a:rPr lang="en-US" sz="2100" dirty="0" smtClean="0">
                <a:solidFill>
                  <a:srgbClr val="FFFFFF"/>
                </a:solidFill>
                <a:latin typeface="Lucida Grande"/>
                <a:ea typeface="Lucida Grande"/>
                <a:cs typeface="Calibri"/>
              </a:rPr>
              <a:t>margin of exposure (MOE) </a:t>
            </a:r>
            <a:r>
              <a:rPr lang="en-US" sz="2100" dirty="0">
                <a:solidFill>
                  <a:srgbClr val="FFFFFF"/>
                </a:solidFill>
                <a:latin typeface="Lucida Grande"/>
                <a:ea typeface="Lucida Grande"/>
                <a:cs typeface="Calibri"/>
              </a:rPr>
              <a:t>is defined as </a:t>
            </a:r>
            <a:r>
              <a:rPr lang="en-US" sz="2100" dirty="0" smtClean="0">
                <a:solidFill>
                  <a:srgbClr val="FFFFFF"/>
                </a:solidFill>
                <a:latin typeface="Lucida Grande"/>
                <a:ea typeface="Lucida Grande"/>
                <a:cs typeface="Calibri"/>
              </a:rPr>
              <a:t>the ratio </a:t>
            </a:r>
            <a:r>
              <a:rPr lang="en-US" sz="2100" dirty="0">
                <a:solidFill>
                  <a:srgbClr val="FFFFFF"/>
                </a:solidFill>
                <a:latin typeface="Lucida Grande"/>
                <a:ea typeface="Lucida Grande"/>
                <a:cs typeface="Calibri"/>
              </a:rPr>
              <a:t>between toxicological threshold (benchmark dose) and estimated human </a:t>
            </a:r>
            <a:r>
              <a:rPr lang="en-US" sz="2100" dirty="0" smtClean="0">
                <a:solidFill>
                  <a:srgbClr val="FFFFFF"/>
                </a:solidFill>
                <a:latin typeface="Lucida Grande"/>
                <a:ea typeface="Lucida Grande"/>
                <a:cs typeface="Calibri"/>
              </a:rPr>
              <a:t>intake. </a:t>
            </a:r>
          </a:p>
          <a:p>
            <a:pPr marL="285750" indent="-285750">
              <a:buSzPct val="40000"/>
              <a:buFont typeface="Wingdings" charset="2"/>
              <a:buChar char="u"/>
            </a:pPr>
            <a:endParaRPr lang="en-US" sz="2100" dirty="0" smtClean="0">
              <a:solidFill>
                <a:srgbClr val="F6DE55"/>
              </a:solidFill>
              <a:latin typeface="Lucida Grande"/>
              <a:ea typeface="Lucida Grande"/>
              <a:cs typeface="Calibri"/>
            </a:endParaRPr>
          </a:p>
          <a:p>
            <a:pPr marL="285750" indent="-285750">
              <a:buSzPct val="40000"/>
              <a:buFont typeface="Wingdings" charset="2"/>
              <a:buChar char="u"/>
            </a:pPr>
            <a:r>
              <a:rPr lang="en-US" sz="2100" dirty="0" smtClean="0">
                <a:solidFill>
                  <a:srgbClr val="F6DE55"/>
                </a:solidFill>
                <a:latin typeface="Lucida Grande"/>
                <a:ea typeface="Lucida Grande"/>
                <a:cs typeface="Calibri"/>
              </a:rPr>
              <a:t>For </a:t>
            </a:r>
            <a:r>
              <a:rPr lang="en-US" sz="2100" dirty="0">
                <a:solidFill>
                  <a:srgbClr val="F6DE55"/>
                </a:solidFill>
                <a:latin typeface="Lucida Grande"/>
                <a:ea typeface="Lucida Grande"/>
                <a:cs typeface="Calibri"/>
              </a:rPr>
              <a:t>individual exposure the four substances alcohol, nicotine, cocaine and heroin fall into the “high risk</a:t>
            </a:r>
            <a:r>
              <a:rPr lang="en-US" sz="2100" dirty="0" smtClean="0">
                <a:solidFill>
                  <a:srgbClr val="F6DE55"/>
                </a:solidFill>
                <a:latin typeface="Lucida Grande"/>
                <a:ea typeface="Lucida Grande"/>
                <a:cs typeface="Calibri"/>
              </a:rPr>
              <a:t>” category </a:t>
            </a:r>
            <a:r>
              <a:rPr lang="en-US" sz="2100" dirty="0">
                <a:solidFill>
                  <a:srgbClr val="F6DE55"/>
                </a:solidFill>
                <a:latin typeface="Lucida Grande"/>
                <a:ea typeface="Lucida Grande"/>
                <a:cs typeface="Calibri"/>
              </a:rPr>
              <a:t>with MOE &lt; 10, the rest of the compounds except THC fall into the “risk” category with MOE </a:t>
            </a:r>
            <a:r>
              <a:rPr lang="en-US" sz="2100" dirty="0" smtClean="0">
                <a:solidFill>
                  <a:srgbClr val="F6DE55"/>
                </a:solidFill>
                <a:latin typeface="Lucida Grande"/>
                <a:ea typeface="Lucida Grande"/>
                <a:cs typeface="Calibri"/>
              </a:rPr>
              <a:t>&lt; 100</a:t>
            </a:r>
            <a:r>
              <a:rPr lang="en-US" sz="2100" dirty="0">
                <a:solidFill>
                  <a:srgbClr val="F6DE55"/>
                </a:solidFill>
                <a:latin typeface="Lucida Grande"/>
                <a:ea typeface="Lucida Grande"/>
                <a:cs typeface="Calibri"/>
              </a:rPr>
              <a:t>. </a:t>
            </a:r>
            <a:endParaRPr lang="en-US" sz="2100" dirty="0" smtClean="0">
              <a:solidFill>
                <a:srgbClr val="F6DE55"/>
              </a:solidFill>
              <a:latin typeface="Lucida Grande"/>
              <a:ea typeface="Lucida Grande"/>
              <a:cs typeface="Calibri"/>
            </a:endParaRPr>
          </a:p>
          <a:p>
            <a:pPr marL="285750" indent="-285750">
              <a:buSzPct val="40000"/>
              <a:buFont typeface="Wingdings" charset="2"/>
              <a:buChar char="u"/>
            </a:pPr>
            <a:endParaRPr lang="en-US" sz="2100" dirty="0" smtClean="0">
              <a:solidFill>
                <a:srgbClr val="F6DE55"/>
              </a:solidFill>
              <a:latin typeface="Lucida Grande"/>
              <a:ea typeface="Lucida Grande"/>
              <a:cs typeface="Calibri"/>
            </a:endParaRPr>
          </a:p>
          <a:p>
            <a:pPr marL="285750" indent="-285750">
              <a:buSzPct val="40000"/>
              <a:buFont typeface="Wingdings" charset="2"/>
              <a:buChar char="u"/>
            </a:pPr>
            <a:r>
              <a:rPr lang="en-US" sz="2100" dirty="0" smtClean="0">
                <a:solidFill>
                  <a:srgbClr val="F6DE55"/>
                </a:solidFill>
                <a:latin typeface="Lucida Grande"/>
                <a:ea typeface="Lucida Grande"/>
                <a:cs typeface="Calibri"/>
              </a:rPr>
              <a:t>On </a:t>
            </a:r>
            <a:r>
              <a:rPr lang="en-US" sz="2100" dirty="0">
                <a:solidFill>
                  <a:srgbClr val="F6DE55"/>
                </a:solidFill>
                <a:latin typeface="Lucida Grande"/>
                <a:ea typeface="Lucida Grande"/>
                <a:cs typeface="Calibri"/>
              </a:rPr>
              <a:t>a </a:t>
            </a:r>
            <a:r>
              <a:rPr lang="en-US" sz="2100" dirty="0" smtClean="0">
                <a:solidFill>
                  <a:srgbClr val="F6DE55"/>
                </a:solidFill>
                <a:latin typeface="Lucida Grande"/>
                <a:ea typeface="Lucida Grande"/>
                <a:cs typeface="Calibri"/>
              </a:rPr>
              <a:t>population scale (</a:t>
            </a:r>
            <a:r>
              <a:rPr lang="en-US" sz="2100" u="sng" dirty="0" smtClean="0">
                <a:solidFill>
                  <a:srgbClr val="F6DE55"/>
                </a:solidFill>
                <a:latin typeface="Lucida Grande"/>
                <a:ea typeface="Lucida Grande"/>
                <a:cs typeface="Calibri"/>
              </a:rPr>
              <a:t>EUROPE ONLY</a:t>
            </a:r>
            <a:r>
              <a:rPr lang="en-US" sz="2100" dirty="0" smtClean="0">
                <a:solidFill>
                  <a:srgbClr val="F6DE55"/>
                </a:solidFill>
                <a:latin typeface="Lucida Grande"/>
                <a:ea typeface="Lucida Grande"/>
                <a:cs typeface="Calibri"/>
              </a:rPr>
              <a:t>), </a:t>
            </a:r>
            <a:r>
              <a:rPr lang="en-US" sz="2100" u="sng" dirty="0">
                <a:solidFill>
                  <a:srgbClr val="F6DE55"/>
                </a:solidFill>
                <a:latin typeface="Lucida Grande"/>
                <a:ea typeface="Lucida Grande"/>
                <a:cs typeface="Calibri"/>
              </a:rPr>
              <a:t>only alcohol would fall into the “high risk” category</a:t>
            </a:r>
            <a:r>
              <a:rPr lang="en-US" sz="2100" dirty="0">
                <a:solidFill>
                  <a:srgbClr val="F6DE55"/>
                </a:solidFill>
                <a:latin typeface="Lucida Grande"/>
                <a:ea typeface="Lucida Grande"/>
                <a:cs typeface="Calibri"/>
              </a:rPr>
              <a:t>, and </a:t>
            </a:r>
            <a:r>
              <a:rPr lang="en-US" sz="2100" u="sng" dirty="0">
                <a:solidFill>
                  <a:srgbClr val="F6DE55"/>
                </a:solidFill>
                <a:latin typeface="Lucida Grande"/>
                <a:ea typeface="Lucida Grande"/>
                <a:cs typeface="Calibri"/>
              </a:rPr>
              <a:t>cigarette smoking would fall into the “risk” </a:t>
            </a:r>
            <a:r>
              <a:rPr lang="en-US" sz="2100" u="sng" dirty="0" smtClean="0">
                <a:solidFill>
                  <a:srgbClr val="F6DE55"/>
                </a:solidFill>
                <a:latin typeface="Lucida Grande"/>
                <a:ea typeface="Lucida Grande"/>
                <a:cs typeface="Calibri"/>
              </a:rPr>
              <a:t>category</a:t>
            </a:r>
            <a:r>
              <a:rPr lang="en-US" sz="2100" dirty="0" smtClean="0">
                <a:solidFill>
                  <a:srgbClr val="F6DE55"/>
                </a:solidFill>
                <a:latin typeface="Lucida Grande"/>
                <a:ea typeface="Lucida Grande"/>
                <a:cs typeface="Calibri"/>
              </a:rPr>
              <a:t>. All other </a:t>
            </a:r>
            <a:r>
              <a:rPr lang="en-US" sz="2100" dirty="0">
                <a:solidFill>
                  <a:srgbClr val="F6DE55"/>
                </a:solidFill>
                <a:latin typeface="Lucida Grande"/>
                <a:ea typeface="Lucida Grande"/>
                <a:cs typeface="Calibri"/>
              </a:rPr>
              <a:t>agents (opiates, cocaine, amphetamine-type stimulants, ecstasy, and benzodiazepines) had MOEs &gt; 100, and cannabis had a MOE &gt; 10,000</a:t>
            </a:r>
            <a:r>
              <a:rPr lang="en-US" sz="2100" dirty="0" smtClean="0">
                <a:solidFill>
                  <a:srgbClr val="F6DE55"/>
                </a:solidFill>
                <a:latin typeface="Lucida Grande"/>
                <a:ea typeface="Lucida Grande"/>
                <a:cs typeface="Calibri"/>
              </a:rPr>
              <a:t>.</a:t>
            </a:r>
          </a:p>
        </p:txBody>
      </p:sp>
      <p:sp>
        <p:nvSpPr>
          <p:cNvPr id="3" name="Title 2"/>
          <p:cNvSpPr>
            <a:spLocks noGrp="1"/>
          </p:cNvSpPr>
          <p:nvPr>
            <p:ph type="title"/>
          </p:nvPr>
        </p:nvSpPr>
        <p:spPr>
          <a:xfrm>
            <a:off x="609600" y="23446"/>
            <a:ext cx="10972800" cy="770467"/>
          </a:xfrm>
        </p:spPr>
        <p:txBody>
          <a:bodyPr>
            <a:noAutofit/>
          </a:bodyPr>
          <a:lstStyle/>
          <a:p>
            <a:r>
              <a:rPr lang="en-US" sz="3200" dirty="0" smtClean="0"/>
              <a:t>2. Epidemiology: Cannabis and Global Risk (Altmetric #66)</a:t>
            </a:r>
            <a:endParaRPr lang="en-US" sz="3200" dirty="0"/>
          </a:p>
        </p:txBody>
      </p:sp>
      <p:sp>
        <p:nvSpPr>
          <p:cNvPr id="4" name="TextBox 3"/>
          <p:cNvSpPr txBox="1"/>
          <p:nvPr/>
        </p:nvSpPr>
        <p:spPr>
          <a:xfrm>
            <a:off x="11913528" y="7581"/>
            <a:ext cx="312030" cy="369332"/>
          </a:xfrm>
          <a:prstGeom prst="rect">
            <a:avLst/>
          </a:prstGeom>
          <a:noFill/>
        </p:spPr>
        <p:txBody>
          <a:bodyPr wrap="none" rtlCol="0">
            <a:spAutoFit/>
          </a:bodyPr>
          <a:lstStyle/>
          <a:p>
            <a:r>
              <a:rPr lang="en-US" dirty="0" smtClean="0">
                <a:solidFill>
                  <a:schemeClr val="accent6">
                    <a:lumMod val="20000"/>
                    <a:lumOff val="80000"/>
                  </a:schemeClr>
                </a:solidFill>
              </a:rPr>
              <a:t>S</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2104598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220200" y="533400"/>
            <a:ext cx="2438400" cy="1905000"/>
          </a:xfrm>
          <a:noFill/>
          <a:ln>
            <a:solidFill>
              <a:schemeClr val="tx2"/>
            </a:solidFill>
          </a:ln>
        </p:spPr>
        <p:txBody>
          <a:bodyPr>
            <a:noAutofit/>
          </a:bodyPr>
          <a:lstStyle/>
          <a:p>
            <a:pPr marL="0" indent="0"/>
            <a:r>
              <a:rPr lang="en-US" sz="1800" dirty="0" smtClean="0"/>
              <a:t>On  a population scale, only alcohol and cigarettes would fall into the “high-risk” and “risk” categories, respectively. </a:t>
            </a:r>
          </a:p>
        </p:txBody>
      </p:sp>
      <p:pic>
        <p:nvPicPr>
          <p:cNvPr id="1026" name="Picture 2" descr="H:\apps\xp\desktop\fig.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6200" y="152400"/>
            <a:ext cx="8868847" cy="5638800"/>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Box 9"/>
          <p:cNvSpPr txBox="1"/>
          <p:nvPr/>
        </p:nvSpPr>
        <p:spPr>
          <a:xfrm>
            <a:off x="9144000" y="3276600"/>
            <a:ext cx="2895600" cy="923330"/>
          </a:xfrm>
          <a:prstGeom prst="rect">
            <a:avLst/>
          </a:prstGeom>
          <a:noFill/>
          <a:ln>
            <a:solidFill>
              <a:schemeClr val="tx2">
                <a:alpha val="84000"/>
              </a:schemeClr>
            </a:solidFill>
          </a:ln>
        </p:spPr>
        <p:txBody>
          <a:bodyPr wrap="square" rtlCol="0">
            <a:spAutoFit/>
          </a:bodyPr>
          <a:lstStyle/>
          <a:p>
            <a:r>
              <a:rPr lang="en-US" dirty="0" smtClean="0"/>
              <a:t>margin of exposure = ratio of toxicological threshold to </a:t>
            </a:r>
          </a:p>
          <a:p>
            <a:r>
              <a:rPr lang="en-US" dirty="0" smtClean="0"/>
              <a:t>estimated human intake.</a:t>
            </a:r>
            <a:endParaRPr lang="en-US" dirty="0"/>
          </a:p>
        </p:txBody>
      </p:sp>
      <p:sp>
        <p:nvSpPr>
          <p:cNvPr id="12" name="TextBox 11"/>
          <p:cNvSpPr txBox="1"/>
          <p:nvPr/>
        </p:nvSpPr>
        <p:spPr>
          <a:xfrm>
            <a:off x="2628" y="5862308"/>
            <a:ext cx="3994107" cy="338554"/>
          </a:xfrm>
          <a:prstGeom prst="rect">
            <a:avLst/>
          </a:prstGeom>
          <a:noFill/>
        </p:spPr>
        <p:txBody>
          <a:bodyPr wrap="none" rtlCol="0">
            <a:spAutoFit/>
          </a:bodyPr>
          <a:lstStyle/>
          <a:p>
            <a:r>
              <a:rPr lang="en-US" sz="1600" dirty="0" err="1"/>
              <a:t>Sci</a:t>
            </a:r>
            <a:r>
              <a:rPr lang="en-US" sz="1600" dirty="0"/>
              <a:t> Rep. 2015; 5: </a:t>
            </a:r>
            <a:r>
              <a:rPr lang="en-US" sz="1600" dirty="0" smtClean="0"/>
              <a:t>8126.doi: 10.1038/srep08126</a:t>
            </a:r>
            <a:endParaRPr lang="en-US" sz="1600" dirty="0"/>
          </a:p>
        </p:txBody>
      </p:sp>
      <p:pic>
        <p:nvPicPr>
          <p:cNvPr id="13" name="Picture 12"/>
          <p:cNvPicPr>
            <a:picLocks noChangeAspect="1"/>
          </p:cNvPicPr>
          <p:nvPr/>
        </p:nvPicPr>
        <p:blipFill>
          <a:blip r:embed="rId3">
            <a:duotone>
              <a:schemeClr val="bg2">
                <a:shade val="45000"/>
                <a:satMod val="135000"/>
              </a:schemeClr>
              <a:prstClr val="white"/>
            </a:duotone>
          </a:blip>
          <a:stretch>
            <a:fillRect/>
          </a:stretch>
        </p:blipFill>
        <p:spPr>
          <a:xfrm>
            <a:off x="10669229" y="5418267"/>
            <a:ext cx="1447800" cy="782595"/>
          </a:xfrm>
          <a:prstGeom prst="rect">
            <a:avLst/>
          </a:prstGeom>
        </p:spPr>
      </p:pic>
      <p:cxnSp>
        <p:nvCxnSpPr>
          <p:cNvPr id="4" name="Straight Connector 3"/>
          <p:cNvCxnSpPr/>
          <p:nvPr/>
        </p:nvCxnSpPr>
        <p:spPr>
          <a:xfrm flipV="1">
            <a:off x="3276600" y="152400"/>
            <a:ext cx="0" cy="5257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4572000" y="152400"/>
            <a:ext cx="0" cy="525780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1913528" y="7581"/>
            <a:ext cx="312030" cy="369332"/>
          </a:xfrm>
          <a:prstGeom prst="rect">
            <a:avLst/>
          </a:prstGeom>
          <a:noFill/>
        </p:spPr>
        <p:txBody>
          <a:bodyPr wrap="none" rtlCol="0">
            <a:spAutoFit/>
          </a:bodyPr>
          <a:lstStyle/>
          <a:p>
            <a:r>
              <a:rPr lang="en-US" dirty="0" smtClean="0">
                <a:solidFill>
                  <a:schemeClr val="accent6">
                    <a:lumMod val="20000"/>
                    <a:lumOff val="80000"/>
                  </a:schemeClr>
                </a:solidFill>
              </a:rPr>
              <a:t>S</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18507322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600" y="1143000"/>
            <a:ext cx="10972800" cy="5105400"/>
          </a:xfrm>
        </p:spPr>
        <p:txBody>
          <a:bodyPr>
            <a:normAutofit/>
          </a:bodyPr>
          <a:lstStyle/>
          <a:p>
            <a:pPr marL="285750" indent="-285750">
              <a:buSzPct val="40000"/>
              <a:buFont typeface="Wingdings" charset="2"/>
              <a:buChar char="u"/>
            </a:pPr>
            <a:endParaRPr lang="en-US" sz="2800" dirty="0">
              <a:solidFill>
                <a:srgbClr val="F6DE55"/>
              </a:solidFill>
              <a:latin typeface="Calibri"/>
              <a:ea typeface="Lucida Grande"/>
              <a:cs typeface="Calibri"/>
            </a:endParaRPr>
          </a:p>
          <a:p>
            <a:pPr marL="457200" indent="-457200">
              <a:buSzPct val="40000"/>
              <a:buFont typeface="Wingdings" charset="2"/>
              <a:buChar char="u"/>
            </a:pPr>
            <a:r>
              <a:rPr lang="en-US" sz="2800" dirty="0" smtClean="0">
                <a:latin typeface="Calibri"/>
                <a:ea typeface="Lucida Grande"/>
                <a:cs typeface="Calibri"/>
              </a:rPr>
              <a:t>Johnson RM</a:t>
            </a:r>
            <a:r>
              <a:rPr lang="en-US" sz="2800" dirty="0" smtClean="0">
                <a:latin typeface="Calibri"/>
                <a:cs typeface="Calibri"/>
              </a:rPr>
              <a:t>, </a:t>
            </a:r>
            <a:r>
              <a:rPr lang="en-US" sz="2800" dirty="0">
                <a:latin typeface="Calibri"/>
                <a:cs typeface="Calibri"/>
              </a:rPr>
              <a:t>Drug Alc </a:t>
            </a:r>
            <a:r>
              <a:rPr lang="en-US" sz="2800" dirty="0" smtClean="0">
                <a:latin typeface="Calibri"/>
                <a:cs typeface="Calibri"/>
              </a:rPr>
              <a:t>Dep</a:t>
            </a:r>
            <a:r>
              <a:rPr lang="en-US" sz="2800" dirty="0" smtClean="0">
                <a:latin typeface="Calibri"/>
                <a:ea typeface="Lucida Grande"/>
                <a:cs typeface="Calibri"/>
              </a:rPr>
              <a:t> </a:t>
            </a:r>
            <a:r>
              <a:rPr lang="en-US" sz="2800" dirty="0">
                <a:latin typeface="Calibri"/>
                <a:cs typeface="Calibri"/>
              </a:rPr>
              <a:t>2015:</a:t>
            </a:r>
          </a:p>
          <a:p>
            <a:pPr marL="0" indent="0">
              <a:buSzPct val="40000"/>
            </a:pPr>
            <a:endParaRPr lang="en-US" sz="2800" dirty="0">
              <a:latin typeface="Calibri"/>
              <a:cs typeface="Calibri"/>
            </a:endParaRPr>
          </a:p>
          <a:p>
            <a:pPr marL="0" indent="0" algn="ctr">
              <a:buSzPct val="40000"/>
            </a:pPr>
            <a:r>
              <a:rPr lang="en-US" sz="2800" u="sng" dirty="0" smtClean="0">
                <a:latin typeface="Calibri"/>
                <a:cs typeface="Calibri"/>
              </a:rPr>
              <a:t>“Past </a:t>
            </a:r>
            <a:r>
              <a:rPr lang="en-US" sz="2800" u="sng" dirty="0">
                <a:latin typeface="Calibri"/>
                <a:cs typeface="Calibri"/>
              </a:rPr>
              <a:t>15-year trends in adolescent marijuana use: Differences by race/ethnicity and </a:t>
            </a:r>
            <a:r>
              <a:rPr lang="en-US" sz="2800" u="sng" dirty="0" smtClean="0">
                <a:latin typeface="Calibri"/>
                <a:cs typeface="Calibri"/>
              </a:rPr>
              <a:t>sex” </a:t>
            </a:r>
          </a:p>
          <a:p>
            <a:pPr marL="0" indent="0" algn="ctr">
              <a:buSzPct val="40000"/>
            </a:pPr>
            <a:endParaRPr lang="en-US" u="sng" dirty="0" smtClean="0">
              <a:latin typeface="Lucida Grande"/>
              <a:ea typeface="Lucida Grande"/>
              <a:cs typeface="Calibri"/>
            </a:endParaRPr>
          </a:p>
          <a:p>
            <a:pPr marL="0" indent="0" algn="ctr">
              <a:buSzPct val="40000"/>
            </a:pPr>
            <a:endParaRPr lang="en-US" u="sng" dirty="0">
              <a:latin typeface="Lucida Grande"/>
              <a:ea typeface="Lucida Grande"/>
              <a:cs typeface="Calibri"/>
            </a:endParaRPr>
          </a:p>
          <a:p>
            <a:pPr marL="285750" indent="-285750">
              <a:buSzPct val="40000"/>
              <a:buFont typeface="Wingdings" charset="2"/>
              <a:buChar char="u"/>
            </a:pPr>
            <a:r>
              <a:rPr lang="en-US" dirty="0">
                <a:solidFill>
                  <a:schemeClr val="accent1"/>
                </a:solidFill>
                <a:latin typeface="Lucida Grande"/>
                <a:ea typeface="Arial"/>
                <a:cs typeface="Calibri"/>
              </a:rPr>
              <a:t>Despite considerable changes in state marijuana policies over the past 15 years, marijuana use among high school students has </a:t>
            </a:r>
            <a:r>
              <a:rPr lang="en-US" u="sng" dirty="0">
                <a:solidFill>
                  <a:schemeClr val="accent1"/>
                </a:solidFill>
                <a:latin typeface="Lucida Grande"/>
                <a:ea typeface="Arial"/>
                <a:cs typeface="Calibri"/>
              </a:rPr>
              <a:t>largely declined</a:t>
            </a:r>
            <a:r>
              <a:rPr lang="en-US" dirty="0">
                <a:solidFill>
                  <a:schemeClr val="accent1"/>
                </a:solidFill>
                <a:latin typeface="Lucida Grande"/>
                <a:ea typeface="Arial"/>
                <a:cs typeface="Calibri"/>
              </a:rPr>
              <a:t>.</a:t>
            </a:r>
            <a:endParaRPr lang="en-US" dirty="0">
              <a:solidFill>
                <a:schemeClr val="accent1"/>
              </a:solidFill>
              <a:latin typeface="Lucida Grande"/>
              <a:cs typeface="Calibri"/>
            </a:endParaRPr>
          </a:p>
        </p:txBody>
      </p:sp>
      <p:sp>
        <p:nvSpPr>
          <p:cNvPr id="3" name="Title 2"/>
          <p:cNvSpPr>
            <a:spLocks noGrp="1"/>
          </p:cNvSpPr>
          <p:nvPr>
            <p:ph type="title"/>
          </p:nvPr>
        </p:nvSpPr>
        <p:spPr>
          <a:xfrm>
            <a:off x="609600" y="228600"/>
            <a:ext cx="10972800" cy="770467"/>
          </a:xfrm>
        </p:spPr>
        <p:txBody>
          <a:bodyPr>
            <a:noAutofit/>
          </a:bodyPr>
          <a:lstStyle/>
          <a:p>
            <a:r>
              <a:rPr lang="en-US" sz="3200" dirty="0" smtClean="0"/>
              <a:t>2. </a:t>
            </a:r>
            <a:r>
              <a:rPr lang="en-US" sz="3200" dirty="0"/>
              <a:t>Epidemiology: </a:t>
            </a:r>
            <a:r>
              <a:rPr lang="en-US" sz="3200" dirty="0" smtClean="0"/>
              <a:t>US High School Cannabis Prevalence</a:t>
            </a:r>
            <a:endParaRPr lang="en-US" sz="3200" dirty="0"/>
          </a:p>
        </p:txBody>
      </p:sp>
      <p:sp>
        <p:nvSpPr>
          <p:cNvPr id="4" name="TextBox 3"/>
          <p:cNvSpPr txBox="1"/>
          <p:nvPr/>
        </p:nvSpPr>
        <p:spPr>
          <a:xfrm>
            <a:off x="11913528" y="7581"/>
            <a:ext cx="312030" cy="369332"/>
          </a:xfrm>
          <a:prstGeom prst="rect">
            <a:avLst/>
          </a:prstGeom>
          <a:noFill/>
        </p:spPr>
        <p:txBody>
          <a:bodyPr wrap="none" rtlCol="0">
            <a:spAutoFit/>
          </a:bodyPr>
          <a:lstStyle/>
          <a:p>
            <a:r>
              <a:rPr lang="en-US" dirty="0" smtClean="0">
                <a:solidFill>
                  <a:schemeClr val="accent6">
                    <a:lumMod val="20000"/>
                    <a:lumOff val="80000"/>
                  </a:schemeClr>
                </a:solidFill>
              </a:rPr>
              <a:t>S</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2711477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ars.els-cdn.com/content/image/1-s2.0-S037687161501618X-gr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70527" y="304800"/>
            <a:ext cx="7971895" cy="525780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8" descr="Full-size image (17 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43800" y="457200"/>
            <a:ext cx="2352675" cy="102870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p:cNvSpPr/>
          <p:nvPr/>
        </p:nvSpPr>
        <p:spPr>
          <a:xfrm>
            <a:off x="457200" y="3124201"/>
            <a:ext cx="2667000" cy="1477328"/>
          </a:xfrm>
          <a:prstGeom prst="rect">
            <a:avLst/>
          </a:prstGeom>
          <a:solidFill>
            <a:schemeClr val="tx2"/>
          </a:solidFill>
        </p:spPr>
        <p:txBody>
          <a:bodyPr wrap="square">
            <a:spAutoFit/>
          </a:bodyPr>
          <a:lstStyle/>
          <a:p>
            <a:r>
              <a:rPr lang="en-US" dirty="0"/>
              <a:t>National estimate of the </a:t>
            </a:r>
            <a:r>
              <a:rPr lang="en-US" dirty="0" smtClean="0"/>
              <a:t>percentage of </a:t>
            </a:r>
            <a:r>
              <a:rPr lang="en-US" dirty="0"/>
              <a:t>lifetime marijuana use among high school students, by </a:t>
            </a:r>
            <a:r>
              <a:rPr lang="en-US" dirty="0" smtClean="0"/>
              <a:t>year</a:t>
            </a:r>
            <a:endParaRPr lang="en-US" dirty="0"/>
          </a:p>
        </p:txBody>
      </p:sp>
      <p:sp>
        <p:nvSpPr>
          <p:cNvPr id="7" name="TextBox 6"/>
          <p:cNvSpPr txBox="1"/>
          <p:nvPr/>
        </p:nvSpPr>
        <p:spPr>
          <a:xfrm>
            <a:off x="152400" y="533400"/>
            <a:ext cx="3733800" cy="2308324"/>
          </a:xfrm>
          <a:prstGeom prst="rect">
            <a:avLst/>
          </a:prstGeom>
          <a:noFill/>
          <a:ln>
            <a:solidFill>
              <a:schemeClr val="tx2"/>
            </a:solidFill>
          </a:ln>
        </p:spPr>
        <p:txBody>
          <a:bodyPr wrap="square" rtlCol="0">
            <a:spAutoFit/>
          </a:bodyPr>
          <a:lstStyle/>
          <a:p>
            <a:endParaRPr lang="en-US" dirty="0" smtClean="0"/>
          </a:p>
          <a:p>
            <a:pPr marL="285750" indent="-285750">
              <a:buFont typeface="Arial" panose="020B0604020202020204" pitchFamily="34" charset="0"/>
              <a:buChar char="•"/>
            </a:pPr>
            <a:r>
              <a:rPr lang="en-US" dirty="0" smtClean="0"/>
              <a:t>Male-female differences in adolescent marijuana use have declined over time</a:t>
            </a:r>
          </a:p>
          <a:p>
            <a:endParaRPr lang="en-US" dirty="0" smtClean="0"/>
          </a:p>
          <a:p>
            <a:pPr marL="285750" indent="-285750">
              <a:buFont typeface="Arial" panose="020B0604020202020204" pitchFamily="34" charset="0"/>
              <a:buChar char="•"/>
            </a:pPr>
            <a:r>
              <a:rPr lang="en-US" dirty="0" smtClean="0"/>
              <a:t>Marijuana use has largely declined </a:t>
            </a:r>
          </a:p>
          <a:p>
            <a:r>
              <a:rPr lang="en-US" dirty="0"/>
              <a:t> </a:t>
            </a:r>
            <a:r>
              <a:rPr lang="en-US" dirty="0" smtClean="0"/>
              <a:t>     amongst adolescents since 1999</a:t>
            </a:r>
          </a:p>
          <a:p>
            <a:endParaRPr lang="en-US" dirty="0"/>
          </a:p>
        </p:txBody>
      </p:sp>
      <p:sp>
        <p:nvSpPr>
          <p:cNvPr id="8" name="TextBox 7"/>
          <p:cNvSpPr txBox="1"/>
          <p:nvPr/>
        </p:nvSpPr>
        <p:spPr>
          <a:xfrm>
            <a:off x="146247" y="5638800"/>
            <a:ext cx="3421449" cy="584775"/>
          </a:xfrm>
          <a:prstGeom prst="rect">
            <a:avLst/>
          </a:prstGeom>
          <a:noFill/>
        </p:spPr>
        <p:txBody>
          <a:bodyPr wrap="none" rtlCol="0">
            <a:spAutoFit/>
          </a:bodyPr>
          <a:lstStyle/>
          <a:p>
            <a:r>
              <a:rPr lang="en-US" sz="1600" dirty="0"/>
              <a:t>Drug &amp; </a:t>
            </a:r>
            <a:r>
              <a:rPr lang="en-US" sz="1600" dirty="0" smtClean="0"/>
              <a:t>Alc Depend. 2015; 155:8 – 15.</a:t>
            </a:r>
          </a:p>
          <a:p>
            <a:r>
              <a:rPr lang="en-US" sz="1600" dirty="0" smtClean="0"/>
              <a:t> </a:t>
            </a:r>
            <a:r>
              <a:rPr lang="en-US" sz="1600" dirty="0" err="1" smtClean="0"/>
              <a:t>doi</a:t>
            </a:r>
            <a:r>
              <a:rPr lang="en-US" sz="1600" dirty="0" smtClean="0"/>
              <a:t>: 10.1016/j.drugalcdep.2015.08.025</a:t>
            </a:r>
            <a:endParaRPr lang="en-US" sz="1600" dirty="0"/>
          </a:p>
        </p:txBody>
      </p:sp>
      <p:pic>
        <p:nvPicPr>
          <p:cNvPr id="9" name="Picture 8"/>
          <p:cNvPicPr>
            <a:picLocks noChangeAspect="1"/>
          </p:cNvPicPr>
          <p:nvPr/>
        </p:nvPicPr>
        <p:blipFill>
          <a:blip r:embed="rId4"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8765821" y="5691143"/>
            <a:ext cx="3276600" cy="480088"/>
          </a:xfrm>
          <a:prstGeom prst="rect">
            <a:avLst/>
          </a:prstGeom>
        </p:spPr>
      </p:pic>
      <p:sp>
        <p:nvSpPr>
          <p:cNvPr id="10" name="Right Arrow Callout 9"/>
          <p:cNvSpPr/>
          <p:nvPr/>
        </p:nvSpPr>
        <p:spPr>
          <a:xfrm>
            <a:off x="3124200" y="3429000"/>
            <a:ext cx="914400" cy="914400"/>
          </a:xfrm>
          <a:prstGeom prst="rightArrowCallou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11913528" y="7581"/>
            <a:ext cx="312030" cy="369332"/>
          </a:xfrm>
          <a:prstGeom prst="rect">
            <a:avLst/>
          </a:prstGeom>
          <a:noFill/>
        </p:spPr>
        <p:txBody>
          <a:bodyPr wrap="none" rtlCol="0">
            <a:spAutoFit/>
          </a:bodyPr>
          <a:lstStyle/>
          <a:p>
            <a:r>
              <a:rPr lang="en-US" dirty="0" smtClean="0">
                <a:solidFill>
                  <a:schemeClr val="accent6">
                    <a:lumMod val="20000"/>
                    <a:lumOff val="80000"/>
                  </a:schemeClr>
                </a:solidFill>
              </a:rPr>
              <a:t>S</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2877640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600" y="1143000"/>
            <a:ext cx="10972800" cy="5105400"/>
          </a:xfrm>
        </p:spPr>
        <p:txBody>
          <a:bodyPr>
            <a:normAutofit fontScale="92500" lnSpcReduction="10000"/>
          </a:bodyPr>
          <a:lstStyle/>
          <a:p>
            <a:pPr marL="457200" indent="-457200">
              <a:buSzPct val="40000"/>
              <a:buFont typeface="Wingdings" charset="2"/>
              <a:buChar char="u"/>
            </a:pPr>
            <a:r>
              <a:rPr lang="en-US" sz="2800" dirty="0" smtClean="0">
                <a:latin typeface="Calibri" panose="020F0502020204030204" pitchFamily="34" charset="0"/>
              </a:rPr>
              <a:t>Wiley JL, J Pharmacol Exp Ther 2015 </a:t>
            </a:r>
            <a:r>
              <a:rPr lang="en-US" sz="2800" dirty="0" smtClean="0">
                <a:solidFill>
                  <a:srgbClr val="FFFFFF"/>
                </a:solidFill>
                <a:latin typeface="Calibri" panose="020F0502020204030204" pitchFamily="34" charset="0"/>
                <a:cs typeface="Calibri"/>
              </a:rPr>
              <a:t>:</a:t>
            </a:r>
          </a:p>
          <a:p>
            <a:pPr marL="0" indent="0">
              <a:buSzPct val="40000"/>
            </a:pPr>
            <a:endParaRPr lang="en-US" sz="2800" dirty="0" smtClean="0">
              <a:latin typeface="Calibri" panose="020F0502020204030204" pitchFamily="34" charset="0"/>
              <a:cs typeface="Calibri"/>
            </a:endParaRPr>
          </a:p>
          <a:p>
            <a:pPr marL="0" indent="0" algn="ctr">
              <a:buSzPct val="40000"/>
            </a:pPr>
            <a:r>
              <a:rPr lang="en-US" sz="2800" u="sng" dirty="0" smtClean="0">
                <a:latin typeface="Calibri" panose="020F0502020204030204" pitchFamily="34" charset="0"/>
              </a:rPr>
              <a:t>“AB-CHMINACA, AB-PINACA, and FUBIMINA: Affinity and Potency of Novel Synthetic Cannabinoids in Producing Δ9-Tetrahydrocannabinol-Like Effects in Mice” </a:t>
            </a:r>
            <a:endParaRPr lang="en-US" sz="2800" u="sng" dirty="0" smtClean="0">
              <a:latin typeface="Calibri" panose="020F0502020204030204" pitchFamily="34" charset="0"/>
              <a:cs typeface="Calibri"/>
            </a:endParaRPr>
          </a:p>
          <a:p>
            <a:pPr marL="0" indent="0">
              <a:buSzPct val="40000"/>
            </a:pPr>
            <a:endParaRPr lang="en-US" sz="2800" u="sng" dirty="0" smtClean="0">
              <a:latin typeface="Calibri"/>
              <a:ea typeface="Lucida Grande"/>
              <a:cs typeface="Calibri"/>
            </a:endParaRPr>
          </a:p>
          <a:p>
            <a:pPr marL="285750" indent="-285750">
              <a:buSzPct val="40000"/>
              <a:buFont typeface="Wingdings" charset="2"/>
              <a:buChar char="u"/>
            </a:pPr>
            <a:r>
              <a:rPr lang="en-US" sz="2100" dirty="0" smtClean="0">
                <a:solidFill>
                  <a:schemeClr val="accent1"/>
                </a:solidFill>
                <a:latin typeface="Lucida Grande"/>
              </a:rPr>
              <a:t>Synthetic cannabinoids bound to and activated CB1 and CB2 receptors, produced </a:t>
            </a:r>
            <a:r>
              <a:rPr lang="en-US" sz="2100" u="sng" dirty="0" smtClean="0">
                <a:solidFill>
                  <a:schemeClr val="accent1"/>
                </a:solidFill>
                <a:latin typeface="Lucida Grande"/>
              </a:rPr>
              <a:t>locomotor suppression, antinociception, hypothermia, and catalepsy</a:t>
            </a:r>
            <a:r>
              <a:rPr lang="en-US" sz="2100" dirty="0" smtClean="0">
                <a:solidFill>
                  <a:schemeClr val="accent1"/>
                </a:solidFill>
                <a:latin typeface="Lucida Grande"/>
              </a:rPr>
              <a:t>. </a:t>
            </a:r>
          </a:p>
          <a:p>
            <a:pPr marL="285750" indent="-285750">
              <a:buSzPct val="40000"/>
              <a:buFont typeface="Wingdings" charset="2"/>
              <a:buChar char="u"/>
            </a:pPr>
            <a:endParaRPr lang="en-US" sz="2100" dirty="0" smtClean="0">
              <a:solidFill>
                <a:schemeClr val="accent1"/>
              </a:solidFill>
              <a:latin typeface="Lucida Grande"/>
            </a:endParaRPr>
          </a:p>
          <a:p>
            <a:pPr marL="285750" indent="-285750">
              <a:buSzPct val="40000"/>
              <a:buFont typeface="Wingdings" charset="2"/>
              <a:buChar char="u"/>
            </a:pPr>
            <a:r>
              <a:rPr lang="en-US" sz="2100" dirty="0" smtClean="0">
                <a:solidFill>
                  <a:schemeClr val="accent1"/>
                </a:solidFill>
                <a:latin typeface="Lucida Grande"/>
              </a:rPr>
              <a:t>Potency correlated with CB1 receptor-binding affinity, and </a:t>
            </a:r>
            <a:r>
              <a:rPr lang="en-US" sz="2100" u="sng" dirty="0" smtClean="0">
                <a:solidFill>
                  <a:schemeClr val="accent1"/>
                </a:solidFill>
                <a:latin typeface="Lucida Grande"/>
              </a:rPr>
              <a:t>all three compounds were full agonists compared with the partial agonist Δ(9)-THC</a:t>
            </a:r>
            <a:r>
              <a:rPr lang="en-US" sz="2100" dirty="0" smtClean="0">
                <a:solidFill>
                  <a:schemeClr val="accent1"/>
                </a:solidFill>
                <a:latin typeface="Lucida Grande"/>
              </a:rPr>
              <a:t> </a:t>
            </a:r>
          </a:p>
          <a:p>
            <a:pPr marL="285750" indent="-285750">
              <a:buSzPct val="40000"/>
              <a:buFont typeface="Wingdings" charset="2"/>
              <a:buChar char="u"/>
            </a:pPr>
            <a:endParaRPr lang="en-US" sz="2100" dirty="0">
              <a:solidFill>
                <a:schemeClr val="accent1"/>
              </a:solidFill>
              <a:latin typeface="Lucida Grande"/>
            </a:endParaRPr>
          </a:p>
          <a:p>
            <a:pPr marL="285750" indent="-285750">
              <a:buSzPct val="40000"/>
              <a:buFont typeface="Wingdings" charset="2"/>
              <a:buChar char="u"/>
            </a:pPr>
            <a:r>
              <a:rPr lang="en-US" sz="2100" u="sng" dirty="0" smtClean="0">
                <a:solidFill>
                  <a:schemeClr val="accent1"/>
                </a:solidFill>
                <a:latin typeface="Lucida Grande"/>
              </a:rPr>
              <a:t>Higher efficacy</a:t>
            </a:r>
            <a:r>
              <a:rPr lang="en-US" sz="2100" dirty="0" smtClean="0">
                <a:solidFill>
                  <a:schemeClr val="accent1"/>
                </a:solidFill>
                <a:latin typeface="Lucida Grande"/>
              </a:rPr>
              <a:t> than most known full agonists of the CB1 receptor.</a:t>
            </a:r>
            <a:r>
              <a:rPr lang="en-US" sz="2800" dirty="0" smtClean="0">
                <a:solidFill>
                  <a:schemeClr val="accent1"/>
                </a:solidFill>
              </a:rPr>
              <a:t> </a:t>
            </a:r>
          </a:p>
          <a:p>
            <a:pPr marL="285750" indent="-285750" algn="ctr">
              <a:buSzPct val="40000"/>
              <a:buFont typeface="Wingdings" charset="2"/>
              <a:buChar char="u"/>
            </a:pPr>
            <a:endParaRPr lang="en-US" sz="2800" dirty="0">
              <a:solidFill>
                <a:srgbClr val="F6DE55"/>
              </a:solidFill>
              <a:latin typeface="Calibri"/>
              <a:ea typeface="Lucida Grande"/>
              <a:cs typeface="Calibri"/>
            </a:endParaRPr>
          </a:p>
        </p:txBody>
      </p:sp>
      <p:sp>
        <p:nvSpPr>
          <p:cNvPr id="3" name="Title 2"/>
          <p:cNvSpPr>
            <a:spLocks noGrp="1"/>
          </p:cNvSpPr>
          <p:nvPr>
            <p:ph type="title"/>
          </p:nvPr>
        </p:nvSpPr>
        <p:spPr>
          <a:xfrm>
            <a:off x="609600" y="13677"/>
            <a:ext cx="10972800" cy="770467"/>
          </a:xfrm>
        </p:spPr>
        <p:txBody>
          <a:bodyPr>
            <a:noAutofit/>
          </a:bodyPr>
          <a:lstStyle/>
          <a:p>
            <a:r>
              <a:rPr lang="en-US" sz="3200" dirty="0" smtClean="0"/>
              <a:t>3. Pharmacology: Synthetic Cannabinoids and Potency</a:t>
            </a:r>
            <a:endParaRPr lang="en-US" sz="3200" dirty="0"/>
          </a:p>
        </p:txBody>
      </p:sp>
      <p:sp>
        <p:nvSpPr>
          <p:cNvPr id="4" name="TextBox 3"/>
          <p:cNvSpPr txBox="1"/>
          <p:nvPr/>
        </p:nvSpPr>
        <p:spPr>
          <a:xfrm>
            <a:off x="11913528" y="7581"/>
            <a:ext cx="271115" cy="369332"/>
          </a:xfrm>
          <a:prstGeom prst="rect">
            <a:avLst/>
          </a:prstGeom>
          <a:noFill/>
        </p:spPr>
        <p:txBody>
          <a:bodyPr wrap="none" rtlCol="0">
            <a:spAutoFit/>
          </a:bodyPr>
          <a:lstStyle/>
          <a:p>
            <a:r>
              <a:rPr lang="en-US" dirty="0" smtClean="0">
                <a:solidFill>
                  <a:schemeClr val="accent6">
                    <a:lumMod val="20000"/>
                    <a:lumOff val="80000"/>
                  </a:schemeClr>
                </a:solidFill>
              </a:rPr>
              <a:t>J</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2852965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600" y="914400"/>
            <a:ext cx="10972800" cy="5105400"/>
          </a:xfrm>
        </p:spPr>
        <p:txBody>
          <a:bodyPr>
            <a:normAutofit fontScale="92500" lnSpcReduction="20000"/>
          </a:bodyPr>
          <a:lstStyle/>
          <a:p>
            <a:r>
              <a:rPr lang="en-US" sz="2400" b="1" dirty="0" smtClean="0"/>
              <a:t>1. Neurobiology				4 articles</a:t>
            </a:r>
          </a:p>
          <a:p>
            <a:r>
              <a:rPr lang="en-US" sz="2400" b="1" dirty="0" smtClean="0"/>
              <a:t>2. </a:t>
            </a:r>
            <a:r>
              <a:rPr lang="en-US" sz="2400" b="1" dirty="0" smtClean="0">
                <a:solidFill>
                  <a:srgbClr val="F6DE55"/>
                </a:solidFill>
              </a:rPr>
              <a:t>Epidemiology</a:t>
            </a:r>
            <a:r>
              <a:rPr lang="en-US" sz="2400" b="1" dirty="0" smtClean="0"/>
              <a:t> 				8</a:t>
            </a:r>
          </a:p>
          <a:p>
            <a:r>
              <a:rPr lang="en-US" sz="2400" b="1" dirty="0" smtClean="0"/>
              <a:t>3. Pharmacology				2</a:t>
            </a:r>
          </a:p>
          <a:p>
            <a:r>
              <a:rPr lang="en-US" sz="2400" b="1" dirty="0" smtClean="0"/>
              <a:t>4. Diagnosis and Early Intervention: 		5</a:t>
            </a:r>
          </a:p>
          <a:p>
            <a:r>
              <a:rPr lang="en-US" sz="2400" b="1" dirty="0" smtClean="0"/>
              <a:t>5. Overview </a:t>
            </a:r>
            <a:r>
              <a:rPr lang="en-US" sz="2400" b="1" dirty="0"/>
              <a:t>of Treatment </a:t>
            </a:r>
            <a:r>
              <a:rPr lang="en-US" sz="2400" b="1" dirty="0" smtClean="0"/>
              <a:t>			1</a:t>
            </a:r>
          </a:p>
          <a:p>
            <a:pPr marL="0" indent="0"/>
            <a:r>
              <a:rPr lang="en-US" sz="2400" b="1" dirty="0" smtClean="0"/>
              <a:t>6. </a:t>
            </a:r>
            <a:r>
              <a:rPr lang="en-US" sz="2400" b="1" dirty="0" smtClean="0">
                <a:solidFill>
                  <a:srgbClr val="F6DE55"/>
                </a:solidFill>
              </a:rPr>
              <a:t>Special </a:t>
            </a:r>
            <a:r>
              <a:rPr lang="en-US" sz="2400" b="1" dirty="0">
                <a:solidFill>
                  <a:srgbClr val="F6DE55"/>
                </a:solidFill>
              </a:rPr>
              <a:t>Issues </a:t>
            </a:r>
            <a:r>
              <a:rPr lang="en-US" sz="2400" b="1" dirty="0" smtClean="0"/>
              <a:t>				8</a:t>
            </a:r>
          </a:p>
          <a:p>
            <a:pPr marL="0" indent="0"/>
            <a:r>
              <a:rPr lang="en-US" sz="2400" b="1" dirty="0" smtClean="0"/>
              <a:t>7. Management </a:t>
            </a:r>
            <a:r>
              <a:rPr lang="en-US" sz="2400" b="1" dirty="0"/>
              <a:t>of Intoxication and WD </a:t>
            </a:r>
            <a:r>
              <a:rPr lang="en-US" sz="2400" b="1" dirty="0" smtClean="0"/>
              <a:t>	0</a:t>
            </a:r>
          </a:p>
          <a:p>
            <a:pPr marL="0" indent="0"/>
            <a:r>
              <a:rPr lang="en-US" sz="2400" b="1" dirty="0" smtClean="0"/>
              <a:t>8. </a:t>
            </a:r>
            <a:r>
              <a:rPr lang="en-US" sz="2400" b="1" dirty="0" smtClean="0">
                <a:solidFill>
                  <a:schemeClr val="accent1"/>
                </a:solidFill>
              </a:rPr>
              <a:t>Pharmacological Interventions</a:t>
            </a:r>
            <a:r>
              <a:rPr lang="en-US" sz="2400" b="1" dirty="0" smtClean="0"/>
              <a:t>		18</a:t>
            </a:r>
          </a:p>
          <a:p>
            <a:pPr marL="0" indent="0"/>
            <a:r>
              <a:rPr lang="en-US" sz="2400" b="1" dirty="0" smtClean="0"/>
              <a:t>9. </a:t>
            </a:r>
            <a:r>
              <a:rPr lang="en-US" sz="2400" b="1" dirty="0" smtClean="0">
                <a:solidFill>
                  <a:srgbClr val="F6DE55"/>
                </a:solidFill>
              </a:rPr>
              <a:t>Behavioral Interventions</a:t>
            </a:r>
            <a:r>
              <a:rPr lang="en-US" sz="2400" b="1" dirty="0" smtClean="0"/>
              <a:t>			8</a:t>
            </a:r>
          </a:p>
          <a:p>
            <a:pPr marL="0" indent="0"/>
            <a:r>
              <a:rPr lang="en-US" sz="2400" b="1" dirty="0" smtClean="0"/>
              <a:t>10. 12</a:t>
            </a:r>
            <a:r>
              <a:rPr lang="en-US" sz="2400" b="1" dirty="0"/>
              <a:t>-</a:t>
            </a:r>
            <a:r>
              <a:rPr lang="en-US" sz="2400" b="1" dirty="0" smtClean="0"/>
              <a:t>Step					3</a:t>
            </a:r>
          </a:p>
          <a:p>
            <a:pPr marL="0" indent="0"/>
            <a:r>
              <a:rPr lang="en-US" sz="2400" b="1" dirty="0" smtClean="0"/>
              <a:t>11. </a:t>
            </a:r>
            <a:r>
              <a:rPr lang="en-US" sz="2400" b="1" dirty="0" smtClean="0">
                <a:solidFill>
                  <a:srgbClr val="F6DE55"/>
                </a:solidFill>
              </a:rPr>
              <a:t>Medical </a:t>
            </a:r>
            <a:r>
              <a:rPr lang="en-US" sz="2400" b="1" dirty="0">
                <a:solidFill>
                  <a:srgbClr val="F6DE55"/>
                </a:solidFill>
              </a:rPr>
              <a:t>Disorders of Addiction </a:t>
            </a:r>
            <a:r>
              <a:rPr lang="en-US" sz="2400" b="1" dirty="0" smtClean="0"/>
              <a:t>		10</a:t>
            </a:r>
            <a:endParaRPr lang="en-US" sz="2400" b="1" dirty="0"/>
          </a:p>
          <a:p>
            <a:pPr marL="0" indent="0"/>
            <a:r>
              <a:rPr lang="en-US" sz="2400" b="1" dirty="0" smtClean="0"/>
              <a:t>12. Co</a:t>
            </a:r>
            <a:r>
              <a:rPr lang="en-US" sz="2400" b="1" dirty="0"/>
              <a:t>-Occurring Psyche </a:t>
            </a:r>
            <a:r>
              <a:rPr lang="en-US" sz="2400" b="1" dirty="0" smtClean="0"/>
              <a:t>			4</a:t>
            </a:r>
            <a:endParaRPr lang="en-US" sz="2400" b="1" dirty="0"/>
          </a:p>
          <a:p>
            <a:pPr marL="0" indent="0"/>
            <a:r>
              <a:rPr lang="en-US" sz="2400" b="1" dirty="0" smtClean="0"/>
              <a:t>13. Pain </a:t>
            </a:r>
            <a:r>
              <a:rPr lang="en-US" sz="2400" b="1" dirty="0"/>
              <a:t>and </a:t>
            </a:r>
            <a:r>
              <a:rPr lang="en-US" sz="2400" b="1" dirty="0" smtClean="0"/>
              <a:t>Addiction				6</a:t>
            </a:r>
          </a:p>
          <a:p>
            <a:pPr marL="0" indent="0"/>
            <a:r>
              <a:rPr lang="en-US" sz="2400" b="1" dirty="0" smtClean="0"/>
              <a:t>14. Children </a:t>
            </a:r>
            <a:r>
              <a:rPr lang="en-US" sz="2400" b="1" dirty="0"/>
              <a:t>&amp; </a:t>
            </a:r>
            <a:r>
              <a:rPr lang="en-US" sz="2400" b="1" dirty="0" smtClean="0"/>
              <a:t>Adolescents			3</a:t>
            </a:r>
          </a:p>
          <a:p>
            <a:pPr marL="0" indent="0"/>
            <a:r>
              <a:rPr lang="en-US" sz="2400" b="1" dirty="0" smtClean="0"/>
              <a:t>15. </a:t>
            </a:r>
            <a:r>
              <a:rPr lang="en-US" sz="2400" b="1" dirty="0" smtClean="0">
                <a:solidFill>
                  <a:srgbClr val="F6DE55"/>
                </a:solidFill>
              </a:rPr>
              <a:t>Ethical </a:t>
            </a:r>
            <a:r>
              <a:rPr lang="en-US" sz="2400" b="1" dirty="0">
                <a:solidFill>
                  <a:srgbClr val="F6DE55"/>
                </a:solidFill>
              </a:rPr>
              <a:t>and Policy Considerations </a:t>
            </a:r>
            <a:r>
              <a:rPr lang="en-US" sz="2400" b="1" dirty="0" smtClean="0"/>
              <a:t>		8</a:t>
            </a:r>
          </a:p>
          <a:p>
            <a:endParaRPr lang="en-US" dirty="0"/>
          </a:p>
        </p:txBody>
      </p:sp>
      <p:sp>
        <p:nvSpPr>
          <p:cNvPr id="3" name="Title 2"/>
          <p:cNvSpPr>
            <a:spLocks noGrp="1"/>
          </p:cNvSpPr>
          <p:nvPr>
            <p:ph type="title"/>
          </p:nvPr>
        </p:nvSpPr>
        <p:spPr>
          <a:xfrm>
            <a:off x="609600" y="0"/>
            <a:ext cx="10972800" cy="770467"/>
          </a:xfrm>
        </p:spPr>
        <p:txBody>
          <a:bodyPr>
            <a:normAutofit/>
          </a:bodyPr>
          <a:lstStyle/>
          <a:p>
            <a:r>
              <a:rPr lang="en-US" sz="4000" dirty="0" smtClean="0"/>
              <a:t>Outline and Total Articles Reviewed (89 articles)</a:t>
            </a:r>
            <a:endParaRPr lang="en-US" sz="4000" dirty="0"/>
          </a:p>
        </p:txBody>
      </p:sp>
    </p:spTree>
    <p:extLst>
      <p:ext uri="{BB962C8B-B14F-4D97-AF65-F5344CB8AC3E}">
        <p14:creationId xmlns:p14="http://schemas.microsoft.com/office/powerpoint/2010/main" val="29334791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600" y="1143000"/>
            <a:ext cx="10972800" cy="5105400"/>
          </a:xfrm>
        </p:spPr>
        <p:txBody>
          <a:bodyPr>
            <a:normAutofit/>
          </a:bodyPr>
          <a:lstStyle/>
          <a:p>
            <a:pPr marL="457200" indent="-457200">
              <a:buSzPct val="40000"/>
              <a:buFont typeface="Wingdings" charset="2"/>
              <a:buChar char="u"/>
            </a:pPr>
            <a:r>
              <a:rPr lang="en-US" sz="2800" dirty="0" smtClean="0">
                <a:latin typeface="Calibri" panose="020F0502020204030204" pitchFamily="34" charset="0"/>
                <a:cs typeface="Calibri"/>
              </a:rPr>
              <a:t>Rhodes KV</a:t>
            </a:r>
            <a:r>
              <a:rPr lang="en-US" sz="2800" dirty="0" smtClean="0">
                <a:solidFill>
                  <a:srgbClr val="FFFFFF"/>
                </a:solidFill>
                <a:latin typeface="Calibri" panose="020F0502020204030204" pitchFamily="34" charset="0"/>
                <a:cs typeface="Calibri"/>
              </a:rPr>
              <a:t>, </a:t>
            </a:r>
            <a:r>
              <a:rPr lang="en-US" sz="2800" dirty="0">
                <a:latin typeface="Calibri" panose="020F0502020204030204" pitchFamily="34" charset="0"/>
                <a:cs typeface="Calibri"/>
              </a:rPr>
              <a:t>JAMA </a:t>
            </a:r>
            <a:r>
              <a:rPr lang="en-US" sz="2800" dirty="0">
                <a:solidFill>
                  <a:srgbClr val="FFFFFF"/>
                </a:solidFill>
                <a:latin typeface="Calibri" panose="020F0502020204030204" pitchFamily="34" charset="0"/>
                <a:ea typeface="Lucida Grande"/>
                <a:cs typeface="Calibri"/>
              </a:rPr>
              <a:t> </a:t>
            </a:r>
            <a:r>
              <a:rPr lang="en-US" sz="2800" dirty="0" smtClean="0">
                <a:solidFill>
                  <a:srgbClr val="FFFFFF"/>
                </a:solidFill>
                <a:latin typeface="Calibri" panose="020F0502020204030204" pitchFamily="34" charset="0"/>
                <a:cs typeface="Calibri"/>
              </a:rPr>
              <a:t>2015:</a:t>
            </a:r>
          </a:p>
          <a:p>
            <a:pPr marL="0" indent="0">
              <a:buSzPct val="40000"/>
            </a:pPr>
            <a:endParaRPr lang="en-US" sz="2800" dirty="0">
              <a:latin typeface="Calibri" panose="020F0502020204030204" pitchFamily="34" charset="0"/>
              <a:cs typeface="Calibri"/>
            </a:endParaRPr>
          </a:p>
          <a:p>
            <a:pPr marL="0" indent="0" algn="ctr">
              <a:buSzPct val="40000"/>
            </a:pPr>
            <a:r>
              <a:rPr lang="en-US" sz="2800" u="sng" dirty="0" smtClean="0">
                <a:latin typeface="Calibri" panose="020F0502020204030204" pitchFamily="34" charset="0"/>
                <a:cs typeface="Calibri"/>
              </a:rPr>
              <a:t>“Brief </a:t>
            </a:r>
            <a:r>
              <a:rPr lang="en-US" sz="2800" u="sng" dirty="0">
                <a:latin typeface="Calibri" panose="020F0502020204030204" pitchFamily="34" charset="0"/>
                <a:cs typeface="Calibri"/>
              </a:rPr>
              <a:t>Motivational Intervention for Intimate Partner Violence and Heavy Drinking in the Emergency Department: A Randomized Clinical </a:t>
            </a:r>
            <a:r>
              <a:rPr lang="en-US" sz="2800" u="sng" dirty="0" smtClean="0">
                <a:latin typeface="Calibri" panose="020F0502020204030204" pitchFamily="34" charset="0"/>
                <a:cs typeface="Calibri"/>
              </a:rPr>
              <a:t>Trial” </a:t>
            </a:r>
          </a:p>
          <a:p>
            <a:pPr marL="0" indent="0" algn="ctr">
              <a:buSzPct val="40000"/>
            </a:pPr>
            <a:endParaRPr lang="en-US" sz="2800" u="sng" dirty="0">
              <a:solidFill>
                <a:srgbClr val="F6DE55"/>
              </a:solidFill>
              <a:latin typeface="Calibri" panose="020F0502020204030204" pitchFamily="34" charset="0"/>
              <a:cs typeface="Calibri"/>
            </a:endParaRPr>
          </a:p>
          <a:p>
            <a:pPr marL="342900" indent="-342900" algn="ctr">
              <a:buSzPct val="40000"/>
              <a:buFont typeface="Wingdings" charset="2"/>
              <a:buChar char="u"/>
            </a:pPr>
            <a:endParaRPr lang="en-US" dirty="0" smtClean="0">
              <a:solidFill>
                <a:srgbClr val="F6DE55"/>
              </a:solidFill>
              <a:latin typeface="Lucida Grande"/>
              <a:cs typeface="Calibri"/>
            </a:endParaRPr>
          </a:p>
          <a:p>
            <a:pPr marL="342900" indent="-342900" algn="ctr">
              <a:buSzPct val="40000"/>
              <a:buFont typeface="Wingdings" charset="2"/>
              <a:buChar char="u"/>
            </a:pPr>
            <a:r>
              <a:rPr lang="en-US" dirty="0" smtClean="0">
                <a:solidFill>
                  <a:srgbClr val="F6DE55"/>
                </a:solidFill>
                <a:latin typeface="Lucida Grande"/>
                <a:cs typeface="Calibri"/>
              </a:rPr>
              <a:t>For </a:t>
            </a:r>
            <a:r>
              <a:rPr lang="en-US" dirty="0">
                <a:solidFill>
                  <a:srgbClr val="F6DE55"/>
                </a:solidFill>
                <a:latin typeface="Lucida Grande"/>
                <a:cs typeface="Calibri"/>
              </a:rPr>
              <a:t>women experiencing IPV and heavy drinking, the use of a brief motivational intervention in the ED compared with assessed and no-contact controls </a:t>
            </a:r>
            <a:r>
              <a:rPr lang="en-US" u="sng" dirty="0">
                <a:solidFill>
                  <a:srgbClr val="F6DE55"/>
                </a:solidFill>
                <a:latin typeface="Lucida Grande"/>
                <a:cs typeface="Calibri"/>
              </a:rPr>
              <a:t>did not significantly reduce the days of heavy drinking or incidents of </a:t>
            </a:r>
            <a:r>
              <a:rPr lang="en-US" u="sng" dirty="0" smtClean="0">
                <a:solidFill>
                  <a:srgbClr val="F6DE55"/>
                </a:solidFill>
                <a:latin typeface="Lucida Grande"/>
                <a:cs typeface="Calibri"/>
              </a:rPr>
              <a:t>IPV</a:t>
            </a:r>
            <a:endParaRPr lang="en-US" u="sng" dirty="0">
              <a:solidFill>
                <a:srgbClr val="F6DE55"/>
              </a:solidFill>
              <a:latin typeface="Lucida Grande"/>
              <a:ea typeface="Lucida Grande"/>
              <a:cs typeface="Calibri"/>
            </a:endParaRPr>
          </a:p>
        </p:txBody>
      </p:sp>
      <p:sp>
        <p:nvSpPr>
          <p:cNvPr id="3" name="Title 2"/>
          <p:cNvSpPr>
            <a:spLocks noGrp="1"/>
          </p:cNvSpPr>
          <p:nvPr>
            <p:ph type="title"/>
          </p:nvPr>
        </p:nvSpPr>
        <p:spPr>
          <a:xfrm>
            <a:off x="609600" y="228600"/>
            <a:ext cx="10972800" cy="770467"/>
          </a:xfrm>
        </p:spPr>
        <p:txBody>
          <a:bodyPr>
            <a:noAutofit/>
          </a:bodyPr>
          <a:lstStyle/>
          <a:p>
            <a:r>
              <a:rPr lang="en-US" sz="3200" dirty="0"/>
              <a:t>4.  Diagnosis, Assessment, Early </a:t>
            </a:r>
            <a:r>
              <a:rPr lang="en-US" sz="3200" dirty="0" smtClean="0"/>
              <a:t>Intervention: Brief Motivational Interview for Domestic Violence and Drinking</a:t>
            </a:r>
            <a:endParaRPr lang="en-US" sz="3200" dirty="0"/>
          </a:p>
        </p:txBody>
      </p:sp>
      <p:sp>
        <p:nvSpPr>
          <p:cNvPr id="4" name="TextBox 3"/>
          <p:cNvSpPr txBox="1"/>
          <p:nvPr/>
        </p:nvSpPr>
        <p:spPr>
          <a:xfrm>
            <a:off x="11913528" y="7581"/>
            <a:ext cx="271115" cy="369332"/>
          </a:xfrm>
          <a:prstGeom prst="rect">
            <a:avLst/>
          </a:prstGeom>
          <a:noFill/>
        </p:spPr>
        <p:txBody>
          <a:bodyPr wrap="none" rtlCol="0">
            <a:spAutoFit/>
          </a:bodyPr>
          <a:lstStyle/>
          <a:p>
            <a:r>
              <a:rPr lang="en-US" dirty="0" smtClean="0">
                <a:solidFill>
                  <a:schemeClr val="accent6">
                    <a:lumMod val="20000"/>
                    <a:lumOff val="80000"/>
                  </a:schemeClr>
                </a:solidFill>
              </a:rPr>
              <a:t>J</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28529659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not available."/>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88" r="-188" b="13448"/>
          <a:stretch/>
        </p:blipFill>
        <p:spPr bwMode="auto">
          <a:xfrm>
            <a:off x="3462" y="228600"/>
            <a:ext cx="12204635" cy="375791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533400" y="4267200"/>
            <a:ext cx="11136382" cy="646331"/>
          </a:xfrm>
          <a:prstGeom prst="rect">
            <a:avLst/>
          </a:prstGeom>
          <a:noFill/>
          <a:ln>
            <a:solidFill>
              <a:schemeClr val="tx2"/>
            </a:solidFill>
          </a:ln>
        </p:spPr>
        <p:txBody>
          <a:bodyPr wrap="none" rtlCol="0">
            <a:spAutoFit/>
          </a:bodyPr>
          <a:lstStyle/>
          <a:p>
            <a:pPr marL="285750" indent="-285750">
              <a:buFont typeface="Wingdings" panose="05000000000000000000" pitchFamily="2" charset="2"/>
              <a:buChar char="§"/>
            </a:pPr>
            <a:r>
              <a:rPr lang="en-US" dirty="0" smtClean="0"/>
              <a:t>IPV was measured as a binary outcome of any violence experienced;  brief motivational intervention did not have</a:t>
            </a:r>
          </a:p>
          <a:p>
            <a:pPr algn="ctr"/>
            <a:r>
              <a:rPr lang="en-US" dirty="0" smtClean="0"/>
              <a:t> an effect on either IPV or heavy drinking outcomes</a:t>
            </a:r>
            <a:endParaRPr lang="en-US" dirty="0"/>
          </a:p>
        </p:txBody>
      </p:sp>
      <p:sp>
        <p:nvSpPr>
          <p:cNvPr id="5" name="TextBox 4"/>
          <p:cNvSpPr txBox="1"/>
          <p:nvPr/>
        </p:nvSpPr>
        <p:spPr>
          <a:xfrm>
            <a:off x="5662" y="5943600"/>
            <a:ext cx="5476179" cy="338554"/>
          </a:xfrm>
          <a:prstGeom prst="rect">
            <a:avLst/>
          </a:prstGeom>
          <a:noFill/>
        </p:spPr>
        <p:txBody>
          <a:bodyPr wrap="none" rtlCol="0">
            <a:spAutoFit/>
          </a:bodyPr>
          <a:lstStyle/>
          <a:p>
            <a:r>
              <a:rPr lang="en-US" sz="1600" dirty="0">
                <a:latin typeface="Helvetica" charset="0"/>
                <a:cs typeface="Helvetica" charset="0"/>
              </a:rPr>
              <a:t>JAMA. 2015;314(5):466-477. doi:10.1001/jama.2015.8369</a:t>
            </a: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448800" y="5791200"/>
            <a:ext cx="2641600" cy="41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11913528" y="7581"/>
            <a:ext cx="271115" cy="369332"/>
          </a:xfrm>
          <a:prstGeom prst="rect">
            <a:avLst/>
          </a:prstGeom>
          <a:noFill/>
        </p:spPr>
        <p:txBody>
          <a:bodyPr wrap="none" rtlCol="0">
            <a:spAutoFit/>
          </a:bodyPr>
          <a:lstStyle/>
          <a:p>
            <a:r>
              <a:rPr lang="en-US" dirty="0" smtClean="0">
                <a:solidFill>
                  <a:schemeClr val="accent6">
                    <a:lumMod val="20000"/>
                    <a:lumOff val="80000"/>
                  </a:schemeClr>
                </a:solidFill>
              </a:rPr>
              <a:t>J</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4221980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600" y="1143000"/>
            <a:ext cx="11430000" cy="5029200"/>
          </a:xfrm>
        </p:spPr>
        <p:txBody>
          <a:bodyPr>
            <a:normAutofit fontScale="25000" lnSpcReduction="20000"/>
          </a:bodyPr>
          <a:lstStyle/>
          <a:p>
            <a:pPr marL="1143000" indent="-1143000">
              <a:buSzPct val="40000"/>
              <a:buFont typeface="Wingdings" charset="2"/>
              <a:buChar char="u"/>
            </a:pPr>
            <a:r>
              <a:rPr lang="en-US" sz="11200" dirty="0" smtClean="0">
                <a:latin typeface="Calibri" panose="020F0502020204030204" pitchFamily="34" charset="0"/>
                <a:cs typeface="Calibri"/>
              </a:rPr>
              <a:t>Hill KP, JAMA 2015:</a:t>
            </a:r>
          </a:p>
          <a:p>
            <a:pPr marL="0" indent="0">
              <a:buSzPct val="40000"/>
            </a:pPr>
            <a:endParaRPr lang="en-US" sz="11200" dirty="0">
              <a:latin typeface="Calibri" panose="020F0502020204030204" pitchFamily="34" charset="0"/>
              <a:cs typeface="Calibri"/>
            </a:endParaRPr>
          </a:p>
          <a:p>
            <a:pPr marL="0" indent="0" algn="ctr">
              <a:buSzPct val="40000"/>
            </a:pPr>
            <a:r>
              <a:rPr lang="en-US" sz="11200" u="sng" dirty="0" smtClean="0">
                <a:latin typeface="Calibri" panose="020F0502020204030204" pitchFamily="34" charset="0"/>
              </a:rPr>
              <a:t>“Medical </a:t>
            </a:r>
            <a:r>
              <a:rPr lang="en-US" sz="11200" u="sng" dirty="0">
                <a:latin typeface="Calibri" panose="020F0502020204030204" pitchFamily="34" charset="0"/>
              </a:rPr>
              <a:t>Marijuana for Treatment of Chronic Pain and Other Medical and Psychiatric Problems: A Clinical </a:t>
            </a:r>
            <a:r>
              <a:rPr lang="en-US" sz="11200" u="sng" dirty="0" smtClean="0">
                <a:latin typeface="Calibri" panose="020F0502020204030204" pitchFamily="34" charset="0"/>
              </a:rPr>
              <a:t>Review”</a:t>
            </a:r>
          </a:p>
          <a:p>
            <a:pPr marL="0" indent="0" algn="ctr">
              <a:buSzPct val="40000"/>
            </a:pPr>
            <a:endParaRPr lang="en-US" sz="2800" u="sng" dirty="0" smtClean="0">
              <a:latin typeface="Calibri"/>
              <a:ea typeface="Lucida Grande"/>
              <a:cs typeface="Calibri"/>
            </a:endParaRPr>
          </a:p>
          <a:p>
            <a:pPr marL="0" indent="0" algn="ctr">
              <a:buSzPct val="40000"/>
            </a:pPr>
            <a:endParaRPr lang="en-US" sz="8000" u="sng" dirty="0" smtClean="0">
              <a:latin typeface="Lucida Grande"/>
              <a:ea typeface="Lucida Grande"/>
              <a:cs typeface="Calibri"/>
            </a:endParaRPr>
          </a:p>
          <a:p>
            <a:pPr marL="285750" indent="-285750">
              <a:buSzPct val="40000"/>
              <a:buFont typeface="Wingdings" charset="2"/>
              <a:buChar char="u"/>
            </a:pPr>
            <a:r>
              <a:rPr lang="en-US" sz="7200" dirty="0">
                <a:solidFill>
                  <a:srgbClr val="F6DE55"/>
                </a:solidFill>
                <a:latin typeface="Lucida Grande"/>
              </a:rPr>
              <a:t>Use of marijuana for chronic pain, neuropathic pain, and spasticity due to multiple sclerosis is supported by high-quality evidence. </a:t>
            </a:r>
            <a:endParaRPr lang="en-US" sz="7200" dirty="0" smtClean="0">
              <a:solidFill>
                <a:srgbClr val="F6DE55"/>
              </a:solidFill>
              <a:latin typeface="Lucida Grande"/>
            </a:endParaRPr>
          </a:p>
          <a:p>
            <a:pPr marL="285750" indent="-285750">
              <a:buSzPct val="40000"/>
              <a:buFont typeface="Wingdings" charset="2"/>
              <a:buChar char="u"/>
            </a:pPr>
            <a:endParaRPr lang="en-US" sz="7200" dirty="0" smtClean="0">
              <a:solidFill>
                <a:srgbClr val="F6DE55"/>
              </a:solidFill>
              <a:latin typeface="Lucida Grande"/>
            </a:endParaRPr>
          </a:p>
          <a:p>
            <a:pPr marL="285750" indent="-285750">
              <a:buSzPct val="40000"/>
              <a:buFont typeface="Wingdings" charset="2"/>
              <a:buChar char="u"/>
            </a:pPr>
            <a:endParaRPr lang="en-US" sz="7200" dirty="0" smtClean="0">
              <a:solidFill>
                <a:srgbClr val="F6DE55"/>
              </a:solidFill>
              <a:latin typeface="Lucida Grande"/>
            </a:endParaRPr>
          </a:p>
          <a:p>
            <a:pPr marL="285750" indent="-285750">
              <a:buSzPct val="40000"/>
              <a:buFont typeface="Wingdings" charset="2"/>
              <a:buChar char="u"/>
            </a:pPr>
            <a:r>
              <a:rPr lang="en-US" sz="7200" dirty="0" smtClean="0">
                <a:solidFill>
                  <a:srgbClr val="F6DE55"/>
                </a:solidFill>
                <a:latin typeface="Lucida Grande"/>
              </a:rPr>
              <a:t>Six </a:t>
            </a:r>
            <a:r>
              <a:rPr lang="en-US" sz="7200" dirty="0">
                <a:solidFill>
                  <a:srgbClr val="F6DE55"/>
                </a:solidFill>
                <a:latin typeface="Lucida Grande"/>
              </a:rPr>
              <a:t>trials that included 325 patients examined chronic pain, 6 trials that included 396 patients investigated neuropathic pain, and 12 trials that included 1600 patients focused on multiple sclerosis. </a:t>
            </a:r>
            <a:endParaRPr lang="en-US" sz="7200" dirty="0" smtClean="0">
              <a:solidFill>
                <a:srgbClr val="F6DE55"/>
              </a:solidFill>
              <a:latin typeface="Lucida Grande"/>
            </a:endParaRPr>
          </a:p>
          <a:p>
            <a:pPr marL="285750" indent="-285750">
              <a:buSzPct val="40000"/>
              <a:buFont typeface="Wingdings" charset="2"/>
              <a:buChar char="u"/>
            </a:pPr>
            <a:endParaRPr lang="en-US" sz="7200" dirty="0" smtClean="0">
              <a:solidFill>
                <a:srgbClr val="F6DE55"/>
              </a:solidFill>
              <a:latin typeface="Lucida Grande"/>
            </a:endParaRPr>
          </a:p>
          <a:p>
            <a:pPr marL="0" indent="0">
              <a:buSzPct val="40000"/>
            </a:pPr>
            <a:endParaRPr lang="en-US" sz="7200" dirty="0" smtClean="0">
              <a:solidFill>
                <a:srgbClr val="F6DE55"/>
              </a:solidFill>
              <a:latin typeface="Lucida Grande"/>
            </a:endParaRPr>
          </a:p>
          <a:p>
            <a:pPr marL="285750" indent="-285750">
              <a:buSzPct val="40000"/>
              <a:buFont typeface="Wingdings" charset="2"/>
              <a:buChar char="u"/>
            </a:pPr>
            <a:r>
              <a:rPr lang="en-US" sz="7200" dirty="0" smtClean="0">
                <a:solidFill>
                  <a:srgbClr val="F6DE55"/>
                </a:solidFill>
                <a:latin typeface="Lucida Grande"/>
              </a:rPr>
              <a:t>Several </a:t>
            </a:r>
            <a:r>
              <a:rPr lang="en-US" sz="7200" dirty="0">
                <a:solidFill>
                  <a:srgbClr val="F6DE55"/>
                </a:solidFill>
                <a:latin typeface="Lucida Grande"/>
              </a:rPr>
              <a:t>of these trials had positive results, </a:t>
            </a:r>
            <a:r>
              <a:rPr lang="en-US" sz="7200" u="sng" dirty="0">
                <a:solidFill>
                  <a:srgbClr val="F6DE55"/>
                </a:solidFill>
                <a:latin typeface="Lucida Grande"/>
              </a:rPr>
              <a:t>suggesting that marijuana or cannabinoids may be efficacious for these indications</a:t>
            </a:r>
            <a:r>
              <a:rPr lang="en-US" sz="7200" dirty="0">
                <a:solidFill>
                  <a:srgbClr val="F6DE55"/>
                </a:solidFill>
                <a:latin typeface="Lucida Grande"/>
              </a:rPr>
              <a:t>. </a:t>
            </a:r>
            <a:endParaRPr lang="en-US" sz="7200" dirty="0" smtClean="0">
              <a:solidFill>
                <a:srgbClr val="F6DE55"/>
              </a:solidFill>
              <a:latin typeface="Lucida Grande"/>
            </a:endParaRPr>
          </a:p>
        </p:txBody>
      </p:sp>
      <p:sp>
        <p:nvSpPr>
          <p:cNvPr id="3" name="Title 2"/>
          <p:cNvSpPr>
            <a:spLocks noGrp="1"/>
          </p:cNvSpPr>
          <p:nvPr>
            <p:ph type="title"/>
          </p:nvPr>
        </p:nvSpPr>
        <p:spPr>
          <a:xfrm>
            <a:off x="609600" y="152400"/>
            <a:ext cx="10972800" cy="770467"/>
          </a:xfrm>
        </p:spPr>
        <p:txBody>
          <a:bodyPr>
            <a:noAutofit/>
          </a:bodyPr>
          <a:lstStyle/>
          <a:p>
            <a:r>
              <a:rPr lang="en-US" sz="3200" dirty="0" smtClean="0"/>
              <a:t>5</a:t>
            </a:r>
            <a:r>
              <a:rPr lang="en-US" sz="3200" dirty="0"/>
              <a:t>.  Special Issues : </a:t>
            </a:r>
            <a:r>
              <a:rPr lang="en-US" sz="3200" dirty="0" smtClean="0"/>
              <a:t/>
            </a:r>
            <a:br>
              <a:rPr lang="en-US" sz="3200" dirty="0" smtClean="0"/>
            </a:br>
            <a:r>
              <a:rPr lang="en-US" sz="3200" dirty="0" smtClean="0"/>
              <a:t>Medical Marijuana and Efficacy/Effectiveness</a:t>
            </a:r>
            <a:endParaRPr lang="en-US" sz="3200" dirty="0"/>
          </a:p>
        </p:txBody>
      </p:sp>
      <p:sp>
        <p:nvSpPr>
          <p:cNvPr id="4" name="TextBox 3"/>
          <p:cNvSpPr txBox="1"/>
          <p:nvPr/>
        </p:nvSpPr>
        <p:spPr>
          <a:xfrm>
            <a:off x="11913528" y="7581"/>
            <a:ext cx="271115" cy="369332"/>
          </a:xfrm>
          <a:prstGeom prst="rect">
            <a:avLst/>
          </a:prstGeom>
          <a:noFill/>
        </p:spPr>
        <p:txBody>
          <a:bodyPr wrap="none" rtlCol="0">
            <a:spAutoFit/>
          </a:bodyPr>
          <a:lstStyle/>
          <a:p>
            <a:r>
              <a:rPr lang="en-US" dirty="0" smtClean="0">
                <a:solidFill>
                  <a:schemeClr val="accent6">
                    <a:lumMod val="20000"/>
                    <a:lumOff val="80000"/>
                  </a:schemeClr>
                </a:solidFill>
              </a:rPr>
              <a:t>J</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4762058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1"/>
          <a:stretch/>
        </p:blipFill>
        <p:spPr bwMode="auto">
          <a:xfrm>
            <a:off x="0" y="0"/>
            <a:ext cx="8339260" cy="3352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140843" y="3429000"/>
            <a:ext cx="9041838" cy="28003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Box 3"/>
          <p:cNvSpPr txBox="1"/>
          <p:nvPr/>
        </p:nvSpPr>
        <p:spPr>
          <a:xfrm>
            <a:off x="0" y="5137020"/>
            <a:ext cx="5181600" cy="646331"/>
          </a:xfrm>
          <a:prstGeom prst="rect">
            <a:avLst/>
          </a:prstGeom>
          <a:noFill/>
        </p:spPr>
        <p:txBody>
          <a:bodyPr wrap="square" rtlCol="0">
            <a:spAutoFit/>
          </a:bodyPr>
          <a:lstStyle/>
          <a:p>
            <a:r>
              <a:rPr lang="hr-HR" dirty="0"/>
              <a:t>JAMA. 2015;313(24):2474-2483</a:t>
            </a:r>
            <a:r>
              <a:rPr lang="hr-HR" dirty="0" smtClean="0"/>
              <a:t>.</a:t>
            </a:r>
          </a:p>
          <a:p>
            <a:r>
              <a:rPr lang="hr-HR" dirty="0" smtClean="0"/>
              <a:t> </a:t>
            </a:r>
            <a:r>
              <a:rPr lang="hr-HR" dirty="0"/>
              <a:t>doi:10.1001/jama.2015.6199.</a:t>
            </a:r>
            <a:endParaRPr lang="en-US" dirty="0"/>
          </a:p>
        </p:txBody>
      </p:sp>
      <p:pic>
        <p:nvPicPr>
          <p:cNvPr id="7" name="Picture 6"/>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4858" y="5791200"/>
            <a:ext cx="2641600" cy="41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Up Arrow 4"/>
          <p:cNvSpPr/>
          <p:nvPr/>
        </p:nvSpPr>
        <p:spPr>
          <a:xfrm>
            <a:off x="8458200" y="609600"/>
            <a:ext cx="457200" cy="838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9067800" y="762000"/>
            <a:ext cx="2884123" cy="646331"/>
          </a:xfrm>
          <a:prstGeom prst="rect">
            <a:avLst/>
          </a:prstGeom>
          <a:noFill/>
        </p:spPr>
        <p:txBody>
          <a:bodyPr wrap="none" rtlCol="0">
            <a:spAutoFit/>
          </a:bodyPr>
          <a:lstStyle/>
          <a:p>
            <a:r>
              <a:rPr lang="en-US" dirty="0" smtClean="0"/>
              <a:t>relief from chronic pain,</a:t>
            </a:r>
          </a:p>
          <a:p>
            <a:r>
              <a:rPr lang="en-US" dirty="0" smtClean="0"/>
              <a:t>relief from neuropathic  pain</a:t>
            </a:r>
            <a:endParaRPr lang="en-US" dirty="0"/>
          </a:p>
        </p:txBody>
      </p:sp>
      <p:sp>
        <p:nvSpPr>
          <p:cNvPr id="8" name="Down Arrow 7"/>
          <p:cNvSpPr/>
          <p:nvPr/>
        </p:nvSpPr>
        <p:spPr>
          <a:xfrm>
            <a:off x="8458200" y="2057400"/>
            <a:ext cx="4572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067800" y="2048470"/>
            <a:ext cx="2776722" cy="923330"/>
          </a:xfrm>
          <a:prstGeom prst="rect">
            <a:avLst/>
          </a:prstGeom>
          <a:noFill/>
        </p:spPr>
        <p:txBody>
          <a:bodyPr wrap="none" rtlCol="0">
            <a:spAutoFit/>
          </a:bodyPr>
          <a:lstStyle/>
          <a:p>
            <a:r>
              <a:rPr lang="en-US" dirty="0" smtClean="0"/>
              <a:t>VAS, pain rating, episodes</a:t>
            </a:r>
          </a:p>
          <a:p>
            <a:r>
              <a:rPr lang="en-US" dirty="0" smtClean="0"/>
              <a:t>of multiple sclerosis (i.e. </a:t>
            </a:r>
          </a:p>
          <a:p>
            <a:r>
              <a:rPr lang="en-US" dirty="0" smtClean="0"/>
              <a:t>muscle stiffness, spasticity)</a:t>
            </a:r>
            <a:endParaRPr lang="en-US" dirty="0"/>
          </a:p>
        </p:txBody>
      </p:sp>
      <p:sp>
        <p:nvSpPr>
          <p:cNvPr id="10" name="TextBox 9"/>
          <p:cNvSpPr txBox="1"/>
          <p:nvPr/>
        </p:nvSpPr>
        <p:spPr>
          <a:xfrm>
            <a:off x="11913528" y="7581"/>
            <a:ext cx="271115" cy="369332"/>
          </a:xfrm>
          <a:prstGeom prst="rect">
            <a:avLst/>
          </a:prstGeom>
          <a:noFill/>
        </p:spPr>
        <p:txBody>
          <a:bodyPr wrap="none" rtlCol="0">
            <a:spAutoFit/>
          </a:bodyPr>
          <a:lstStyle/>
          <a:p>
            <a:r>
              <a:rPr lang="en-US" dirty="0" smtClean="0">
                <a:solidFill>
                  <a:schemeClr val="accent6">
                    <a:lumMod val="20000"/>
                    <a:lumOff val="80000"/>
                  </a:schemeClr>
                </a:solidFill>
              </a:rPr>
              <a:t>J</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164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600" y="1143000"/>
            <a:ext cx="10972800" cy="4953000"/>
          </a:xfrm>
        </p:spPr>
        <p:txBody>
          <a:bodyPr>
            <a:normAutofit fontScale="92500" lnSpcReduction="10000"/>
          </a:bodyPr>
          <a:lstStyle/>
          <a:p>
            <a:pPr marL="457200" indent="-457200">
              <a:buSzPct val="40000"/>
              <a:buFont typeface="Wingdings" charset="2"/>
              <a:buChar char="u"/>
            </a:pPr>
            <a:r>
              <a:rPr lang="en-US" sz="3000" dirty="0" smtClean="0">
                <a:solidFill>
                  <a:srgbClr val="FFFFFF"/>
                </a:solidFill>
                <a:latin typeface="Calibri" panose="020F0502020204030204" pitchFamily="34" charset="0"/>
                <a:ea typeface="Lucida Grande"/>
                <a:cs typeface="Calibri"/>
              </a:rPr>
              <a:t>Stergiopoulos V</a:t>
            </a:r>
            <a:r>
              <a:rPr lang="en-US" sz="3000" dirty="0" smtClean="0">
                <a:solidFill>
                  <a:srgbClr val="FFFFFF"/>
                </a:solidFill>
                <a:latin typeface="Calibri" panose="020F0502020204030204" pitchFamily="34" charset="0"/>
                <a:cs typeface="Calibri"/>
              </a:rPr>
              <a:t>, </a:t>
            </a:r>
            <a:r>
              <a:rPr lang="en-US" sz="3000" dirty="0" smtClean="0">
                <a:latin typeface="Calibri" panose="020F0502020204030204" pitchFamily="34" charset="0"/>
                <a:cs typeface="Calibri"/>
              </a:rPr>
              <a:t>JAMA</a:t>
            </a:r>
            <a:r>
              <a:rPr lang="en-US" sz="3000" dirty="0">
                <a:solidFill>
                  <a:srgbClr val="FFFFFF"/>
                </a:solidFill>
                <a:latin typeface="Calibri" panose="020F0502020204030204" pitchFamily="34" charset="0"/>
                <a:ea typeface="Lucida Grande"/>
                <a:cs typeface="Calibri"/>
              </a:rPr>
              <a:t> </a:t>
            </a:r>
            <a:r>
              <a:rPr lang="en-US" sz="3000" dirty="0" smtClean="0">
                <a:solidFill>
                  <a:srgbClr val="FFFFFF"/>
                </a:solidFill>
                <a:latin typeface="Calibri" panose="020F0502020204030204" pitchFamily="34" charset="0"/>
                <a:cs typeface="Calibri"/>
              </a:rPr>
              <a:t>2015:</a:t>
            </a:r>
          </a:p>
          <a:p>
            <a:pPr marL="0" indent="0">
              <a:buSzPct val="40000"/>
            </a:pPr>
            <a:endParaRPr lang="en-US" sz="3000" dirty="0">
              <a:latin typeface="Calibri" panose="020F0502020204030204" pitchFamily="34" charset="0"/>
              <a:cs typeface="Calibri"/>
            </a:endParaRPr>
          </a:p>
          <a:p>
            <a:pPr marL="0" indent="0" algn="ctr">
              <a:buSzPct val="40000"/>
            </a:pPr>
            <a:r>
              <a:rPr lang="en-US" sz="3000" u="sng" dirty="0" smtClean="0">
                <a:latin typeface="Calibri" panose="020F0502020204030204" pitchFamily="34" charset="0"/>
              </a:rPr>
              <a:t>“Effect </a:t>
            </a:r>
            <a:r>
              <a:rPr lang="en-US" sz="3000" u="sng" dirty="0">
                <a:latin typeface="Calibri" panose="020F0502020204030204" pitchFamily="34" charset="0"/>
              </a:rPr>
              <a:t>of Scattered-Site Housing Using Rent Supplements and Intensive Case Management on Housing Stability Among Homeless Adults With Mental </a:t>
            </a:r>
            <a:r>
              <a:rPr lang="en-US" sz="3000" u="sng" dirty="0" smtClean="0">
                <a:latin typeface="Calibri" panose="020F0502020204030204" pitchFamily="34" charset="0"/>
              </a:rPr>
              <a:t>Illness” </a:t>
            </a:r>
          </a:p>
          <a:p>
            <a:pPr marL="0" indent="0" algn="ctr">
              <a:buSzPct val="40000"/>
            </a:pPr>
            <a:endParaRPr lang="en-US" sz="2800" u="sng" dirty="0" smtClean="0">
              <a:solidFill>
                <a:srgbClr val="FFFFFF"/>
              </a:solidFill>
              <a:latin typeface="Calibri"/>
              <a:ea typeface="Lucida Grande"/>
              <a:cs typeface="Calibri"/>
            </a:endParaRPr>
          </a:p>
          <a:p>
            <a:pPr marL="285750" indent="-285750">
              <a:buSzPct val="40000"/>
              <a:buFont typeface="Wingdings" charset="2"/>
              <a:buChar char="u"/>
            </a:pPr>
            <a:r>
              <a:rPr lang="en-US" sz="2200" dirty="0" smtClean="0">
                <a:solidFill>
                  <a:srgbClr val="FFFFFF"/>
                </a:solidFill>
                <a:latin typeface="Lucida Grande"/>
              </a:rPr>
              <a:t>Homeless </a:t>
            </a:r>
            <a:r>
              <a:rPr lang="en-US" sz="2200" dirty="0">
                <a:solidFill>
                  <a:srgbClr val="FFFFFF"/>
                </a:solidFill>
                <a:latin typeface="Lucida Grande"/>
              </a:rPr>
              <a:t>adults with mental illness in 4 Canadian </a:t>
            </a:r>
            <a:r>
              <a:rPr lang="en-US" sz="2200" dirty="0" smtClean="0">
                <a:solidFill>
                  <a:srgbClr val="FFFFFF"/>
                </a:solidFill>
                <a:latin typeface="Lucida Grande"/>
              </a:rPr>
              <a:t>cities</a:t>
            </a:r>
          </a:p>
          <a:p>
            <a:pPr marL="285750" indent="-285750">
              <a:buSzPct val="40000"/>
              <a:buFont typeface="Wingdings" charset="2"/>
              <a:buChar char="u"/>
            </a:pPr>
            <a:endParaRPr lang="en-US" sz="2200" dirty="0">
              <a:solidFill>
                <a:srgbClr val="F6DE55"/>
              </a:solidFill>
              <a:latin typeface="Lucida Grande"/>
            </a:endParaRPr>
          </a:p>
          <a:p>
            <a:pPr marL="285750" indent="-285750">
              <a:buSzPct val="40000"/>
              <a:buFont typeface="Wingdings" charset="2"/>
              <a:buChar char="u"/>
            </a:pPr>
            <a:r>
              <a:rPr lang="en-US" sz="2200" dirty="0" smtClean="0">
                <a:solidFill>
                  <a:srgbClr val="FFFFFF"/>
                </a:solidFill>
                <a:latin typeface="Lucida Grande"/>
              </a:rPr>
              <a:t>Scattered </a:t>
            </a:r>
            <a:r>
              <a:rPr lang="en-US" sz="2200" dirty="0">
                <a:solidFill>
                  <a:srgbClr val="FFFFFF"/>
                </a:solidFill>
                <a:latin typeface="Lucida Grande"/>
              </a:rPr>
              <a:t>site housing with ICM services compared with usual access to existing housing and community </a:t>
            </a:r>
            <a:r>
              <a:rPr lang="en-US" sz="2200" dirty="0" smtClean="0">
                <a:solidFill>
                  <a:srgbClr val="FFFFFF"/>
                </a:solidFill>
                <a:latin typeface="Lucida Grande"/>
              </a:rPr>
              <a:t>services</a:t>
            </a:r>
          </a:p>
          <a:p>
            <a:pPr marL="285750" indent="-285750">
              <a:buSzPct val="40000"/>
              <a:buFont typeface="Wingdings" charset="2"/>
              <a:buChar char="u"/>
            </a:pPr>
            <a:endParaRPr lang="en-US" sz="2200" dirty="0" smtClean="0">
              <a:solidFill>
                <a:srgbClr val="F6DE55"/>
              </a:solidFill>
              <a:latin typeface="Lucida Grande"/>
            </a:endParaRPr>
          </a:p>
          <a:p>
            <a:pPr marL="285750" indent="-285750">
              <a:buSzPct val="40000"/>
              <a:buFont typeface="Wingdings" charset="2"/>
              <a:buChar char="u"/>
            </a:pPr>
            <a:r>
              <a:rPr lang="en-US" sz="2200" dirty="0" smtClean="0">
                <a:solidFill>
                  <a:srgbClr val="F6DE55"/>
                </a:solidFill>
                <a:latin typeface="Lucida Grande"/>
              </a:rPr>
              <a:t>Results: </a:t>
            </a:r>
            <a:r>
              <a:rPr lang="en-US" sz="2200" u="sng" dirty="0" smtClean="0">
                <a:solidFill>
                  <a:srgbClr val="F6DE55"/>
                </a:solidFill>
                <a:latin typeface="Lucida Grande"/>
              </a:rPr>
              <a:t>increased </a:t>
            </a:r>
            <a:r>
              <a:rPr lang="en-US" sz="2200" u="sng" dirty="0">
                <a:solidFill>
                  <a:srgbClr val="F6DE55"/>
                </a:solidFill>
                <a:latin typeface="Lucida Grande"/>
              </a:rPr>
              <a:t>housing stability over 24 months, but did not improve generic quality of </a:t>
            </a:r>
            <a:r>
              <a:rPr lang="en-US" sz="2200" u="sng" dirty="0" smtClean="0">
                <a:solidFill>
                  <a:srgbClr val="F6DE55"/>
                </a:solidFill>
                <a:latin typeface="Lucida Grande"/>
              </a:rPr>
              <a:t>life </a:t>
            </a:r>
            <a:r>
              <a:rPr lang="en-US" sz="2200" dirty="0" smtClean="0">
                <a:solidFill>
                  <a:srgbClr val="F6DE55"/>
                </a:solidFill>
                <a:latin typeface="Lucida Grande"/>
              </a:rPr>
              <a:t>(EQ5D) </a:t>
            </a:r>
          </a:p>
        </p:txBody>
      </p:sp>
      <p:sp>
        <p:nvSpPr>
          <p:cNvPr id="3" name="Title 2"/>
          <p:cNvSpPr>
            <a:spLocks noGrp="1"/>
          </p:cNvSpPr>
          <p:nvPr>
            <p:ph type="title"/>
          </p:nvPr>
        </p:nvSpPr>
        <p:spPr>
          <a:xfrm>
            <a:off x="609600" y="152400"/>
            <a:ext cx="10972800" cy="770467"/>
          </a:xfrm>
        </p:spPr>
        <p:txBody>
          <a:bodyPr>
            <a:noAutofit/>
          </a:bodyPr>
          <a:lstStyle/>
          <a:p>
            <a:r>
              <a:rPr lang="en-US" sz="3200" dirty="0" smtClean="0"/>
              <a:t>5</a:t>
            </a:r>
            <a:r>
              <a:rPr lang="en-US" sz="3200" dirty="0"/>
              <a:t>.  Special Issues : </a:t>
            </a:r>
            <a:r>
              <a:rPr lang="en-US" sz="3200" dirty="0" smtClean="0"/>
              <a:t/>
            </a:r>
            <a:br>
              <a:rPr lang="en-US" sz="3200" dirty="0" smtClean="0"/>
            </a:br>
            <a:r>
              <a:rPr lang="en-US" sz="3200" dirty="0" smtClean="0"/>
              <a:t>Housing First, Mental Illness, Homelessness</a:t>
            </a:r>
            <a:endParaRPr lang="en-US" sz="3200" dirty="0"/>
          </a:p>
        </p:txBody>
      </p:sp>
      <p:sp>
        <p:nvSpPr>
          <p:cNvPr id="4" name="TextBox 3"/>
          <p:cNvSpPr txBox="1"/>
          <p:nvPr/>
        </p:nvSpPr>
        <p:spPr>
          <a:xfrm>
            <a:off x="11913528" y="7581"/>
            <a:ext cx="312030" cy="369332"/>
          </a:xfrm>
          <a:prstGeom prst="rect">
            <a:avLst/>
          </a:prstGeom>
          <a:noFill/>
        </p:spPr>
        <p:txBody>
          <a:bodyPr wrap="none" rtlCol="0">
            <a:spAutoFit/>
          </a:bodyPr>
          <a:lstStyle/>
          <a:p>
            <a:r>
              <a:rPr lang="en-US" dirty="0" smtClean="0">
                <a:solidFill>
                  <a:schemeClr val="accent6">
                    <a:lumMod val="20000"/>
                    <a:lumOff val="80000"/>
                  </a:schemeClr>
                </a:solidFill>
              </a:rPr>
              <a:t>S</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33984873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Cove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28600" y="3581400"/>
            <a:ext cx="10417915" cy="213360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13" descr="Cove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73935" y="152400"/>
            <a:ext cx="9906000" cy="3240853"/>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0" y="5867400"/>
            <a:ext cx="4897238" cy="338554"/>
          </a:xfrm>
          <a:prstGeom prst="rect">
            <a:avLst/>
          </a:prstGeom>
          <a:noFill/>
        </p:spPr>
        <p:txBody>
          <a:bodyPr wrap="none" rtlCol="0">
            <a:spAutoFit/>
          </a:bodyPr>
          <a:lstStyle/>
          <a:p>
            <a:r>
              <a:rPr lang="en-US" sz="1600" dirty="0">
                <a:cs typeface="Helvetica" charset="0"/>
              </a:rPr>
              <a:t>JAMA. 2015;313(9):905-915. doi:10.1001/jama.2015.1163</a:t>
            </a:r>
          </a:p>
        </p:txBody>
      </p:sp>
      <p:pic>
        <p:nvPicPr>
          <p:cNvPr id="7" name="Picture 6"/>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550400" y="5791200"/>
            <a:ext cx="2641600" cy="41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Oval 7"/>
          <p:cNvSpPr/>
          <p:nvPr/>
        </p:nvSpPr>
        <p:spPr>
          <a:xfrm>
            <a:off x="7620000" y="838200"/>
            <a:ext cx="2971800" cy="2209800"/>
          </a:xfrm>
          <a:prstGeom prst="ellipse">
            <a:avLst/>
          </a:prstGeom>
          <a:no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83869" y="912674"/>
            <a:ext cx="2125931" cy="2031325"/>
          </a:xfrm>
          <a:prstGeom prst="rect">
            <a:avLst/>
          </a:prstGeom>
          <a:noFill/>
          <a:ln>
            <a:solidFill>
              <a:schemeClr val="tx2"/>
            </a:solidFill>
          </a:ln>
        </p:spPr>
        <p:txBody>
          <a:bodyPr wrap="square" rtlCol="0">
            <a:spAutoFit/>
          </a:bodyPr>
          <a:lstStyle/>
          <a:p>
            <a:r>
              <a:rPr lang="en-US" dirty="0" smtClean="0"/>
              <a:t>Rent supplements</a:t>
            </a:r>
          </a:p>
          <a:p>
            <a:r>
              <a:rPr lang="en-US" dirty="0" smtClean="0"/>
              <a:t>and intensive case</a:t>
            </a:r>
          </a:p>
          <a:p>
            <a:r>
              <a:rPr lang="en-US" dirty="0" smtClean="0"/>
              <a:t>management (ICM)</a:t>
            </a:r>
          </a:p>
          <a:p>
            <a:r>
              <a:rPr lang="en-US" dirty="0" smtClean="0"/>
              <a:t>interventions  resulted in increased housing stability over two years</a:t>
            </a:r>
          </a:p>
        </p:txBody>
      </p:sp>
      <p:sp>
        <p:nvSpPr>
          <p:cNvPr id="2" name="TextBox 1"/>
          <p:cNvSpPr txBox="1"/>
          <p:nvPr/>
        </p:nvSpPr>
        <p:spPr>
          <a:xfrm>
            <a:off x="10744200" y="4038600"/>
            <a:ext cx="1371600" cy="1200329"/>
          </a:xfrm>
          <a:prstGeom prst="rect">
            <a:avLst/>
          </a:prstGeom>
          <a:noFill/>
          <a:ln>
            <a:solidFill>
              <a:schemeClr val="tx2"/>
            </a:solidFill>
          </a:ln>
        </p:spPr>
        <p:txBody>
          <a:bodyPr wrap="square" rtlCol="0">
            <a:spAutoFit/>
          </a:bodyPr>
          <a:lstStyle/>
          <a:p>
            <a:r>
              <a:rPr lang="en-US" dirty="0" smtClean="0"/>
              <a:t>No differences</a:t>
            </a:r>
          </a:p>
          <a:p>
            <a:r>
              <a:rPr lang="en-US" dirty="0" smtClean="0"/>
              <a:t>in overall</a:t>
            </a:r>
          </a:p>
          <a:p>
            <a:r>
              <a:rPr lang="en-US" dirty="0" smtClean="0"/>
              <a:t>QOL</a:t>
            </a:r>
            <a:endParaRPr lang="en-US" dirty="0"/>
          </a:p>
        </p:txBody>
      </p:sp>
      <p:sp>
        <p:nvSpPr>
          <p:cNvPr id="10" name="TextBox 9"/>
          <p:cNvSpPr txBox="1"/>
          <p:nvPr/>
        </p:nvSpPr>
        <p:spPr>
          <a:xfrm>
            <a:off x="11913528" y="7581"/>
            <a:ext cx="312030" cy="369332"/>
          </a:xfrm>
          <a:prstGeom prst="rect">
            <a:avLst/>
          </a:prstGeom>
          <a:noFill/>
        </p:spPr>
        <p:txBody>
          <a:bodyPr wrap="none" rtlCol="0">
            <a:spAutoFit/>
          </a:bodyPr>
          <a:lstStyle/>
          <a:p>
            <a:r>
              <a:rPr lang="en-US" dirty="0" smtClean="0">
                <a:solidFill>
                  <a:schemeClr val="accent6">
                    <a:lumMod val="20000"/>
                    <a:lumOff val="80000"/>
                  </a:schemeClr>
                </a:solidFill>
              </a:rPr>
              <a:t>S</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25525749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1066800"/>
            <a:ext cx="11430000" cy="4953000"/>
          </a:xfrm>
          <a:ln>
            <a:noFill/>
          </a:ln>
        </p:spPr>
        <p:txBody>
          <a:bodyPr>
            <a:normAutofit fontScale="92500" lnSpcReduction="10000"/>
          </a:bodyPr>
          <a:lstStyle/>
          <a:p>
            <a:pPr marL="457200" indent="-457200">
              <a:buSzPct val="40000"/>
              <a:buFont typeface="Wingdings" charset="2"/>
              <a:buChar char="u"/>
            </a:pPr>
            <a:r>
              <a:rPr lang="en-US" sz="2800" dirty="0" err="1" smtClean="0">
                <a:latin typeface="Calibri" panose="020F0502020204030204" pitchFamily="34" charset="0"/>
              </a:rPr>
              <a:t>Fattore</a:t>
            </a:r>
            <a:r>
              <a:rPr lang="en-US" sz="2800" dirty="0" smtClean="0">
                <a:latin typeface="Calibri" panose="020F0502020204030204" pitchFamily="34" charset="0"/>
              </a:rPr>
              <a:t> L, </a:t>
            </a:r>
            <a:r>
              <a:rPr lang="en-US" sz="2800" dirty="0" err="1" smtClean="0">
                <a:latin typeface="Calibri" panose="020F0502020204030204" pitchFamily="34" charset="0"/>
              </a:rPr>
              <a:t>Biol</a:t>
            </a:r>
            <a:r>
              <a:rPr lang="en-US" sz="2800" dirty="0" smtClean="0">
                <a:latin typeface="Calibri" panose="020F0502020204030204" pitchFamily="34" charset="0"/>
              </a:rPr>
              <a:t> Psychiatry 2016:</a:t>
            </a:r>
          </a:p>
          <a:p>
            <a:pPr marL="0" indent="0">
              <a:buSzPct val="40000"/>
            </a:pPr>
            <a:endParaRPr lang="en-US" sz="2800" dirty="0">
              <a:latin typeface="Calibri" panose="020F0502020204030204" pitchFamily="34" charset="0"/>
            </a:endParaRPr>
          </a:p>
          <a:p>
            <a:pPr marL="0" indent="0" algn="ctr">
              <a:buSzPct val="40000"/>
            </a:pPr>
            <a:r>
              <a:rPr lang="en-US" sz="2800" u="sng" dirty="0" smtClean="0">
                <a:latin typeface="Calibri" panose="020F0502020204030204" pitchFamily="34" charset="0"/>
              </a:rPr>
              <a:t>“</a:t>
            </a:r>
            <a:r>
              <a:rPr lang="en-US" sz="2800" u="sng" dirty="0"/>
              <a:t>Synthetic Cannabinoids—Further Evidence Supporting the Relationship Between Cannabinoids and </a:t>
            </a:r>
            <a:r>
              <a:rPr lang="en-US" sz="2800" u="sng" dirty="0" smtClean="0"/>
              <a:t>Psychosis”</a:t>
            </a:r>
          </a:p>
          <a:p>
            <a:pPr marL="768096" lvl="1" indent="-457200">
              <a:buSzPct val="40000"/>
              <a:buFont typeface="Arial" panose="020B0604020202020204" pitchFamily="34" charset="0"/>
              <a:buChar char="•"/>
            </a:pPr>
            <a:endParaRPr lang="en-US" sz="2000" dirty="0">
              <a:latin typeface="Lucida Grande"/>
            </a:endParaRPr>
          </a:p>
          <a:p>
            <a:pPr marL="342900" indent="-342900">
              <a:buSzPct val="40000"/>
              <a:buFont typeface="Wingdings" charset="2"/>
              <a:buChar char="u"/>
            </a:pPr>
            <a:r>
              <a:rPr lang="en-US" dirty="0" smtClean="0">
                <a:solidFill>
                  <a:schemeClr val="accent1"/>
                </a:solidFill>
                <a:latin typeface="Lucida Grande"/>
                <a:cs typeface="Lucida Grande"/>
              </a:rPr>
              <a:t>Synthetic cannabinoids (SCs) </a:t>
            </a:r>
            <a:r>
              <a:rPr lang="en-US" u="sng" dirty="0">
                <a:solidFill>
                  <a:schemeClr val="accent1"/>
                </a:solidFill>
                <a:latin typeface="Lucida Grande"/>
                <a:cs typeface="Lucida Grande"/>
              </a:rPr>
              <a:t>may either exacerbate previously stable psychotic symptoms </a:t>
            </a:r>
            <a:r>
              <a:rPr lang="en-US" dirty="0">
                <a:solidFill>
                  <a:schemeClr val="accent1"/>
                </a:solidFill>
                <a:latin typeface="Lucida Grande"/>
                <a:cs typeface="Lucida Grande"/>
              </a:rPr>
              <a:t>(in vulnerable individuals) </a:t>
            </a:r>
            <a:r>
              <a:rPr lang="en-US" u="sng" dirty="0">
                <a:solidFill>
                  <a:schemeClr val="accent1"/>
                </a:solidFill>
                <a:latin typeface="Lucida Grande"/>
                <a:cs typeface="Lucida Grande"/>
              </a:rPr>
              <a:t>or trigger new-onset psychosis</a:t>
            </a:r>
            <a:r>
              <a:rPr lang="en-US" dirty="0">
                <a:solidFill>
                  <a:schemeClr val="accent1"/>
                </a:solidFill>
                <a:latin typeface="Lucida Grande"/>
                <a:cs typeface="Lucida Grande"/>
              </a:rPr>
              <a:t> (in individuals with no previous history of psychosis</a:t>
            </a:r>
            <a:r>
              <a:rPr lang="en-US" dirty="0" smtClean="0">
                <a:solidFill>
                  <a:schemeClr val="accent1"/>
                </a:solidFill>
                <a:latin typeface="Lucida Grande"/>
                <a:cs typeface="Lucida Grande"/>
              </a:rPr>
              <a:t>)</a:t>
            </a:r>
          </a:p>
          <a:p>
            <a:pPr marL="285750" indent="-285750">
              <a:buSzPct val="40000"/>
              <a:buFont typeface="Wingdings" panose="05000000000000000000" pitchFamily="2" charset="2"/>
              <a:buChar char="v"/>
            </a:pPr>
            <a:endParaRPr lang="en-US" dirty="0" smtClean="0">
              <a:solidFill>
                <a:schemeClr val="accent1"/>
              </a:solidFill>
              <a:latin typeface="Lucida Grande"/>
              <a:cs typeface="Lucida Grande"/>
            </a:endParaRPr>
          </a:p>
          <a:p>
            <a:pPr marL="342900" indent="-342900">
              <a:buSzPct val="40000"/>
              <a:buFont typeface="Wingdings" charset="2"/>
              <a:buChar char="u"/>
            </a:pPr>
            <a:r>
              <a:rPr lang="en-US" dirty="0">
                <a:solidFill>
                  <a:schemeClr val="accent1"/>
                </a:solidFill>
                <a:latin typeface="Lucida Grande"/>
                <a:cs typeface="Lucida Grande"/>
              </a:rPr>
              <a:t>SCs induce </a:t>
            </a:r>
            <a:r>
              <a:rPr lang="en-US" u="sng" dirty="0">
                <a:solidFill>
                  <a:schemeClr val="accent1"/>
                </a:solidFill>
                <a:latin typeface="Lucida Grande"/>
                <a:cs typeface="Lucida Grande"/>
              </a:rPr>
              <a:t>stronger physiologic and </a:t>
            </a:r>
            <a:r>
              <a:rPr lang="en-US" u="sng" dirty="0" smtClean="0">
                <a:solidFill>
                  <a:schemeClr val="accent1"/>
                </a:solidFill>
                <a:latin typeface="Lucida Grande"/>
                <a:cs typeface="Lucida Grande"/>
              </a:rPr>
              <a:t>psychoactive</a:t>
            </a:r>
            <a:r>
              <a:rPr lang="en-US" u="sng" dirty="0">
                <a:solidFill>
                  <a:schemeClr val="accent1"/>
                </a:solidFill>
                <a:latin typeface="Lucida Grande"/>
                <a:cs typeface="Lucida Grande"/>
              </a:rPr>
              <a:t> effects than THC</a:t>
            </a:r>
            <a:r>
              <a:rPr lang="en-US" dirty="0">
                <a:solidFill>
                  <a:schemeClr val="accent1"/>
                </a:solidFill>
                <a:latin typeface="Lucida Grande"/>
                <a:cs typeface="Lucida Grande"/>
              </a:rPr>
              <a:t>, such as </a:t>
            </a:r>
            <a:r>
              <a:rPr lang="en-US" dirty="0" smtClean="0">
                <a:solidFill>
                  <a:schemeClr val="accent1"/>
                </a:solidFill>
                <a:latin typeface="Lucida Grande"/>
                <a:cs typeface="Lucida Grande"/>
              </a:rPr>
              <a:t>seizures, </a:t>
            </a:r>
            <a:r>
              <a:rPr lang="en-US" dirty="0">
                <a:solidFill>
                  <a:schemeClr val="accent1"/>
                </a:solidFill>
                <a:latin typeface="Lucida Grande"/>
                <a:cs typeface="Lucida Grande"/>
              </a:rPr>
              <a:t>collapses, cardiac toxicity, and acute kidney </a:t>
            </a:r>
            <a:r>
              <a:rPr lang="en-US" dirty="0" smtClean="0">
                <a:solidFill>
                  <a:schemeClr val="accent1"/>
                </a:solidFill>
                <a:latin typeface="Lucida Grande"/>
                <a:cs typeface="Lucida Grande"/>
              </a:rPr>
              <a:t>failure</a:t>
            </a:r>
            <a:r>
              <a:rPr lang="en-US" dirty="0">
                <a:solidFill>
                  <a:schemeClr val="accent1"/>
                </a:solidFill>
                <a:latin typeface="Lucida Grande"/>
                <a:cs typeface="Lucida Grande"/>
              </a:rPr>
              <a:t> </a:t>
            </a:r>
            <a:r>
              <a:rPr lang="en-US" dirty="0" smtClean="0">
                <a:solidFill>
                  <a:schemeClr val="accent1"/>
                </a:solidFill>
                <a:latin typeface="Lucida Grande"/>
                <a:cs typeface="Lucida Grande"/>
              </a:rPr>
              <a:t>(might be because </a:t>
            </a:r>
            <a:r>
              <a:rPr lang="en-US" u="sng" dirty="0" smtClean="0">
                <a:solidFill>
                  <a:schemeClr val="accent1"/>
                </a:solidFill>
                <a:latin typeface="Lucida Grande"/>
                <a:cs typeface="Lucida Grande"/>
              </a:rPr>
              <a:t>SCs are potent</a:t>
            </a:r>
            <a:r>
              <a:rPr lang="en-US" u="sng" dirty="0">
                <a:solidFill>
                  <a:schemeClr val="accent1"/>
                </a:solidFill>
                <a:latin typeface="Lucida Grande"/>
                <a:cs typeface="Lucida Grande"/>
              </a:rPr>
              <a:t>, </a:t>
            </a:r>
            <a:r>
              <a:rPr lang="en-US" u="sng" dirty="0" smtClean="0">
                <a:solidFill>
                  <a:schemeClr val="accent1"/>
                </a:solidFill>
                <a:latin typeface="Lucida Grande"/>
                <a:cs typeface="Lucida Grande"/>
              </a:rPr>
              <a:t>full agonists of the CB</a:t>
            </a:r>
            <a:r>
              <a:rPr lang="en-US" u="sng" baseline="-25000" dirty="0" smtClean="0">
                <a:solidFill>
                  <a:schemeClr val="accent1"/>
                </a:solidFill>
                <a:latin typeface="Lucida Grande"/>
                <a:cs typeface="Lucida Grande"/>
              </a:rPr>
              <a:t>1</a:t>
            </a:r>
            <a:r>
              <a:rPr lang="en-US" u="sng" dirty="0">
                <a:solidFill>
                  <a:schemeClr val="accent1"/>
                </a:solidFill>
                <a:latin typeface="Lucida Grande"/>
                <a:cs typeface="Lucida Grande"/>
              </a:rPr>
              <a:t> </a:t>
            </a:r>
            <a:r>
              <a:rPr lang="en-US" u="sng" dirty="0" smtClean="0">
                <a:solidFill>
                  <a:schemeClr val="accent1"/>
                </a:solidFill>
                <a:latin typeface="Lucida Grande"/>
                <a:cs typeface="Lucida Grande"/>
              </a:rPr>
              <a:t>receptor</a:t>
            </a:r>
            <a:r>
              <a:rPr lang="en-US" dirty="0" smtClean="0">
                <a:solidFill>
                  <a:schemeClr val="accent1"/>
                </a:solidFill>
                <a:latin typeface="Lucida Grande"/>
                <a:cs typeface="Lucida Grande"/>
              </a:rPr>
              <a:t> whereas THC is a </a:t>
            </a:r>
            <a:r>
              <a:rPr lang="en-US" u="sng" dirty="0" smtClean="0">
                <a:solidFill>
                  <a:schemeClr val="accent1"/>
                </a:solidFill>
                <a:latin typeface="Lucida Grande"/>
                <a:cs typeface="Lucida Grande"/>
              </a:rPr>
              <a:t>weak</a:t>
            </a:r>
            <a:r>
              <a:rPr lang="en-US" dirty="0" smtClean="0">
                <a:solidFill>
                  <a:schemeClr val="accent1"/>
                </a:solidFill>
                <a:latin typeface="Lucida Grande"/>
                <a:cs typeface="Lucida Grande"/>
              </a:rPr>
              <a:t>, partial agonist)</a:t>
            </a:r>
          </a:p>
          <a:p>
            <a:pPr marL="285750" indent="-285750">
              <a:buSzPct val="40000"/>
              <a:buFont typeface="Wingdings" panose="05000000000000000000" pitchFamily="2" charset="2"/>
              <a:buChar char="v"/>
            </a:pPr>
            <a:endParaRPr lang="en-US" dirty="0" smtClean="0">
              <a:solidFill>
                <a:schemeClr val="accent1"/>
              </a:solidFill>
              <a:latin typeface="Lucida Grande"/>
              <a:cs typeface="Lucida Grande"/>
            </a:endParaRPr>
          </a:p>
          <a:p>
            <a:pPr marL="342900" indent="-342900">
              <a:buSzPct val="40000"/>
              <a:buFont typeface="Wingdings" charset="2"/>
              <a:buChar char="u"/>
            </a:pPr>
            <a:r>
              <a:rPr lang="en-US" dirty="0">
                <a:solidFill>
                  <a:schemeClr val="accent1"/>
                </a:solidFill>
                <a:latin typeface="Lucida Grande"/>
                <a:cs typeface="Lucida Grande"/>
              </a:rPr>
              <a:t>N</a:t>
            </a:r>
            <a:r>
              <a:rPr lang="en-US" dirty="0" smtClean="0">
                <a:solidFill>
                  <a:schemeClr val="accent1"/>
                </a:solidFill>
                <a:latin typeface="Lucida Grande"/>
                <a:cs typeface="Lucida Grande"/>
              </a:rPr>
              <a:t>o </a:t>
            </a:r>
            <a:r>
              <a:rPr lang="en-US" dirty="0">
                <a:solidFill>
                  <a:schemeClr val="accent1"/>
                </a:solidFill>
                <a:latin typeface="Lucida Grande"/>
                <a:cs typeface="Lucida Grande"/>
              </a:rPr>
              <a:t>controlled data on the effect of full CB</a:t>
            </a:r>
            <a:r>
              <a:rPr lang="en-US" baseline="-25000" dirty="0">
                <a:solidFill>
                  <a:schemeClr val="accent1"/>
                </a:solidFill>
                <a:latin typeface="Lucida Grande"/>
                <a:cs typeface="Lucida Grande"/>
              </a:rPr>
              <a:t>1</a:t>
            </a:r>
            <a:r>
              <a:rPr lang="en-US" dirty="0">
                <a:solidFill>
                  <a:schemeClr val="accent1"/>
                </a:solidFill>
                <a:latin typeface="Lucida Grande"/>
                <a:cs typeface="Lucida Grande"/>
              </a:rPr>
              <a:t>R agonism in </a:t>
            </a:r>
            <a:r>
              <a:rPr lang="en-US" dirty="0" smtClean="0">
                <a:solidFill>
                  <a:schemeClr val="accent1"/>
                </a:solidFill>
                <a:latin typeface="Lucida Grande"/>
                <a:cs typeface="Lucida Grande"/>
              </a:rPr>
              <a:t>humans, </a:t>
            </a:r>
            <a:r>
              <a:rPr lang="en-US" dirty="0">
                <a:solidFill>
                  <a:schemeClr val="accent1"/>
                </a:solidFill>
                <a:latin typeface="Lucida Grande"/>
                <a:cs typeface="Lucida Grande"/>
              </a:rPr>
              <a:t>limited knowledge is based mainly on reports from Poison Control Centers and </a:t>
            </a:r>
            <a:r>
              <a:rPr lang="en-US" dirty="0" smtClean="0">
                <a:solidFill>
                  <a:schemeClr val="accent1"/>
                </a:solidFill>
                <a:latin typeface="Lucida Grande"/>
                <a:cs typeface="Lucida Grande"/>
              </a:rPr>
              <a:t>surveys</a:t>
            </a:r>
            <a:endParaRPr lang="en-US" u="sng" dirty="0">
              <a:solidFill>
                <a:schemeClr val="accent1"/>
              </a:solidFill>
              <a:latin typeface="Lucida Grande"/>
              <a:cs typeface="Lucida Grande"/>
            </a:endParaRPr>
          </a:p>
          <a:p>
            <a:pPr marL="0" indent="0">
              <a:buSzPct val="40000"/>
            </a:pPr>
            <a:endParaRPr lang="en-US" sz="2800" dirty="0" smtClean="0">
              <a:latin typeface="Calibri" panose="020F0502020204030204" pitchFamily="34" charset="0"/>
            </a:endParaRPr>
          </a:p>
          <a:p>
            <a:pPr marL="0" indent="0">
              <a:buSzPct val="40000"/>
            </a:pPr>
            <a:endParaRPr lang="en-US" sz="2800" dirty="0" smtClean="0">
              <a:latin typeface="Calibri" panose="020F0502020204030204" pitchFamily="34" charset="0"/>
            </a:endParaRPr>
          </a:p>
        </p:txBody>
      </p:sp>
      <p:sp>
        <p:nvSpPr>
          <p:cNvPr id="3" name="Title 2"/>
          <p:cNvSpPr>
            <a:spLocks noGrp="1"/>
          </p:cNvSpPr>
          <p:nvPr>
            <p:ph type="title"/>
          </p:nvPr>
        </p:nvSpPr>
        <p:spPr>
          <a:xfrm>
            <a:off x="609600" y="152400"/>
            <a:ext cx="10972800" cy="770467"/>
          </a:xfrm>
        </p:spPr>
        <p:txBody>
          <a:bodyPr>
            <a:noAutofit/>
          </a:bodyPr>
          <a:lstStyle/>
          <a:p>
            <a:r>
              <a:rPr lang="en-US" sz="3200" dirty="0" smtClean="0"/>
              <a:t>6.</a:t>
            </a:r>
            <a:r>
              <a:rPr lang="en-US" sz="3200" dirty="0"/>
              <a:t> </a:t>
            </a:r>
            <a:r>
              <a:rPr lang="en-US" sz="3200" dirty="0" smtClean="0"/>
              <a:t>Management </a:t>
            </a:r>
            <a:r>
              <a:rPr lang="en-US" sz="3200" dirty="0"/>
              <a:t>of Intoxication and WD </a:t>
            </a:r>
          </a:p>
        </p:txBody>
      </p:sp>
      <p:sp>
        <p:nvSpPr>
          <p:cNvPr id="4" name="TextBox 3"/>
          <p:cNvSpPr txBox="1"/>
          <p:nvPr/>
        </p:nvSpPr>
        <p:spPr>
          <a:xfrm>
            <a:off x="11913528" y="7581"/>
            <a:ext cx="312030" cy="369332"/>
          </a:xfrm>
          <a:prstGeom prst="rect">
            <a:avLst/>
          </a:prstGeom>
          <a:noFill/>
        </p:spPr>
        <p:txBody>
          <a:bodyPr wrap="none" rtlCol="0">
            <a:spAutoFit/>
          </a:bodyPr>
          <a:lstStyle/>
          <a:p>
            <a:r>
              <a:rPr lang="en-US" dirty="0" smtClean="0">
                <a:solidFill>
                  <a:schemeClr val="accent6">
                    <a:lumMod val="20000"/>
                    <a:lumOff val="80000"/>
                  </a:schemeClr>
                </a:solidFill>
              </a:rPr>
              <a:t>S</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42210052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ciencedirect.com/cache/MiamiImageURL/1-s2.0-S0006322316000834-gr1_lrg.jpg/0?wchp=dGLzVBA-zSkzS&amp;pii=S000632231600083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2400" y="152401"/>
            <a:ext cx="7467600" cy="5655462"/>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0" y="5919529"/>
            <a:ext cx="7062446" cy="369332"/>
          </a:xfrm>
          <a:prstGeom prst="rect">
            <a:avLst/>
          </a:prstGeom>
          <a:noFill/>
        </p:spPr>
        <p:txBody>
          <a:bodyPr wrap="none" rtlCol="0">
            <a:spAutoFit/>
          </a:bodyPr>
          <a:lstStyle/>
          <a:p>
            <a:r>
              <a:rPr lang="en-US" dirty="0" err="1" smtClean="0"/>
              <a:t>Biol</a:t>
            </a:r>
            <a:r>
              <a:rPr lang="en-US" dirty="0" smtClean="0"/>
              <a:t> Psychiatry. 2015; 79(7): 539-548. </a:t>
            </a:r>
            <a:r>
              <a:rPr lang="en-US" dirty="0" err="1" smtClean="0"/>
              <a:t>doi</a:t>
            </a:r>
            <a:r>
              <a:rPr lang="en-US" dirty="0" smtClean="0"/>
              <a:t>: 10.1016/j.biopsych.2016.02.001</a:t>
            </a:r>
            <a:endParaRPr lang="en-US" dirty="0"/>
          </a:p>
        </p:txBody>
      </p:sp>
      <p:sp>
        <p:nvSpPr>
          <p:cNvPr id="7" name="AutoShape 4" descr="Image result for biological psychiatry"/>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Image result for biological psychiatry"/>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www.chanvre-info.ch/info/fr/local/cache-vignettes/L475xH100/logo-2-d1646.jpg"/>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9220200" y="5336286"/>
            <a:ext cx="2971800" cy="81959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7696200" y="1066800"/>
            <a:ext cx="4419600" cy="2862323"/>
          </a:xfrm>
          <a:prstGeom prst="rect">
            <a:avLst/>
          </a:prstGeom>
          <a:noFill/>
          <a:ln>
            <a:solidFill>
              <a:schemeClr val="tx2"/>
            </a:solidFill>
          </a:ln>
        </p:spPr>
        <p:txBody>
          <a:bodyPr wrap="square" rtlCol="0">
            <a:spAutoFit/>
          </a:bodyPr>
          <a:lstStyle/>
          <a:p>
            <a:pPr marL="285750" indent="-285750">
              <a:buFont typeface="Arial"/>
              <a:buChar char="•"/>
            </a:pPr>
            <a:r>
              <a:rPr lang="en-US" dirty="0" smtClean="0"/>
              <a:t>THC receptor interactions (white circles)</a:t>
            </a:r>
          </a:p>
          <a:p>
            <a:r>
              <a:rPr lang="en-US" dirty="0" smtClean="0"/>
              <a:t>partly explain SC intoxication behaviors </a:t>
            </a:r>
          </a:p>
          <a:p>
            <a:pPr marL="285750" indent="-285750">
              <a:buFont typeface="Arial"/>
              <a:buChar char="•"/>
            </a:pPr>
            <a:r>
              <a:rPr lang="en-US" dirty="0"/>
              <a:t>B</a:t>
            </a:r>
            <a:r>
              <a:rPr lang="en-US" dirty="0" smtClean="0"/>
              <a:t>ut SCs have been found to interact with</a:t>
            </a:r>
          </a:p>
          <a:p>
            <a:r>
              <a:rPr lang="en-US" dirty="0" smtClean="0"/>
              <a:t>other, non-cannabinoid receptors and </a:t>
            </a:r>
          </a:p>
          <a:p>
            <a:r>
              <a:rPr lang="en-US" dirty="0" smtClean="0"/>
              <a:t>neurotransmitter systems as well (blue </a:t>
            </a:r>
          </a:p>
          <a:p>
            <a:r>
              <a:rPr lang="en-US" dirty="0" smtClean="0"/>
              <a:t>circles), causing significant and often unpredictable intoxication</a:t>
            </a:r>
          </a:p>
          <a:p>
            <a:pPr marL="285750" indent="-285750">
              <a:buFont typeface="Arial"/>
              <a:buChar char="•"/>
            </a:pPr>
            <a:r>
              <a:rPr lang="en-US" dirty="0" smtClean="0"/>
              <a:t>Further investigation may help clarify </a:t>
            </a:r>
          </a:p>
          <a:p>
            <a:r>
              <a:rPr lang="en-US" dirty="0" smtClean="0"/>
              <a:t>central and peripheral actions of SCs  </a:t>
            </a:r>
          </a:p>
          <a:p>
            <a:endParaRPr lang="en-US" dirty="0"/>
          </a:p>
        </p:txBody>
      </p:sp>
      <p:sp>
        <p:nvSpPr>
          <p:cNvPr id="9" name="TextBox 8"/>
          <p:cNvSpPr txBox="1"/>
          <p:nvPr/>
        </p:nvSpPr>
        <p:spPr>
          <a:xfrm>
            <a:off x="11913528" y="7581"/>
            <a:ext cx="312030" cy="369332"/>
          </a:xfrm>
          <a:prstGeom prst="rect">
            <a:avLst/>
          </a:prstGeom>
          <a:noFill/>
        </p:spPr>
        <p:txBody>
          <a:bodyPr wrap="none" rtlCol="0">
            <a:spAutoFit/>
          </a:bodyPr>
          <a:lstStyle/>
          <a:p>
            <a:r>
              <a:rPr lang="en-US" dirty="0" smtClean="0">
                <a:solidFill>
                  <a:schemeClr val="accent6">
                    <a:lumMod val="20000"/>
                    <a:lumOff val="80000"/>
                  </a:schemeClr>
                </a:solidFill>
              </a:rPr>
              <a:t>S</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323838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600" y="1143000"/>
            <a:ext cx="10972800" cy="4953000"/>
          </a:xfrm>
        </p:spPr>
        <p:txBody>
          <a:bodyPr>
            <a:normAutofit/>
          </a:bodyPr>
          <a:lstStyle/>
          <a:p>
            <a:pPr marL="457200" indent="-457200">
              <a:buSzPct val="40000"/>
              <a:buFont typeface="Wingdings" charset="2"/>
              <a:buChar char="u"/>
            </a:pPr>
            <a:r>
              <a:rPr lang="en-US" sz="2800" dirty="0" smtClean="0">
                <a:latin typeface="Calibri"/>
                <a:cs typeface="Calibri"/>
              </a:rPr>
              <a:t>Linn DD, Ann Pharmacother 2015 </a:t>
            </a:r>
            <a:r>
              <a:rPr lang="en-US" sz="2800" dirty="0" smtClean="0">
                <a:solidFill>
                  <a:srgbClr val="FFFFFF"/>
                </a:solidFill>
                <a:latin typeface="Calibri"/>
                <a:cs typeface="Calibri"/>
              </a:rPr>
              <a:t>:</a:t>
            </a:r>
          </a:p>
          <a:p>
            <a:pPr marL="0" indent="0">
              <a:buSzPct val="40000"/>
            </a:pPr>
            <a:endParaRPr lang="en-US" sz="2800" dirty="0">
              <a:latin typeface="Calibri"/>
              <a:cs typeface="Calibri"/>
            </a:endParaRPr>
          </a:p>
          <a:p>
            <a:pPr marL="0" indent="0" algn="ctr">
              <a:buSzPct val="40000"/>
            </a:pPr>
            <a:r>
              <a:rPr lang="en-US" sz="2800" u="sng" dirty="0" smtClean="0">
                <a:latin typeface="Calibri"/>
                <a:cs typeface="Calibri"/>
              </a:rPr>
              <a:t>“</a:t>
            </a:r>
            <a:r>
              <a:rPr lang="en-US" sz="2800" u="sng" dirty="0" err="1" smtClean="0">
                <a:latin typeface="Calibri"/>
                <a:cs typeface="Calibri"/>
              </a:rPr>
              <a:t>Dexmedetomidine</a:t>
            </a:r>
            <a:r>
              <a:rPr lang="en-US" sz="2800" u="sng" dirty="0" smtClean="0">
                <a:latin typeface="Calibri"/>
                <a:cs typeface="Calibri"/>
              </a:rPr>
              <a:t> for Alcohol Withdrawal Syndrome ” </a:t>
            </a:r>
          </a:p>
          <a:p>
            <a:pPr marL="0" indent="0" algn="ctr">
              <a:buSzPct val="40000"/>
            </a:pPr>
            <a:endParaRPr lang="en-US" sz="2800" u="sng" dirty="0" smtClean="0">
              <a:latin typeface="Calibri"/>
              <a:ea typeface="Lucida Grande"/>
              <a:cs typeface="Calibri"/>
            </a:endParaRPr>
          </a:p>
          <a:p>
            <a:pPr marL="285750" indent="-285750">
              <a:buSzPct val="40000"/>
              <a:buFont typeface="Wingdings" charset="2"/>
              <a:buChar char="u"/>
            </a:pPr>
            <a:r>
              <a:rPr lang="en-US" sz="1900" dirty="0" smtClean="0">
                <a:latin typeface="Lucida Grande"/>
                <a:cs typeface="Lucida Grande"/>
              </a:rPr>
              <a:t>Systematic review of 1 RCT, 1 prospective observational study, and 6 retrospective reviews of </a:t>
            </a:r>
            <a:r>
              <a:rPr lang="en-US" sz="1900" dirty="0" err="1" smtClean="0">
                <a:latin typeface="Lucida Grande"/>
                <a:cs typeface="Lucida Grande"/>
              </a:rPr>
              <a:t>dexmedetomidine</a:t>
            </a:r>
            <a:r>
              <a:rPr lang="en-US" sz="1900" dirty="0" smtClean="0">
                <a:latin typeface="Lucida Grande"/>
                <a:cs typeface="Lucida Grande"/>
              </a:rPr>
              <a:t> for AWS.</a:t>
            </a:r>
          </a:p>
          <a:p>
            <a:pPr marL="0" indent="0">
              <a:buSzPct val="40000"/>
            </a:pPr>
            <a:r>
              <a:rPr lang="en-US" sz="1900" dirty="0" smtClean="0">
                <a:solidFill>
                  <a:srgbClr val="F6DE55"/>
                </a:solidFill>
                <a:latin typeface="Lucida Grande"/>
                <a:cs typeface="Lucida Grande"/>
              </a:rPr>
              <a:t> </a:t>
            </a:r>
            <a:endParaRPr lang="en-US" sz="1900" dirty="0">
              <a:solidFill>
                <a:srgbClr val="F6DE55"/>
              </a:solidFill>
              <a:latin typeface="Lucida Grande"/>
              <a:cs typeface="Lucida Grande"/>
            </a:endParaRPr>
          </a:p>
          <a:p>
            <a:pPr marL="285750" indent="-285750">
              <a:buSzPct val="40000"/>
              <a:buFont typeface="Wingdings" charset="2"/>
              <a:buChar char="u"/>
            </a:pPr>
            <a:r>
              <a:rPr lang="en-US" sz="1900" dirty="0" smtClean="0">
                <a:solidFill>
                  <a:srgbClr val="F6DE55"/>
                </a:solidFill>
                <a:latin typeface="Lucida Grande"/>
                <a:cs typeface="Lucida Grande"/>
              </a:rPr>
              <a:t>RCT found that addition of </a:t>
            </a:r>
            <a:r>
              <a:rPr lang="en-US" sz="1900" u="sng" dirty="0" err="1" smtClean="0">
                <a:solidFill>
                  <a:srgbClr val="F6DE55"/>
                </a:solidFill>
                <a:latin typeface="Lucida Grande"/>
                <a:cs typeface="Lucida Grande"/>
              </a:rPr>
              <a:t>dexmedetomidine</a:t>
            </a:r>
            <a:r>
              <a:rPr lang="en-US" sz="1900" u="sng" dirty="0" smtClean="0">
                <a:solidFill>
                  <a:srgbClr val="F6DE55"/>
                </a:solidFill>
                <a:latin typeface="Lucida Grande"/>
                <a:cs typeface="Lucida Grande"/>
              </a:rPr>
              <a:t> decreases benzodiazepine requirements more than placebo</a:t>
            </a:r>
            <a:r>
              <a:rPr lang="en-US" sz="1900" dirty="0" smtClean="0">
                <a:solidFill>
                  <a:srgbClr val="F6DE55"/>
                </a:solidFill>
                <a:latin typeface="Lucida Grande"/>
                <a:cs typeface="Lucida Grande"/>
              </a:rPr>
              <a:t>. </a:t>
            </a:r>
          </a:p>
          <a:p>
            <a:pPr marL="285750" indent="-285750">
              <a:buSzPct val="40000"/>
              <a:buFont typeface="Wingdings" charset="2"/>
              <a:buChar char="u"/>
            </a:pPr>
            <a:endParaRPr lang="en-US" sz="1900" dirty="0" smtClean="0">
              <a:solidFill>
                <a:srgbClr val="F6DE55"/>
              </a:solidFill>
              <a:latin typeface="Lucida Grande"/>
              <a:cs typeface="Lucida Grande"/>
            </a:endParaRPr>
          </a:p>
          <a:p>
            <a:pPr marL="285750" indent="-285750">
              <a:buSzPct val="40000"/>
              <a:buFont typeface="Wingdings" charset="2"/>
              <a:buChar char="u"/>
            </a:pPr>
            <a:r>
              <a:rPr lang="en-US" sz="1900" dirty="0" smtClean="0">
                <a:solidFill>
                  <a:srgbClr val="F6DE55"/>
                </a:solidFill>
                <a:latin typeface="Lucida Grande"/>
                <a:cs typeface="Lucida Grande"/>
              </a:rPr>
              <a:t>Overall, </a:t>
            </a:r>
            <a:r>
              <a:rPr lang="en-US" sz="1900" dirty="0" err="1" smtClean="0">
                <a:solidFill>
                  <a:srgbClr val="F6DE55"/>
                </a:solidFill>
                <a:latin typeface="Lucida Grande"/>
                <a:cs typeface="Lucida Grande"/>
              </a:rPr>
              <a:t>dexmedetomidine</a:t>
            </a:r>
            <a:r>
              <a:rPr lang="en-US" sz="1900" dirty="0" smtClean="0">
                <a:solidFill>
                  <a:srgbClr val="F6DE55"/>
                </a:solidFill>
                <a:latin typeface="Lucida Grande"/>
                <a:cs typeface="Lucida Grande"/>
              </a:rPr>
              <a:t> appears to </a:t>
            </a:r>
            <a:r>
              <a:rPr lang="en-US" sz="1900" u="sng" dirty="0" smtClean="0">
                <a:solidFill>
                  <a:srgbClr val="F6DE55"/>
                </a:solidFill>
                <a:latin typeface="Lucida Grande"/>
                <a:cs typeface="Lucida Grande"/>
              </a:rPr>
              <a:t>lower benzo requirements and decreases the sympathomimetic response</a:t>
            </a:r>
            <a:r>
              <a:rPr lang="en-US" sz="1900" dirty="0" smtClean="0">
                <a:solidFill>
                  <a:srgbClr val="F6DE55"/>
                </a:solidFill>
                <a:latin typeface="Lucida Grande"/>
                <a:cs typeface="Lucida Grande"/>
              </a:rPr>
              <a:t>, however </a:t>
            </a:r>
            <a:r>
              <a:rPr lang="en-US" sz="1900" u="sng" dirty="0" smtClean="0">
                <a:solidFill>
                  <a:srgbClr val="F6DE55"/>
                </a:solidFill>
                <a:latin typeface="Lucida Grande"/>
                <a:cs typeface="Lucida Grande"/>
              </a:rPr>
              <a:t>no convincing evidence</a:t>
            </a:r>
            <a:r>
              <a:rPr lang="en-US" sz="1900" dirty="0" smtClean="0">
                <a:solidFill>
                  <a:srgbClr val="F6DE55"/>
                </a:solidFill>
                <a:latin typeface="Lucida Grande"/>
                <a:cs typeface="Lucida Grande"/>
              </a:rPr>
              <a:t> that it improves </a:t>
            </a:r>
            <a:r>
              <a:rPr lang="en-US" sz="1900" u="sng" dirty="0" smtClean="0">
                <a:solidFill>
                  <a:srgbClr val="F6DE55"/>
                </a:solidFill>
                <a:latin typeface="Lucida Grande"/>
                <a:cs typeface="Lucida Grande"/>
              </a:rPr>
              <a:t>clinical endpoints</a:t>
            </a:r>
            <a:r>
              <a:rPr lang="en-US" sz="1900" dirty="0" smtClean="0">
                <a:solidFill>
                  <a:srgbClr val="F6DE55"/>
                </a:solidFill>
                <a:latin typeface="Lucida Grande"/>
                <a:cs typeface="Lucida Grande"/>
              </a:rPr>
              <a:t>, such as need for ventilation, ICU care, or hospital LOS. </a:t>
            </a:r>
          </a:p>
        </p:txBody>
      </p:sp>
      <p:sp>
        <p:nvSpPr>
          <p:cNvPr id="3" name="Title 2"/>
          <p:cNvSpPr>
            <a:spLocks noGrp="1"/>
          </p:cNvSpPr>
          <p:nvPr>
            <p:ph type="title"/>
          </p:nvPr>
        </p:nvSpPr>
        <p:spPr>
          <a:xfrm>
            <a:off x="609600" y="152400"/>
            <a:ext cx="10972800" cy="770467"/>
          </a:xfrm>
        </p:spPr>
        <p:txBody>
          <a:bodyPr>
            <a:noAutofit/>
          </a:bodyPr>
          <a:lstStyle/>
          <a:p>
            <a:r>
              <a:rPr lang="en-US" sz="3200" dirty="0" smtClean="0"/>
              <a:t>6: Management of Withdrawal</a:t>
            </a:r>
            <a:endParaRPr lang="en-US" sz="3200" dirty="0"/>
          </a:p>
        </p:txBody>
      </p:sp>
      <p:sp>
        <p:nvSpPr>
          <p:cNvPr id="4" name="TextBox 3"/>
          <p:cNvSpPr txBox="1"/>
          <p:nvPr/>
        </p:nvSpPr>
        <p:spPr>
          <a:xfrm>
            <a:off x="11913528" y="7581"/>
            <a:ext cx="312030" cy="369332"/>
          </a:xfrm>
          <a:prstGeom prst="rect">
            <a:avLst/>
          </a:prstGeom>
          <a:noFill/>
        </p:spPr>
        <p:txBody>
          <a:bodyPr wrap="none" rtlCol="0">
            <a:spAutoFit/>
          </a:bodyPr>
          <a:lstStyle/>
          <a:p>
            <a:r>
              <a:rPr lang="en-US" dirty="0" smtClean="0">
                <a:solidFill>
                  <a:schemeClr val="accent6">
                    <a:lumMod val="20000"/>
                    <a:lumOff val="80000"/>
                  </a:schemeClr>
                </a:solidFill>
              </a:rPr>
              <a:t>S</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852026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04800" y="153092"/>
            <a:ext cx="8763000" cy="569990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5" name="Rectangle 4"/>
          <p:cNvSpPr/>
          <p:nvPr/>
        </p:nvSpPr>
        <p:spPr>
          <a:xfrm>
            <a:off x="0" y="5873130"/>
            <a:ext cx="6781800" cy="338554"/>
          </a:xfrm>
          <a:prstGeom prst="rect">
            <a:avLst/>
          </a:prstGeom>
        </p:spPr>
        <p:txBody>
          <a:bodyPr wrap="square">
            <a:spAutoFit/>
          </a:bodyPr>
          <a:lstStyle/>
          <a:p>
            <a:r>
              <a:rPr lang="en-GB" altLang="en-US" sz="1600" b="1" dirty="0" smtClean="0"/>
              <a:t>Ann </a:t>
            </a:r>
            <a:r>
              <a:rPr lang="en-GB" altLang="en-US" sz="1600" b="1" dirty="0"/>
              <a:t>Pharmacother 2015;49:1336-</a:t>
            </a:r>
            <a:r>
              <a:rPr lang="en-GB" altLang="en-US" sz="1600" b="1" dirty="0" smtClean="0"/>
              <a:t>1342. doi: </a:t>
            </a:r>
            <a:r>
              <a:rPr lang="en-US" sz="1600" b="1" dirty="0" smtClean="0"/>
              <a:t>10.1177/1060028015607038</a:t>
            </a:r>
            <a:endParaRPr lang="en-GB" altLang="en-US" sz="1600" b="1" dirty="0"/>
          </a:p>
        </p:txBody>
      </p:sp>
      <p:pic>
        <p:nvPicPr>
          <p:cNvPr id="6" name="Picture 2"/>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10287000" y="5372226"/>
            <a:ext cx="1668462" cy="833312"/>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cxnSp>
        <p:nvCxnSpPr>
          <p:cNvPr id="11" name="Straight Arrow Connector 10"/>
          <p:cNvCxnSpPr/>
          <p:nvPr/>
        </p:nvCxnSpPr>
        <p:spPr>
          <a:xfrm flipH="1">
            <a:off x="8534401" y="626096"/>
            <a:ext cx="1465005" cy="2193304"/>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8839200" y="626096"/>
            <a:ext cx="1155290" cy="1126504"/>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8686800" y="626096"/>
            <a:ext cx="1312606" cy="0"/>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0134600" y="1752600"/>
            <a:ext cx="1912302" cy="461665"/>
          </a:xfrm>
          <a:prstGeom prst="rect">
            <a:avLst/>
          </a:prstGeom>
          <a:noFill/>
        </p:spPr>
        <p:txBody>
          <a:bodyPr wrap="none" rtlCol="0">
            <a:spAutoFit/>
          </a:bodyPr>
          <a:lstStyle/>
          <a:p>
            <a:r>
              <a:rPr lang="en-US" sz="2400" dirty="0" smtClean="0"/>
              <a:t>use of benzos</a:t>
            </a:r>
            <a:endParaRPr lang="en-US" sz="2400" dirty="0"/>
          </a:p>
        </p:txBody>
      </p:sp>
      <p:sp>
        <p:nvSpPr>
          <p:cNvPr id="23" name="Down Arrow 22"/>
          <p:cNvSpPr/>
          <p:nvPr/>
        </p:nvSpPr>
        <p:spPr>
          <a:xfrm>
            <a:off x="9525000" y="1600200"/>
            <a:ext cx="533400" cy="9857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1913528" y="7581"/>
            <a:ext cx="312030" cy="369332"/>
          </a:xfrm>
          <a:prstGeom prst="rect">
            <a:avLst/>
          </a:prstGeom>
          <a:noFill/>
        </p:spPr>
        <p:txBody>
          <a:bodyPr wrap="none" rtlCol="0">
            <a:spAutoFit/>
          </a:bodyPr>
          <a:lstStyle/>
          <a:p>
            <a:r>
              <a:rPr lang="en-US" dirty="0" smtClean="0">
                <a:solidFill>
                  <a:schemeClr val="accent6">
                    <a:lumMod val="20000"/>
                    <a:lumOff val="80000"/>
                  </a:schemeClr>
                </a:solidFill>
              </a:rPr>
              <a:t>S</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1770470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770467"/>
          </a:xfrm>
        </p:spPr>
        <p:txBody>
          <a:bodyPr/>
          <a:lstStyle/>
          <a:p>
            <a:r>
              <a:rPr lang="en-US" dirty="0" smtClean="0"/>
              <a:t>Search Methods, 2015 calendar year:</a:t>
            </a:r>
            <a:endParaRPr lang="en-US" dirty="0"/>
          </a:p>
        </p:txBody>
      </p:sp>
      <p:sp>
        <p:nvSpPr>
          <p:cNvPr id="3" name="Content Placeholder 2"/>
          <p:cNvSpPr>
            <a:spLocks noGrp="1"/>
          </p:cNvSpPr>
          <p:nvPr>
            <p:ph idx="1"/>
          </p:nvPr>
        </p:nvSpPr>
        <p:spPr>
          <a:xfrm>
            <a:off x="609600" y="944561"/>
            <a:ext cx="11277600" cy="5227639"/>
          </a:xfrm>
        </p:spPr>
        <p:txBody>
          <a:bodyPr>
            <a:normAutofit fontScale="85000" lnSpcReduction="20000"/>
          </a:bodyPr>
          <a:lstStyle/>
          <a:p>
            <a:pPr marL="0" indent="0">
              <a:buNone/>
            </a:pPr>
            <a:r>
              <a:rPr lang="en-US" dirty="0" smtClean="0"/>
              <a:t>1. Highest </a:t>
            </a:r>
            <a:r>
              <a:rPr lang="en-US" dirty="0"/>
              <a:t>i</a:t>
            </a:r>
            <a:r>
              <a:rPr lang="en-US" dirty="0" smtClean="0"/>
              <a:t>mpact clinical medicine journals for addiction search terms:</a:t>
            </a:r>
          </a:p>
          <a:p>
            <a:pPr lvl="1">
              <a:buFont typeface="Wingdings" charset="2"/>
              <a:buChar char="u"/>
            </a:pPr>
            <a:r>
              <a:rPr lang="en-US" dirty="0"/>
              <a:t>NEJM </a:t>
            </a:r>
            <a:r>
              <a:rPr lang="en-US" dirty="0" smtClean="0"/>
              <a:t>(Impact Factor = 55), Lancet (45), JAMA (35)</a:t>
            </a:r>
          </a:p>
          <a:p>
            <a:pPr marL="356616" lvl="1" indent="0">
              <a:buNone/>
            </a:pPr>
            <a:endParaRPr lang="en-US" dirty="0" smtClean="0"/>
          </a:p>
          <a:p>
            <a:pPr marL="0" indent="0">
              <a:buNone/>
            </a:pPr>
            <a:r>
              <a:rPr lang="en-US" dirty="0" smtClean="0"/>
              <a:t>2. ‘ASAM’-</a:t>
            </a:r>
            <a:r>
              <a:rPr lang="en-US" dirty="0" err="1" smtClean="0"/>
              <a:t>iest</a:t>
            </a:r>
            <a:r>
              <a:rPr lang="en-US" dirty="0" smtClean="0"/>
              <a:t> journals for most downloaded or discussed articles:</a:t>
            </a:r>
          </a:p>
          <a:p>
            <a:pPr lvl="1">
              <a:buFont typeface="Wingdings" charset="2"/>
              <a:buChar char="u"/>
            </a:pPr>
            <a:r>
              <a:rPr lang="en-US" dirty="0" smtClean="0"/>
              <a:t>Addiction (4), J Add Med (1.7), JSAT (3), Drug Alc Dep (3.2), Sub Abuse (2.1), Add </a:t>
            </a:r>
            <a:r>
              <a:rPr lang="en-US" dirty="0" err="1" smtClean="0"/>
              <a:t>Sci</a:t>
            </a:r>
            <a:r>
              <a:rPr lang="en-US" dirty="0" smtClean="0"/>
              <a:t> </a:t>
            </a:r>
            <a:r>
              <a:rPr lang="en-US" dirty="0" err="1" smtClean="0"/>
              <a:t>Clin</a:t>
            </a:r>
            <a:r>
              <a:rPr lang="en-US" dirty="0" smtClean="0"/>
              <a:t> </a:t>
            </a:r>
            <a:r>
              <a:rPr lang="en-US" dirty="0" err="1" smtClean="0"/>
              <a:t>Prac</a:t>
            </a:r>
            <a:r>
              <a:rPr lang="en-US" dirty="0" smtClean="0"/>
              <a:t> (0), Am J Add (1.9)</a:t>
            </a:r>
          </a:p>
          <a:p>
            <a:pPr lvl="1"/>
            <a:endParaRPr lang="en-US" dirty="0" smtClean="0"/>
          </a:p>
          <a:p>
            <a:pPr marL="0" indent="0">
              <a:buNone/>
            </a:pPr>
            <a:r>
              <a:rPr lang="en-US" dirty="0" smtClean="0"/>
              <a:t>3. </a:t>
            </a:r>
            <a:r>
              <a:rPr lang="en-US" u="sng" dirty="0" smtClean="0"/>
              <a:t>ASAM Weekly </a:t>
            </a:r>
            <a:r>
              <a:rPr lang="en-US" dirty="0" smtClean="0"/>
              <a:t>Top 10 2015 Articles, Boston University’s </a:t>
            </a:r>
            <a:r>
              <a:rPr lang="en-US" u="sng" dirty="0" smtClean="0"/>
              <a:t>Alcohol, Other Drugs, and Health </a:t>
            </a:r>
            <a:r>
              <a:rPr lang="en-US" dirty="0" smtClean="0"/>
              <a:t>2015, NEJM Journal Watch 2015:</a:t>
            </a:r>
            <a:endParaRPr lang="en-US" dirty="0"/>
          </a:p>
          <a:p>
            <a:pPr lvl="1">
              <a:buFont typeface="Wingdings" charset="2"/>
              <a:buChar char="u"/>
            </a:pPr>
            <a:r>
              <a:rPr lang="en-US" dirty="0" smtClean="0"/>
              <a:t>JAMA Psych (12.7), Am J Psych (13.5), Proc N </a:t>
            </a:r>
            <a:r>
              <a:rPr lang="en-US" dirty="0" err="1" smtClean="0"/>
              <a:t>Acad</a:t>
            </a:r>
            <a:r>
              <a:rPr lang="en-US" dirty="0" smtClean="0"/>
              <a:t> </a:t>
            </a:r>
            <a:r>
              <a:rPr lang="en-US" dirty="0" err="1" smtClean="0"/>
              <a:t>Sci</a:t>
            </a:r>
            <a:r>
              <a:rPr lang="en-US" dirty="0" smtClean="0"/>
              <a:t> (9.7), Am J Med (5), Lancet Psyche (0), Drug Alc Rev (2.3),  Addict Behave (2.7), Annals Int Med (17.8), JAMA Int Med (15), </a:t>
            </a:r>
            <a:r>
              <a:rPr lang="en-US" dirty="0"/>
              <a:t>BMJ (17</a:t>
            </a:r>
            <a:r>
              <a:rPr lang="en-US" dirty="0" smtClean="0"/>
              <a:t>), Cochrane Rev (6), Am J </a:t>
            </a:r>
            <a:r>
              <a:rPr lang="en-US" dirty="0" err="1" smtClean="0"/>
              <a:t>Emerg</a:t>
            </a:r>
            <a:r>
              <a:rPr lang="en-US" dirty="0" smtClean="0"/>
              <a:t> Med (1.7)</a:t>
            </a:r>
          </a:p>
          <a:p>
            <a:pPr>
              <a:buSzPct val="25000"/>
              <a:buFont typeface="Wingdings" charset="2"/>
              <a:buChar char="u"/>
            </a:pPr>
            <a:endParaRPr lang="en-US" dirty="0" smtClean="0"/>
          </a:p>
          <a:p>
            <a:pPr marL="0" indent="0">
              <a:buSzPct val="25000"/>
              <a:buNone/>
            </a:pPr>
            <a:r>
              <a:rPr lang="en-US" dirty="0" smtClean="0"/>
              <a:t>4.  Sarah and Josh’s Editorial Intuition</a:t>
            </a:r>
            <a:r>
              <a:rPr lang="is-IS" dirty="0" smtClean="0"/>
              <a:t>…</a:t>
            </a:r>
            <a:endParaRPr lang="en-US" dirty="0"/>
          </a:p>
          <a:p>
            <a:pPr lvl="1">
              <a:buSzPct val="25000"/>
              <a:buFont typeface="Wingdings" charset="2"/>
              <a:buChar char="u"/>
            </a:pPr>
            <a:endParaRPr lang="en-US" dirty="0"/>
          </a:p>
        </p:txBody>
      </p:sp>
    </p:spTree>
    <p:extLst>
      <p:ext uri="{BB962C8B-B14F-4D97-AF65-F5344CB8AC3E}">
        <p14:creationId xmlns:p14="http://schemas.microsoft.com/office/powerpoint/2010/main" val="7035583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600" y="1143000"/>
            <a:ext cx="11582400" cy="5029200"/>
          </a:xfrm>
        </p:spPr>
        <p:txBody>
          <a:bodyPr>
            <a:normAutofit fontScale="92500" lnSpcReduction="10000"/>
          </a:bodyPr>
          <a:lstStyle/>
          <a:p>
            <a:pPr marL="457200" indent="-457200">
              <a:buSzPct val="40000"/>
              <a:buFont typeface="Wingdings" charset="2"/>
              <a:buChar char="u"/>
            </a:pPr>
            <a:r>
              <a:rPr lang="en-US" sz="2800" dirty="0" err="1" smtClean="0">
                <a:latin typeface="Corbel"/>
                <a:cs typeface="Corbel"/>
              </a:rPr>
              <a:t>D’Onofrio</a:t>
            </a:r>
            <a:r>
              <a:rPr lang="en-US" sz="2800" dirty="0" smtClean="0">
                <a:latin typeface="Corbel"/>
                <a:cs typeface="Corbel"/>
              </a:rPr>
              <a:t> G</a:t>
            </a:r>
            <a:r>
              <a:rPr lang="en-US" sz="2800" dirty="0" smtClean="0">
                <a:solidFill>
                  <a:srgbClr val="FFFFFF"/>
                </a:solidFill>
                <a:latin typeface="Corbel"/>
                <a:cs typeface="Corbel"/>
              </a:rPr>
              <a:t>, </a:t>
            </a:r>
            <a:r>
              <a:rPr lang="en-US" sz="2800" dirty="0" smtClean="0">
                <a:latin typeface="Corbel"/>
                <a:cs typeface="Corbel"/>
              </a:rPr>
              <a:t>JAMA</a:t>
            </a:r>
            <a:r>
              <a:rPr lang="en-US" sz="2800" dirty="0" smtClean="0">
                <a:solidFill>
                  <a:srgbClr val="FFFFFF"/>
                </a:solidFill>
                <a:latin typeface="Corbel"/>
                <a:ea typeface="Lucida Grande"/>
                <a:cs typeface="Corbel"/>
              </a:rPr>
              <a:t> </a:t>
            </a:r>
            <a:r>
              <a:rPr lang="en-US" sz="2800" dirty="0" smtClean="0">
                <a:solidFill>
                  <a:srgbClr val="FFFFFF"/>
                </a:solidFill>
                <a:latin typeface="Corbel"/>
                <a:cs typeface="Corbel"/>
              </a:rPr>
              <a:t>2015:</a:t>
            </a:r>
            <a:endParaRPr lang="en-US" sz="2800" dirty="0">
              <a:latin typeface="Corbel"/>
              <a:cs typeface="Corbel"/>
            </a:endParaRPr>
          </a:p>
          <a:p>
            <a:pPr marL="0" indent="0" algn="ctr">
              <a:buSzPct val="40000"/>
            </a:pPr>
            <a:r>
              <a:rPr lang="en-US" sz="2800" u="sng" dirty="0" smtClean="0">
                <a:latin typeface="Corbel"/>
                <a:cs typeface="Corbel"/>
              </a:rPr>
              <a:t>“Emergency</a:t>
            </a:r>
            <a:r>
              <a:rPr lang="en-US" sz="2800" u="sng" dirty="0">
                <a:latin typeface="Corbel"/>
                <a:cs typeface="Corbel"/>
              </a:rPr>
              <a:t> department-initiated buprenorphine/naloxone treatment for opioid dependence: a randomized clinical </a:t>
            </a:r>
            <a:r>
              <a:rPr lang="en-US" sz="2800" u="sng" dirty="0" smtClean="0">
                <a:latin typeface="Corbel"/>
                <a:cs typeface="Corbel"/>
              </a:rPr>
              <a:t>trial” </a:t>
            </a:r>
          </a:p>
          <a:p>
            <a:pPr marL="0" indent="0" algn="ctr">
              <a:buSzPct val="40000"/>
            </a:pPr>
            <a:endParaRPr lang="en-US" sz="1800" u="sng" dirty="0" smtClean="0">
              <a:latin typeface="Corbel"/>
              <a:ea typeface="Lucida Grande"/>
              <a:cs typeface="Corbel"/>
            </a:endParaRPr>
          </a:p>
          <a:p>
            <a:pPr marL="285750" indent="-285750">
              <a:buSzPct val="40000"/>
              <a:buFont typeface="Wingdings" charset="2"/>
              <a:buChar char="u"/>
            </a:pPr>
            <a:r>
              <a:rPr lang="en-US" sz="2800" dirty="0" smtClean="0">
                <a:solidFill>
                  <a:srgbClr val="F6DE55"/>
                </a:solidFill>
                <a:latin typeface="Corbel"/>
                <a:cs typeface="Corbel"/>
              </a:rPr>
              <a:t>Opioid</a:t>
            </a:r>
            <a:r>
              <a:rPr lang="en-US" sz="2800" dirty="0">
                <a:solidFill>
                  <a:srgbClr val="F6DE55"/>
                </a:solidFill>
                <a:latin typeface="Corbel"/>
                <a:cs typeface="Corbel"/>
              </a:rPr>
              <a:t>-dependent patients, </a:t>
            </a:r>
            <a:r>
              <a:rPr lang="en-US" sz="2800" dirty="0" smtClean="0">
                <a:solidFill>
                  <a:srgbClr val="F6DE55"/>
                </a:solidFill>
                <a:latin typeface="Corbel"/>
                <a:cs typeface="Corbel"/>
              </a:rPr>
              <a:t>RCT of ED</a:t>
            </a:r>
            <a:r>
              <a:rPr lang="en-US" sz="2800" dirty="0">
                <a:solidFill>
                  <a:srgbClr val="F6DE55"/>
                </a:solidFill>
                <a:latin typeface="Corbel"/>
                <a:cs typeface="Corbel"/>
              </a:rPr>
              <a:t>-initiated buprenorphine treatment </a:t>
            </a:r>
            <a:r>
              <a:rPr lang="en-US" sz="2800" dirty="0" err="1">
                <a:solidFill>
                  <a:srgbClr val="F6DE55"/>
                </a:solidFill>
                <a:latin typeface="Corbel"/>
                <a:cs typeface="Corbel"/>
              </a:rPr>
              <a:t>vs</a:t>
            </a:r>
            <a:r>
              <a:rPr lang="en-US" sz="2800" dirty="0">
                <a:solidFill>
                  <a:srgbClr val="F6DE55"/>
                </a:solidFill>
                <a:latin typeface="Corbel"/>
                <a:cs typeface="Corbel"/>
              </a:rPr>
              <a:t> brief intervention </a:t>
            </a:r>
            <a:r>
              <a:rPr lang="en-US" sz="2800" dirty="0" smtClean="0">
                <a:solidFill>
                  <a:srgbClr val="F6DE55"/>
                </a:solidFill>
                <a:latin typeface="Corbel"/>
                <a:cs typeface="Corbel"/>
              </a:rPr>
              <a:t>vs. referral </a:t>
            </a:r>
          </a:p>
          <a:p>
            <a:pPr marL="285750" indent="-285750">
              <a:buSzPct val="40000"/>
              <a:buFont typeface="Wingdings" charset="2"/>
              <a:buChar char="u"/>
            </a:pPr>
            <a:endParaRPr lang="en-US" sz="2800" dirty="0" smtClean="0">
              <a:solidFill>
                <a:srgbClr val="F6DE55"/>
              </a:solidFill>
              <a:latin typeface="Corbel"/>
              <a:cs typeface="Corbel"/>
            </a:endParaRPr>
          </a:p>
          <a:p>
            <a:pPr marL="285750" indent="-285750">
              <a:buSzPct val="40000"/>
              <a:buFont typeface="Wingdings" charset="2"/>
              <a:buChar char="u"/>
            </a:pPr>
            <a:r>
              <a:rPr lang="en-US" sz="2800" dirty="0" smtClean="0">
                <a:solidFill>
                  <a:srgbClr val="F6DE55"/>
                </a:solidFill>
                <a:latin typeface="Corbel"/>
                <a:cs typeface="Corbel"/>
              </a:rPr>
              <a:t>BUP significantly </a:t>
            </a:r>
            <a:r>
              <a:rPr lang="en-US" sz="2800" dirty="0">
                <a:solidFill>
                  <a:srgbClr val="F6DE55"/>
                </a:solidFill>
                <a:latin typeface="Corbel"/>
                <a:cs typeface="Corbel"/>
              </a:rPr>
              <a:t>increased engagement in addiction </a:t>
            </a:r>
            <a:r>
              <a:rPr lang="en-US" sz="2800" dirty="0" smtClean="0">
                <a:solidFill>
                  <a:srgbClr val="F6DE55"/>
                </a:solidFill>
                <a:latin typeface="Corbel"/>
                <a:cs typeface="Corbel"/>
              </a:rPr>
              <a:t>treatment at 30 days (BUP or other, outpatient or inpatient):</a:t>
            </a:r>
          </a:p>
          <a:p>
            <a:pPr marL="285750" indent="-285750">
              <a:buSzPct val="40000"/>
              <a:buFont typeface="Wingdings" charset="2"/>
              <a:buChar char="u"/>
            </a:pPr>
            <a:endParaRPr lang="en-US" sz="2800" dirty="0" smtClean="0">
              <a:latin typeface="Corbel"/>
              <a:cs typeface="Corbel"/>
            </a:endParaRPr>
          </a:p>
          <a:p>
            <a:pPr marL="596646" lvl="1" indent="-285750">
              <a:buSzPct val="40000"/>
              <a:buFont typeface="Wingdings" charset="2"/>
              <a:buChar char="u"/>
            </a:pPr>
            <a:r>
              <a:rPr lang="en-US" sz="2800" dirty="0" smtClean="0">
                <a:latin typeface="Corbel"/>
                <a:cs typeface="Corbel"/>
              </a:rPr>
              <a:t>78% in </a:t>
            </a:r>
            <a:r>
              <a:rPr lang="en-US" sz="2800" dirty="0">
                <a:latin typeface="Corbel"/>
                <a:cs typeface="Corbel"/>
              </a:rPr>
              <a:t>the buprenorphine group were engaged in treatment </a:t>
            </a:r>
            <a:r>
              <a:rPr lang="en-US" sz="2800" dirty="0" smtClean="0">
                <a:latin typeface="Corbel"/>
                <a:cs typeface="Corbel"/>
              </a:rPr>
              <a:t>vs. 37%</a:t>
            </a:r>
            <a:r>
              <a:rPr lang="en-US" sz="2800" dirty="0">
                <a:latin typeface="Corbel"/>
                <a:cs typeface="Corbel"/>
              </a:rPr>
              <a:t> </a:t>
            </a:r>
            <a:r>
              <a:rPr lang="en-US" sz="2800" dirty="0" smtClean="0">
                <a:latin typeface="Corbel"/>
                <a:cs typeface="Corbel"/>
              </a:rPr>
              <a:t>in </a:t>
            </a:r>
            <a:r>
              <a:rPr lang="en-US" sz="2800" dirty="0">
                <a:latin typeface="Corbel"/>
                <a:cs typeface="Corbel"/>
              </a:rPr>
              <a:t>the referral group </a:t>
            </a:r>
            <a:r>
              <a:rPr lang="en-US" sz="2800" dirty="0" smtClean="0">
                <a:latin typeface="Corbel"/>
                <a:cs typeface="Corbel"/>
              </a:rPr>
              <a:t>vs. 45% </a:t>
            </a:r>
            <a:r>
              <a:rPr lang="en-US" sz="2800" dirty="0">
                <a:latin typeface="Corbel"/>
                <a:cs typeface="Corbel"/>
              </a:rPr>
              <a:t>in the brief intervention group (P &lt; .001)</a:t>
            </a:r>
            <a:r>
              <a:rPr lang="en-US" sz="2800" dirty="0" smtClean="0">
                <a:latin typeface="Corbel"/>
                <a:cs typeface="Corbel"/>
              </a:rPr>
              <a:t>.</a:t>
            </a:r>
            <a:endParaRPr lang="en-US" sz="2800" dirty="0">
              <a:latin typeface="Corbel"/>
              <a:cs typeface="Corbel"/>
            </a:endParaRPr>
          </a:p>
        </p:txBody>
      </p:sp>
      <p:sp>
        <p:nvSpPr>
          <p:cNvPr id="3" name="Title 2"/>
          <p:cNvSpPr>
            <a:spLocks noGrp="1"/>
          </p:cNvSpPr>
          <p:nvPr>
            <p:ph type="title"/>
          </p:nvPr>
        </p:nvSpPr>
        <p:spPr>
          <a:xfrm>
            <a:off x="76200" y="152400"/>
            <a:ext cx="12039600" cy="770467"/>
          </a:xfrm>
        </p:spPr>
        <p:txBody>
          <a:bodyPr>
            <a:noAutofit/>
          </a:bodyPr>
          <a:lstStyle/>
          <a:p>
            <a:r>
              <a:rPr lang="en-US" sz="3200" dirty="0"/>
              <a:t>7.  Pharmacological </a:t>
            </a:r>
            <a:r>
              <a:rPr lang="en-US" sz="3200" dirty="0" smtClean="0"/>
              <a:t>Interventions: ED-Buprenorphine</a:t>
            </a:r>
            <a:endParaRPr lang="en-US" sz="3200" dirty="0"/>
          </a:p>
        </p:txBody>
      </p:sp>
      <p:sp>
        <p:nvSpPr>
          <p:cNvPr id="4" name="TextBox 3"/>
          <p:cNvSpPr txBox="1"/>
          <p:nvPr/>
        </p:nvSpPr>
        <p:spPr>
          <a:xfrm>
            <a:off x="11913528" y="7581"/>
            <a:ext cx="271115" cy="369332"/>
          </a:xfrm>
          <a:prstGeom prst="rect">
            <a:avLst/>
          </a:prstGeom>
          <a:noFill/>
        </p:spPr>
        <p:txBody>
          <a:bodyPr wrap="none" rtlCol="0">
            <a:spAutoFit/>
          </a:bodyPr>
          <a:lstStyle/>
          <a:p>
            <a:r>
              <a:rPr lang="en-US" dirty="0" smtClean="0">
                <a:solidFill>
                  <a:schemeClr val="accent6">
                    <a:lumMod val="20000"/>
                    <a:lumOff val="80000"/>
                  </a:schemeClr>
                </a:solidFill>
              </a:rPr>
              <a:t>J</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852026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Cove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152400"/>
            <a:ext cx="8646578" cy="50292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152400" y="5867400"/>
            <a:ext cx="5195205" cy="338554"/>
          </a:xfrm>
          <a:prstGeom prst="rect">
            <a:avLst/>
          </a:prstGeom>
          <a:noFill/>
        </p:spPr>
        <p:txBody>
          <a:bodyPr wrap="none" rtlCol="0">
            <a:spAutoFit/>
          </a:bodyPr>
          <a:lstStyle/>
          <a:p>
            <a:r>
              <a:rPr lang="en-US" sz="1600" dirty="0">
                <a:cs typeface="Helvetica" charset="0"/>
              </a:rPr>
              <a:t>JAMA. 2015;313(16):1636-1644. doi:10.1001/jama.2015.3474</a:t>
            </a:r>
          </a:p>
        </p:txBody>
      </p:sp>
      <p:pic>
        <p:nvPicPr>
          <p:cNvPr id="6" name="Picture 5"/>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550400" y="5791200"/>
            <a:ext cx="2641600" cy="41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Down Arrow 8"/>
          <p:cNvSpPr/>
          <p:nvPr/>
        </p:nvSpPr>
        <p:spPr>
          <a:xfrm>
            <a:off x="8839200" y="4267200"/>
            <a:ext cx="533400" cy="822960"/>
          </a:xfrm>
          <a:prstGeom prst="downArrow">
            <a:avLst/>
          </a:prstGeom>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1" name="Down Arrow 10"/>
          <p:cNvSpPr/>
          <p:nvPr/>
        </p:nvSpPr>
        <p:spPr>
          <a:xfrm>
            <a:off x="8839200" y="838200"/>
            <a:ext cx="533400" cy="822960"/>
          </a:xfrm>
          <a:prstGeom prst="downArrow">
            <a:avLst/>
          </a:prstGeom>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2" name="TextBox 11"/>
          <p:cNvSpPr txBox="1"/>
          <p:nvPr/>
        </p:nvSpPr>
        <p:spPr>
          <a:xfrm>
            <a:off x="9677400" y="4343400"/>
            <a:ext cx="1159292" cy="646331"/>
          </a:xfrm>
          <a:prstGeom prst="rect">
            <a:avLst/>
          </a:prstGeom>
          <a:noFill/>
        </p:spPr>
        <p:txBody>
          <a:bodyPr wrap="none" rtlCol="0">
            <a:spAutoFit/>
          </a:bodyPr>
          <a:lstStyle/>
          <a:p>
            <a:r>
              <a:rPr lang="en-US" dirty="0" smtClean="0"/>
              <a:t>inpatient</a:t>
            </a:r>
          </a:p>
          <a:p>
            <a:r>
              <a:rPr lang="en-US" dirty="0" smtClean="0"/>
              <a:t>treatment</a:t>
            </a:r>
            <a:endParaRPr lang="en-US" dirty="0"/>
          </a:p>
        </p:txBody>
      </p:sp>
      <p:sp>
        <p:nvSpPr>
          <p:cNvPr id="14" name="TextBox 13"/>
          <p:cNvSpPr txBox="1"/>
          <p:nvPr/>
        </p:nvSpPr>
        <p:spPr>
          <a:xfrm>
            <a:off x="9525000" y="838200"/>
            <a:ext cx="1653179" cy="646331"/>
          </a:xfrm>
          <a:prstGeom prst="rect">
            <a:avLst/>
          </a:prstGeom>
          <a:noFill/>
        </p:spPr>
        <p:txBody>
          <a:bodyPr wrap="none" rtlCol="0">
            <a:spAutoFit/>
          </a:bodyPr>
          <a:lstStyle/>
          <a:p>
            <a:r>
              <a:rPr lang="en-US" dirty="0" smtClean="0"/>
              <a:t>illicit opioid use</a:t>
            </a:r>
          </a:p>
          <a:p>
            <a:r>
              <a:rPr lang="en-US" dirty="0" smtClean="0"/>
              <a:t>(self-report)</a:t>
            </a:r>
            <a:endParaRPr lang="en-US" dirty="0"/>
          </a:p>
        </p:txBody>
      </p:sp>
      <p:sp>
        <p:nvSpPr>
          <p:cNvPr id="13" name="Oval 12"/>
          <p:cNvSpPr/>
          <p:nvPr/>
        </p:nvSpPr>
        <p:spPr>
          <a:xfrm>
            <a:off x="4800600" y="4724400"/>
            <a:ext cx="1651905" cy="609600"/>
          </a:xfrm>
          <a:prstGeom prst="ellipse">
            <a:avLst/>
          </a:prstGeom>
          <a:no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4724400" y="1219200"/>
            <a:ext cx="1651905" cy="609600"/>
          </a:xfrm>
          <a:prstGeom prst="ellipse">
            <a:avLst/>
          </a:prstGeom>
          <a:no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11913528" y="7581"/>
            <a:ext cx="271115" cy="369332"/>
          </a:xfrm>
          <a:prstGeom prst="rect">
            <a:avLst/>
          </a:prstGeom>
          <a:noFill/>
        </p:spPr>
        <p:txBody>
          <a:bodyPr wrap="none" rtlCol="0">
            <a:spAutoFit/>
          </a:bodyPr>
          <a:lstStyle/>
          <a:p>
            <a:r>
              <a:rPr lang="en-US" dirty="0" smtClean="0">
                <a:solidFill>
                  <a:schemeClr val="accent6">
                    <a:lumMod val="20000"/>
                    <a:lumOff val="80000"/>
                  </a:schemeClr>
                </a:solidFill>
              </a:rPr>
              <a:t>J</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629259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702" name="Straight Connector 8"/>
          <p:cNvCxnSpPr>
            <a:cxnSpLocks noChangeShapeType="1"/>
          </p:cNvCxnSpPr>
          <p:nvPr/>
        </p:nvCxnSpPr>
        <p:spPr bwMode="auto">
          <a:xfrm flipV="1">
            <a:off x="0" y="6215064"/>
            <a:ext cx="12192000" cy="7937"/>
          </a:xfrm>
          <a:prstGeom prst="line">
            <a:avLst/>
          </a:prstGeom>
          <a:noFill/>
          <a:ln w="12700">
            <a:solidFill>
              <a:srgbClr val="999999"/>
            </a:solidFill>
            <a:round/>
            <a:headEnd/>
            <a:tailEnd/>
          </a:ln>
          <a:extLst>
            <a:ext uri="{909E8E84-426E-40dd-AFC4-6F175D3DCCD1}">
              <a14:hiddenFill xmlns="" xmlns:a14="http://schemas.microsoft.com/office/drawing/2010/main">
                <a:noFill/>
              </a14:hiddenFill>
            </a:ext>
          </a:extLst>
        </p:spPr>
      </p:cxnSp>
      <p:pic>
        <p:nvPicPr>
          <p:cNvPr id="29707" name="Picture 18"/>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8680887" y="5943600"/>
            <a:ext cx="3522133" cy="41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09" name="Picture 13" descr="Cove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599" y="0"/>
            <a:ext cx="6248191" cy="625677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6553200" y="1066800"/>
            <a:ext cx="5638800" cy="4401205"/>
          </a:xfrm>
          <a:prstGeom prst="rect">
            <a:avLst/>
          </a:prstGeom>
          <a:noFill/>
        </p:spPr>
        <p:txBody>
          <a:bodyPr wrap="square" rtlCol="0">
            <a:spAutoFit/>
          </a:bodyPr>
          <a:lstStyle/>
          <a:p>
            <a:pPr algn="ctr"/>
            <a:r>
              <a:rPr lang="en-US" sz="2800" dirty="0" smtClean="0"/>
              <a:t>n = 71742 Screened</a:t>
            </a:r>
          </a:p>
          <a:p>
            <a:pPr algn="ctr"/>
            <a:endParaRPr lang="en-US" sz="2800" dirty="0"/>
          </a:p>
          <a:p>
            <a:pPr algn="ctr"/>
            <a:r>
              <a:rPr lang="en-US" sz="2800" dirty="0" smtClean="0"/>
              <a:t>n = 1201 (1.7%) Opioid Users</a:t>
            </a:r>
          </a:p>
          <a:p>
            <a:pPr algn="ctr"/>
            <a:endParaRPr lang="en-US" sz="2800" dirty="0"/>
          </a:p>
          <a:p>
            <a:pPr algn="ctr"/>
            <a:r>
              <a:rPr lang="en-US" sz="2800" dirty="0" smtClean="0"/>
              <a:t>N = 329 (27% of 1201) Randomized</a:t>
            </a:r>
          </a:p>
          <a:p>
            <a:pPr algn="ctr"/>
            <a:endParaRPr lang="en-US" sz="2800" dirty="0" smtClean="0"/>
          </a:p>
          <a:p>
            <a:pPr algn="ctr"/>
            <a:r>
              <a:rPr lang="en-US" sz="2800" dirty="0" smtClean="0"/>
              <a:t>n = 177 (54% of 329) treated at 30 d</a:t>
            </a:r>
          </a:p>
          <a:p>
            <a:pPr algn="ctr"/>
            <a:r>
              <a:rPr lang="en-US" sz="2800" dirty="0" smtClean="0"/>
              <a:t> </a:t>
            </a:r>
          </a:p>
          <a:p>
            <a:pPr algn="ctr"/>
            <a:r>
              <a:rPr lang="en-US" sz="2800" i="1" dirty="0" smtClean="0"/>
              <a:t>If BUP-ED for all</a:t>
            </a:r>
            <a:r>
              <a:rPr lang="en-US" sz="2800" dirty="0" smtClean="0"/>
              <a:t>: </a:t>
            </a:r>
          </a:p>
          <a:p>
            <a:pPr algn="ctr"/>
            <a:r>
              <a:rPr lang="en-US" sz="2800" dirty="0" smtClean="0"/>
              <a:t>n= 256 (78</a:t>
            </a:r>
            <a:r>
              <a:rPr lang="en-US" sz="2800" dirty="0"/>
              <a:t>% x </a:t>
            </a:r>
            <a:r>
              <a:rPr lang="en-US" sz="2800" dirty="0" smtClean="0"/>
              <a:t>329) </a:t>
            </a:r>
            <a:endParaRPr lang="en-US" sz="2800" dirty="0"/>
          </a:p>
        </p:txBody>
      </p:sp>
      <p:cxnSp>
        <p:nvCxnSpPr>
          <p:cNvPr id="4" name="Straight Arrow Connector 3"/>
          <p:cNvCxnSpPr/>
          <p:nvPr/>
        </p:nvCxnSpPr>
        <p:spPr>
          <a:xfrm>
            <a:off x="9220200" y="1676400"/>
            <a:ext cx="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9220200" y="2438400"/>
            <a:ext cx="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7315200" y="228600"/>
            <a:ext cx="4323119" cy="523220"/>
          </a:xfrm>
          <a:prstGeom prst="rect">
            <a:avLst/>
          </a:prstGeom>
          <a:noFill/>
        </p:spPr>
        <p:txBody>
          <a:bodyPr wrap="none" rtlCol="0">
            <a:spAutoFit/>
          </a:bodyPr>
          <a:lstStyle/>
          <a:p>
            <a:r>
              <a:rPr lang="en-US" sz="2800" u="sng" dirty="0" smtClean="0"/>
              <a:t>ED Buprenorphine Initiation</a:t>
            </a:r>
            <a:endParaRPr lang="en-US" sz="2800" u="sng" dirty="0"/>
          </a:p>
        </p:txBody>
      </p:sp>
      <p:cxnSp>
        <p:nvCxnSpPr>
          <p:cNvPr id="24" name="Straight Arrow Connector 23"/>
          <p:cNvCxnSpPr/>
          <p:nvPr/>
        </p:nvCxnSpPr>
        <p:spPr>
          <a:xfrm>
            <a:off x="9220200" y="3276600"/>
            <a:ext cx="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67400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600" y="1295400"/>
            <a:ext cx="11049000" cy="4495800"/>
          </a:xfrm>
        </p:spPr>
        <p:txBody>
          <a:bodyPr>
            <a:normAutofit fontScale="92500" lnSpcReduction="10000"/>
          </a:bodyPr>
          <a:lstStyle/>
          <a:p>
            <a:pPr marL="342900" indent="-342900">
              <a:buFont typeface="Wingdings" charset="2"/>
              <a:buChar char="u"/>
            </a:pPr>
            <a:r>
              <a:rPr lang="en-US" sz="2600" dirty="0" smtClean="0">
                <a:latin typeface="Calibri"/>
                <a:cs typeface="Calibri"/>
              </a:rPr>
              <a:t>Labelle </a:t>
            </a:r>
            <a:r>
              <a:rPr lang="en-US" sz="2600" dirty="0">
                <a:latin typeface="Calibri"/>
                <a:cs typeface="Calibri"/>
              </a:rPr>
              <a:t>C, J </a:t>
            </a:r>
            <a:r>
              <a:rPr lang="en-US" sz="2600" dirty="0" err="1">
                <a:latin typeface="Calibri"/>
                <a:cs typeface="Calibri"/>
              </a:rPr>
              <a:t>Subst</a:t>
            </a:r>
            <a:r>
              <a:rPr lang="en-US" sz="2600" dirty="0">
                <a:latin typeface="Calibri"/>
                <a:cs typeface="Calibri"/>
              </a:rPr>
              <a:t> Abuse Treat 2015</a:t>
            </a:r>
            <a:endParaRPr lang="en-US" sz="2600" dirty="0" smtClean="0">
              <a:latin typeface="Calibri"/>
              <a:cs typeface="Calibri"/>
            </a:endParaRPr>
          </a:p>
          <a:p>
            <a:pPr marL="0" indent="0"/>
            <a:endParaRPr lang="en-US" sz="2600" u="sng" dirty="0" smtClean="0">
              <a:latin typeface="Calibri"/>
              <a:cs typeface="Calibri"/>
            </a:endParaRPr>
          </a:p>
          <a:p>
            <a:pPr algn="ctr"/>
            <a:r>
              <a:rPr lang="en-US" sz="2600" u="sng" dirty="0" smtClean="0">
                <a:latin typeface="Calibri"/>
                <a:cs typeface="Calibri"/>
              </a:rPr>
              <a:t>“Office</a:t>
            </a:r>
            <a:r>
              <a:rPr lang="en-US" sz="2600" u="sng" dirty="0">
                <a:latin typeface="Calibri"/>
                <a:cs typeface="Calibri"/>
              </a:rPr>
              <a:t>-Based Opioid Treatment with Buprenorphine (OBOT-B): Statewide Implementation of the Massachusetts Collaborative Care Model in Community Health </a:t>
            </a:r>
            <a:r>
              <a:rPr lang="en-US" sz="2600" u="sng" dirty="0" smtClean="0">
                <a:latin typeface="Calibri"/>
                <a:cs typeface="Calibri"/>
              </a:rPr>
              <a:t>Centers” </a:t>
            </a:r>
          </a:p>
          <a:p>
            <a:endParaRPr lang="en-US" dirty="0"/>
          </a:p>
          <a:p>
            <a:pPr marL="342900" indent="-342900">
              <a:buFont typeface="Wingdings" charset="2"/>
              <a:buChar char="u"/>
            </a:pPr>
            <a:r>
              <a:rPr lang="en-US" sz="1900" dirty="0">
                <a:solidFill>
                  <a:schemeClr val="accent1"/>
                </a:solidFill>
                <a:latin typeface="Lucida Grande"/>
                <a:cs typeface="Lucida Grande"/>
              </a:rPr>
              <a:t>The expansion of OBOT to the fourteen CHCs increased the number of physicians who were "waivered" (i.e., enabling their prescribing of buprenorphine) by 375</a:t>
            </a:r>
            <a:r>
              <a:rPr lang="en-US" sz="1900" dirty="0" smtClean="0">
                <a:solidFill>
                  <a:schemeClr val="accent1"/>
                </a:solidFill>
                <a:latin typeface="Lucida Grande"/>
                <a:cs typeface="Lucida Grande"/>
              </a:rPr>
              <a:t>%</a:t>
            </a:r>
            <a:r>
              <a:rPr lang="en-US" sz="1900" dirty="0">
                <a:solidFill>
                  <a:schemeClr val="accent1"/>
                </a:solidFill>
                <a:latin typeface="Lucida Grande"/>
                <a:cs typeface="Lucida Grande"/>
              </a:rPr>
              <a:t> </a:t>
            </a:r>
            <a:r>
              <a:rPr lang="en-US" sz="1900" dirty="0" smtClean="0">
                <a:solidFill>
                  <a:schemeClr val="accent1"/>
                </a:solidFill>
                <a:latin typeface="Lucida Grande"/>
                <a:cs typeface="Lucida Grande"/>
              </a:rPr>
              <a:t>within </a:t>
            </a:r>
            <a:r>
              <a:rPr lang="en-US" sz="1900" dirty="0">
                <a:solidFill>
                  <a:schemeClr val="accent1"/>
                </a:solidFill>
                <a:latin typeface="Lucida Grande"/>
                <a:cs typeface="Lucida Grande"/>
              </a:rPr>
              <a:t>3years</a:t>
            </a:r>
            <a:r>
              <a:rPr lang="en-US" sz="1900" dirty="0" smtClean="0">
                <a:solidFill>
                  <a:schemeClr val="accent1"/>
                </a:solidFill>
                <a:latin typeface="Lucida Grande"/>
                <a:cs typeface="Lucida Grande"/>
              </a:rPr>
              <a:t>.</a:t>
            </a:r>
          </a:p>
          <a:p>
            <a:pPr marL="0" indent="0"/>
            <a:endParaRPr lang="en-US" sz="1900" dirty="0" smtClean="0">
              <a:solidFill>
                <a:schemeClr val="accent1"/>
              </a:solidFill>
              <a:latin typeface="Lucida Grande"/>
              <a:cs typeface="Lucida Grande"/>
            </a:endParaRPr>
          </a:p>
          <a:p>
            <a:pPr marL="342900" indent="-342900">
              <a:buFont typeface="Wingdings" charset="2"/>
              <a:buChar char="u"/>
            </a:pPr>
            <a:r>
              <a:rPr lang="en-US" sz="1900" dirty="0" smtClean="0">
                <a:solidFill>
                  <a:schemeClr val="accent1"/>
                </a:solidFill>
                <a:latin typeface="Lucida Grande"/>
                <a:cs typeface="Lucida Grande"/>
              </a:rPr>
              <a:t> </a:t>
            </a:r>
            <a:r>
              <a:rPr lang="en-US" sz="1900" dirty="0">
                <a:solidFill>
                  <a:schemeClr val="accent1"/>
                </a:solidFill>
                <a:latin typeface="Lucida Grande"/>
                <a:cs typeface="Lucida Grande"/>
              </a:rPr>
              <a:t>During this period the annual admissions of OBOT patients to CHCs markedly increased. </a:t>
            </a:r>
            <a:endParaRPr lang="en-US" sz="1900" dirty="0" smtClean="0">
              <a:solidFill>
                <a:schemeClr val="accent1"/>
              </a:solidFill>
              <a:latin typeface="Lucida Grande"/>
              <a:cs typeface="Lucida Grande"/>
            </a:endParaRPr>
          </a:p>
          <a:p>
            <a:pPr marL="0" indent="0"/>
            <a:endParaRPr lang="en-US" sz="1900" dirty="0" smtClean="0">
              <a:solidFill>
                <a:schemeClr val="accent1"/>
              </a:solidFill>
              <a:latin typeface="Lucida Grande"/>
              <a:cs typeface="Lucida Grande"/>
            </a:endParaRPr>
          </a:p>
          <a:p>
            <a:pPr marL="342900" indent="-342900">
              <a:buFont typeface="Wingdings" charset="2"/>
              <a:buChar char="u"/>
            </a:pPr>
            <a:r>
              <a:rPr lang="en-US" sz="1900" dirty="0" smtClean="0">
                <a:solidFill>
                  <a:schemeClr val="accent1"/>
                </a:solidFill>
                <a:latin typeface="Lucida Grande"/>
                <a:cs typeface="Lucida Grande"/>
              </a:rPr>
              <a:t>collaborative </a:t>
            </a:r>
            <a:r>
              <a:rPr lang="en-US" sz="1900" dirty="0">
                <a:solidFill>
                  <a:schemeClr val="accent1"/>
                </a:solidFill>
                <a:latin typeface="Lucida Grande"/>
                <a:cs typeface="Lucida Grande"/>
              </a:rPr>
              <a:t>care model with a central role for nursing enabled </a:t>
            </a:r>
            <a:r>
              <a:rPr lang="en-US" sz="1900" dirty="0" smtClean="0">
                <a:solidFill>
                  <a:schemeClr val="accent1"/>
                </a:solidFill>
                <a:latin typeface="Lucida Grande"/>
                <a:cs typeface="Lucida Grande"/>
              </a:rPr>
              <a:t>effective </a:t>
            </a:r>
            <a:r>
              <a:rPr lang="en-US" sz="1900" dirty="0">
                <a:solidFill>
                  <a:schemeClr val="accent1"/>
                </a:solidFill>
                <a:latin typeface="Lucida Grande"/>
                <a:cs typeface="Lucida Grande"/>
              </a:rPr>
              <a:t>treatment </a:t>
            </a:r>
            <a:r>
              <a:rPr lang="en-US" sz="1900" dirty="0" smtClean="0">
                <a:solidFill>
                  <a:schemeClr val="accent1"/>
                </a:solidFill>
                <a:latin typeface="Lucida Grande"/>
                <a:cs typeface="Lucida Grande"/>
              </a:rPr>
              <a:t>while </a:t>
            </a:r>
            <a:r>
              <a:rPr lang="en-US" sz="1900" dirty="0">
                <a:solidFill>
                  <a:schemeClr val="accent1"/>
                </a:solidFill>
                <a:latin typeface="Lucida Grande"/>
                <a:cs typeface="Lucida Grande"/>
              </a:rPr>
              <a:t>effectively engaging primary care </a:t>
            </a:r>
            <a:r>
              <a:rPr lang="en-US" sz="1900" dirty="0" smtClean="0">
                <a:solidFill>
                  <a:schemeClr val="accent1"/>
                </a:solidFill>
                <a:latin typeface="Lucida Grande"/>
                <a:cs typeface="Lucida Grande"/>
              </a:rPr>
              <a:t>physicians </a:t>
            </a:r>
            <a:endParaRPr lang="en-US" sz="1900" dirty="0">
              <a:solidFill>
                <a:schemeClr val="accent1"/>
              </a:solidFill>
              <a:latin typeface="Lucida Grande"/>
              <a:cs typeface="Lucida Grande"/>
            </a:endParaRPr>
          </a:p>
        </p:txBody>
      </p:sp>
      <p:sp>
        <p:nvSpPr>
          <p:cNvPr id="3" name="Title 2"/>
          <p:cNvSpPr>
            <a:spLocks noGrp="1"/>
          </p:cNvSpPr>
          <p:nvPr>
            <p:ph type="title"/>
          </p:nvPr>
        </p:nvSpPr>
        <p:spPr/>
        <p:txBody>
          <a:bodyPr/>
          <a:lstStyle/>
          <a:p>
            <a:r>
              <a:rPr lang="en-US" dirty="0" smtClean="0"/>
              <a:t>7.  Pharm: Massachusetts CCM (Nurse)</a:t>
            </a:r>
            <a:endParaRPr lang="en-US" dirty="0"/>
          </a:p>
        </p:txBody>
      </p:sp>
      <p:sp>
        <p:nvSpPr>
          <p:cNvPr id="4" name="TextBox 3"/>
          <p:cNvSpPr txBox="1"/>
          <p:nvPr/>
        </p:nvSpPr>
        <p:spPr>
          <a:xfrm>
            <a:off x="11913528" y="7581"/>
            <a:ext cx="271115" cy="369332"/>
          </a:xfrm>
          <a:prstGeom prst="rect">
            <a:avLst/>
          </a:prstGeom>
          <a:noFill/>
        </p:spPr>
        <p:txBody>
          <a:bodyPr wrap="none" rtlCol="0">
            <a:spAutoFit/>
          </a:bodyPr>
          <a:lstStyle/>
          <a:p>
            <a:r>
              <a:rPr lang="en-US" dirty="0" smtClean="0">
                <a:solidFill>
                  <a:schemeClr val="accent6">
                    <a:lumMod val="20000"/>
                    <a:lumOff val="80000"/>
                  </a:schemeClr>
                </a:solidFill>
              </a:rPr>
              <a:t>J</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17368223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600" y="1143000"/>
            <a:ext cx="10972800" cy="5029200"/>
          </a:xfrm>
        </p:spPr>
        <p:txBody>
          <a:bodyPr>
            <a:normAutofit lnSpcReduction="10000"/>
          </a:bodyPr>
          <a:lstStyle/>
          <a:p>
            <a:pPr marL="457200" indent="-457200">
              <a:buSzPct val="40000"/>
              <a:buFont typeface="Wingdings" charset="2"/>
              <a:buChar char="u"/>
            </a:pPr>
            <a:r>
              <a:rPr lang="en-US" sz="2800" dirty="0" smtClean="0"/>
              <a:t>Evans E</a:t>
            </a:r>
            <a:r>
              <a:rPr lang="en-US" sz="2800" dirty="0" smtClean="0">
                <a:solidFill>
                  <a:srgbClr val="FFFFFF"/>
                </a:solidFill>
                <a:latin typeface="Calibri"/>
                <a:cs typeface="Calibri"/>
              </a:rPr>
              <a:t>, </a:t>
            </a:r>
            <a:r>
              <a:rPr lang="en-US" sz="2800" dirty="0" smtClean="0">
                <a:latin typeface="Calibri"/>
                <a:cs typeface="Calibri"/>
              </a:rPr>
              <a:t>Addiction</a:t>
            </a:r>
            <a:r>
              <a:rPr lang="en-US" sz="2800" dirty="0" smtClean="0">
                <a:solidFill>
                  <a:srgbClr val="FFFFFF"/>
                </a:solidFill>
                <a:latin typeface="Calibri"/>
                <a:ea typeface="Lucida Grande"/>
                <a:cs typeface="Calibri"/>
              </a:rPr>
              <a:t> </a:t>
            </a:r>
            <a:r>
              <a:rPr lang="en-US" sz="2800" dirty="0" smtClean="0">
                <a:solidFill>
                  <a:srgbClr val="FFFFFF"/>
                </a:solidFill>
                <a:latin typeface="Calibri"/>
                <a:cs typeface="Calibri"/>
              </a:rPr>
              <a:t>2015:</a:t>
            </a:r>
          </a:p>
          <a:p>
            <a:pPr marL="0" indent="0">
              <a:buSzPct val="40000"/>
            </a:pPr>
            <a:endParaRPr lang="en-US" sz="2800" dirty="0">
              <a:latin typeface="Calibri"/>
              <a:cs typeface="Calibri"/>
            </a:endParaRPr>
          </a:p>
          <a:p>
            <a:pPr marL="0" indent="0" algn="ctr">
              <a:buSzPct val="40000"/>
            </a:pPr>
            <a:r>
              <a:rPr lang="en-US" sz="2800" u="sng" dirty="0" smtClean="0"/>
              <a:t>“Mortality</a:t>
            </a:r>
            <a:r>
              <a:rPr lang="en-US" sz="2800" u="sng" dirty="0"/>
              <a:t> among individuals accessing pharmacological treatment for opioid dependence in California, 2006-10</a:t>
            </a:r>
            <a:r>
              <a:rPr lang="en-US" sz="2800" u="sng" dirty="0" smtClean="0"/>
              <a:t>.”</a:t>
            </a:r>
          </a:p>
          <a:p>
            <a:pPr marL="0" indent="0" algn="ctr">
              <a:buSzPct val="40000"/>
            </a:pPr>
            <a:endParaRPr lang="en-US" sz="3200" u="sng" dirty="0" smtClean="0">
              <a:latin typeface="Calibri"/>
              <a:ea typeface="Lucida Grande"/>
              <a:cs typeface="Calibri"/>
            </a:endParaRPr>
          </a:p>
          <a:p>
            <a:pPr marL="285750" indent="-285750">
              <a:buSzPct val="40000"/>
              <a:buFont typeface="Wingdings" charset="2"/>
              <a:buChar char="u"/>
            </a:pPr>
            <a:r>
              <a:rPr lang="en-US" sz="2400" dirty="0">
                <a:solidFill>
                  <a:srgbClr val="F6DE55"/>
                </a:solidFill>
                <a:latin typeface="Lucida Grande"/>
                <a:cs typeface="Lucida Grande"/>
              </a:rPr>
              <a:t>Mortality risk was </a:t>
            </a:r>
            <a:r>
              <a:rPr lang="en-US" sz="2400" dirty="0" smtClean="0">
                <a:solidFill>
                  <a:srgbClr val="F6DE55"/>
                </a:solidFill>
                <a:latin typeface="Lucida Grande"/>
                <a:cs typeface="Lucida Grande"/>
              </a:rPr>
              <a:t>higher:</a:t>
            </a:r>
          </a:p>
          <a:p>
            <a:pPr marL="596646" lvl="1" indent="-285750">
              <a:buSzPct val="40000"/>
              <a:buFont typeface="Wingdings" charset="2"/>
              <a:buChar char="u"/>
            </a:pPr>
            <a:r>
              <a:rPr lang="en-US" sz="2400" dirty="0" smtClean="0">
                <a:latin typeface="Lucida Grande"/>
                <a:cs typeface="Lucida Grande"/>
              </a:rPr>
              <a:t>(1) </a:t>
            </a:r>
            <a:r>
              <a:rPr lang="en-US" sz="2400" dirty="0" smtClean="0">
                <a:solidFill>
                  <a:srgbClr val="F6DE55"/>
                </a:solidFill>
                <a:latin typeface="Lucida Grande"/>
                <a:cs typeface="Lucida Grande"/>
              </a:rPr>
              <a:t>when </a:t>
            </a:r>
            <a:r>
              <a:rPr lang="en-US" sz="2400" dirty="0">
                <a:solidFill>
                  <a:srgbClr val="F6DE55"/>
                </a:solidFill>
                <a:latin typeface="Lucida Grande"/>
                <a:cs typeface="Lucida Grande"/>
              </a:rPr>
              <a:t>individuals were out-of-treatment (SMR = </a:t>
            </a:r>
            <a:r>
              <a:rPr lang="en-US" sz="2400" dirty="0" smtClean="0">
                <a:solidFill>
                  <a:srgbClr val="F6DE55"/>
                </a:solidFill>
                <a:latin typeface="Lucida Grande"/>
                <a:cs typeface="Lucida Grande"/>
              </a:rPr>
              <a:t>6.1) </a:t>
            </a:r>
            <a:r>
              <a:rPr lang="en-US" sz="2400" dirty="0">
                <a:solidFill>
                  <a:srgbClr val="F6DE55"/>
                </a:solidFill>
                <a:latin typeface="Lucida Grande"/>
                <a:cs typeface="Lucida Grande"/>
              </a:rPr>
              <a:t>than in-treatment (SMR = </a:t>
            </a:r>
            <a:r>
              <a:rPr lang="en-US" sz="2400" dirty="0" smtClean="0">
                <a:solidFill>
                  <a:srgbClr val="F6DE55"/>
                </a:solidFill>
                <a:latin typeface="Lucida Grande"/>
                <a:cs typeface="Lucida Grande"/>
              </a:rPr>
              <a:t>1.8)</a:t>
            </a:r>
          </a:p>
          <a:p>
            <a:pPr marL="596646" lvl="1" indent="-285750">
              <a:buSzPct val="40000"/>
              <a:buFont typeface="Wingdings" charset="2"/>
              <a:buChar char="u"/>
            </a:pPr>
            <a:r>
              <a:rPr lang="en-US" sz="2400" dirty="0" smtClean="0">
                <a:solidFill>
                  <a:srgbClr val="FFFFFF"/>
                </a:solidFill>
                <a:latin typeface="Lucida Grande"/>
                <a:cs typeface="Lucida Grande"/>
              </a:rPr>
              <a:t>(</a:t>
            </a:r>
            <a:r>
              <a:rPr lang="en-US" sz="2400" dirty="0">
                <a:solidFill>
                  <a:srgbClr val="FFFFFF"/>
                </a:solidFill>
                <a:latin typeface="Lucida Grande"/>
                <a:cs typeface="Lucida Grande"/>
              </a:rPr>
              <a:t>2) </a:t>
            </a:r>
            <a:r>
              <a:rPr lang="en-US" sz="2400" dirty="0">
                <a:solidFill>
                  <a:srgbClr val="F6DE55"/>
                </a:solidFill>
                <a:latin typeface="Lucida Grande"/>
                <a:cs typeface="Lucida Grande"/>
              </a:rPr>
              <a:t>during detoxification (SMR = </a:t>
            </a:r>
            <a:r>
              <a:rPr lang="en-US" sz="2400" dirty="0" smtClean="0">
                <a:solidFill>
                  <a:srgbClr val="F6DE55"/>
                </a:solidFill>
                <a:latin typeface="Lucida Grande"/>
                <a:cs typeface="Lucida Grande"/>
              </a:rPr>
              <a:t>2.4) </a:t>
            </a:r>
            <a:r>
              <a:rPr lang="en-US" sz="2400" dirty="0">
                <a:solidFill>
                  <a:srgbClr val="F6DE55"/>
                </a:solidFill>
                <a:latin typeface="Lucida Grande"/>
                <a:cs typeface="Lucida Grande"/>
              </a:rPr>
              <a:t>than during MMT (SMR = </a:t>
            </a:r>
            <a:r>
              <a:rPr lang="en-US" sz="2400" dirty="0" smtClean="0">
                <a:solidFill>
                  <a:srgbClr val="F6DE55"/>
                </a:solidFill>
                <a:latin typeface="Lucida Grande"/>
                <a:cs typeface="Lucida Grande"/>
              </a:rPr>
              <a:t>1.8)</a:t>
            </a:r>
          </a:p>
          <a:p>
            <a:pPr marL="889254" lvl="2" indent="-285750">
              <a:buSzPct val="40000"/>
              <a:buFont typeface="Wingdings" charset="2"/>
              <a:buChar char="u"/>
            </a:pPr>
            <a:r>
              <a:rPr lang="en-US" sz="2400" dirty="0" smtClean="0">
                <a:solidFill>
                  <a:srgbClr val="F6DE55"/>
                </a:solidFill>
                <a:latin typeface="Lucida Grande"/>
                <a:cs typeface="Lucida Grande"/>
              </a:rPr>
              <a:t>especially </a:t>
            </a:r>
            <a:r>
              <a:rPr lang="en-US" sz="2400" dirty="0">
                <a:solidFill>
                  <a:srgbClr val="F6DE55"/>
                </a:solidFill>
                <a:latin typeface="Lucida Grande"/>
                <a:cs typeface="Lucida Grande"/>
              </a:rPr>
              <a:t>in the 2 weeks post-treatment </a:t>
            </a:r>
            <a:r>
              <a:rPr lang="en-US" sz="2400" dirty="0" smtClean="0">
                <a:solidFill>
                  <a:srgbClr val="F6DE55"/>
                </a:solidFill>
                <a:latin typeface="Lucida Grande"/>
                <a:cs typeface="Lucida Grande"/>
              </a:rPr>
              <a:t>entry, SMR</a:t>
            </a:r>
            <a:r>
              <a:rPr lang="en-US" sz="2400" dirty="0">
                <a:solidFill>
                  <a:srgbClr val="F6DE55"/>
                </a:solidFill>
                <a:latin typeface="Lucida Grande"/>
                <a:cs typeface="Lucida Grande"/>
              </a:rPr>
              <a:t> = </a:t>
            </a:r>
            <a:r>
              <a:rPr lang="en-US" sz="2400" dirty="0" smtClean="0">
                <a:solidFill>
                  <a:srgbClr val="F6DE55"/>
                </a:solidFill>
                <a:latin typeface="Lucida Grande"/>
                <a:cs typeface="Lucida Grande"/>
              </a:rPr>
              <a:t>5.5 versus SMR</a:t>
            </a:r>
            <a:r>
              <a:rPr lang="en-US" sz="2400" dirty="0">
                <a:solidFill>
                  <a:srgbClr val="F6DE55"/>
                </a:solidFill>
                <a:latin typeface="Lucida Grande"/>
                <a:cs typeface="Lucida Grande"/>
              </a:rPr>
              <a:t> = </a:t>
            </a:r>
            <a:r>
              <a:rPr lang="en-US" sz="2400" dirty="0" smtClean="0">
                <a:solidFill>
                  <a:srgbClr val="F6DE55"/>
                </a:solidFill>
                <a:latin typeface="Lucida Grande"/>
                <a:cs typeface="Lucida Grande"/>
              </a:rPr>
              <a:t>2.5</a:t>
            </a:r>
          </a:p>
        </p:txBody>
      </p:sp>
      <p:sp>
        <p:nvSpPr>
          <p:cNvPr id="3" name="Title 2"/>
          <p:cNvSpPr>
            <a:spLocks noGrp="1"/>
          </p:cNvSpPr>
          <p:nvPr>
            <p:ph type="title"/>
          </p:nvPr>
        </p:nvSpPr>
        <p:spPr>
          <a:xfrm>
            <a:off x="609600" y="152400"/>
            <a:ext cx="10972800" cy="770467"/>
          </a:xfrm>
        </p:spPr>
        <p:txBody>
          <a:bodyPr>
            <a:noAutofit/>
          </a:bodyPr>
          <a:lstStyle/>
          <a:p>
            <a:r>
              <a:rPr lang="en-US" sz="3200" dirty="0"/>
              <a:t>7.  Pharmacological Interventions </a:t>
            </a:r>
            <a:r>
              <a:rPr lang="en-US" sz="3200" dirty="0" smtClean="0"/>
              <a:t>:</a:t>
            </a:r>
            <a:br>
              <a:rPr lang="en-US" sz="3200" dirty="0" smtClean="0"/>
            </a:br>
            <a:r>
              <a:rPr lang="en-US" sz="3200" dirty="0" smtClean="0"/>
              <a:t>Mortality in and out of Opioid Treatment</a:t>
            </a:r>
            <a:endParaRPr lang="en-US" sz="3200" dirty="0"/>
          </a:p>
        </p:txBody>
      </p:sp>
      <p:sp>
        <p:nvSpPr>
          <p:cNvPr id="4" name="TextBox 3"/>
          <p:cNvSpPr txBox="1"/>
          <p:nvPr/>
        </p:nvSpPr>
        <p:spPr>
          <a:xfrm>
            <a:off x="11913528" y="7581"/>
            <a:ext cx="271115" cy="369332"/>
          </a:xfrm>
          <a:prstGeom prst="rect">
            <a:avLst/>
          </a:prstGeom>
          <a:noFill/>
        </p:spPr>
        <p:txBody>
          <a:bodyPr wrap="none" rtlCol="0">
            <a:spAutoFit/>
          </a:bodyPr>
          <a:lstStyle/>
          <a:p>
            <a:r>
              <a:rPr lang="en-US" dirty="0" smtClean="0">
                <a:solidFill>
                  <a:schemeClr val="accent6">
                    <a:lumMod val="20000"/>
                    <a:lumOff val="80000"/>
                  </a:schemeClr>
                </a:solidFill>
              </a:rPr>
              <a:t>J</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23566466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143000"/>
            <a:ext cx="4572000" cy="3429000"/>
          </a:xfrm>
          <a:prstGeom prst="rect">
            <a:avLst/>
          </a:prstGeom>
          <a:noFill/>
          <a:ln>
            <a:solidFill>
              <a:schemeClr val="tx2"/>
            </a:solidFill>
          </a:ln>
        </p:spPr>
        <p:txBody>
          <a:bodyPr wrap="square" rtlCol="0">
            <a:spAutoFit/>
          </a:bodyPr>
          <a:lstStyle/>
          <a:p>
            <a:pPr marL="285750" indent="-285750">
              <a:buFont typeface="Arial"/>
              <a:buChar char="•"/>
            </a:pPr>
            <a:r>
              <a:rPr lang="en-US" dirty="0" smtClean="0"/>
              <a:t>Relative mortality risk out of MMT was </a:t>
            </a:r>
          </a:p>
          <a:p>
            <a:r>
              <a:rPr lang="en-US" dirty="0" smtClean="0"/>
              <a:t>significantly higher than in MMT</a:t>
            </a:r>
          </a:p>
          <a:p>
            <a:pPr marL="742950" lvl="1" indent="-285750">
              <a:buFont typeface="Wingdings" charset="2"/>
              <a:buChar char="§"/>
            </a:pPr>
            <a:r>
              <a:rPr lang="en-US" dirty="0" smtClean="0"/>
              <a:t>greatest risk was in the two weeks</a:t>
            </a:r>
          </a:p>
          <a:p>
            <a:pPr lvl="1"/>
            <a:r>
              <a:rPr lang="en-US" dirty="0" smtClean="0"/>
              <a:t> immediately post-treatment exit (30x </a:t>
            </a:r>
          </a:p>
          <a:p>
            <a:pPr lvl="1"/>
            <a:r>
              <a:rPr lang="en-US" dirty="0" smtClean="0"/>
              <a:t>greater risk than general </a:t>
            </a:r>
          </a:p>
          <a:p>
            <a:pPr lvl="1"/>
            <a:r>
              <a:rPr lang="en-US" dirty="0" smtClean="0"/>
              <a:t>population).</a:t>
            </a:r>
          </a:p>
          <a:p>
            <a:pPr marL="285750" indent="-285750">
              <a:buFont typeface="Arial"/>
              <a:buChar char="•"/>
            </a:pPr>
            <a:r>
              <a:rPr lang="en-US" dirty="0"/>
              <a:t>Risk greater when in detox than in MMT</a:t>
            </a:r>
          </a:p>
          <a:p>
            <a:pPr marL="742950" lvl="1" indent="-285750">
              <a:buFont typeface="Wingdings" charset="2"/>
              <a:buChar char="§"/>
            </a:pPr>
            <a:r>
              <a:rPr lang="en-US" dirty="0"/>
              <a:t>greatest difference in risk between </a:t>
            </a:r>
            <a:endParaRPr lang="en-US" dirty="0" smtClean="0"/>
          </a:p>
          <a:p>
            <a:pPr lvl="1"/>
            <a:r>
              <a:rPr lang="en-US" dirty="0" smtClean="0"/>
              <a:t>these </a:t>
            </a:r>
            <a:r>
              <a:rPr lang="en-US" dirty="0"/>
              <a:t>two </a:t>
            </a:r>
            <a:r>
              <a:rPr lang="en-US" dirty="0" smtClean="0"/>
              <a:t>groups </a:t>
            </a:r>
            <a:r>
              <a:rPr lang="en-US" dirty="0"/>
              <a:t>was during the two </a:t>
            </a:r>
            <a:endParaRPr lang="en-US" dirty="0" smtClean="0"/>
          </a:p>
          <a:p>
            <a:pPr lvl="1"/>
            <a:r>
              <a:rPr lang="en-US" dirty="0" smtClean="0"/>
              <a:t>weeks </a:t>
            </a:r>
            <a:r>
              <a:rPr lang="en-US" dirty="0"/>
              <a:t>post treatment </a:t>
            </a:r>
            <a:r>
              <a:rPr lang="en-US" dirty="0" smtClean="0"/>
              <a:t>entry </a:t>
            </a:r>
            <a:endParaRPr lang="en-US" dirty="0"/>
          </a:p>
          <a:p>
            <a:pPr marL="285750" indent="-285750">
              <a:buFont typeface="Arial"/>
              <a:buChar char="•"/>
            </a:pPr>
            <a:r>
              <a:rPr lang="en-US" dirty="0" smtClean="0"/>
              <a:t>Implications for pharmacological treatment </a:t>
            </a:r>
          </a:p>
          <a:p>
            <a:r>
              <a:rPr lang="en-US" dirty="0" smtClean="0"/>
              <a:t>for opioid dependence without time restraints</a:t>
            </a:r>
          </a:p>
        </p:txBody>
      </p:sp>
      <p:sp>
        <p:nvSpPr>
          <p:cNvPr id="5" name="TextBox 4"/>
          <p:cNvSpPr txBox="1"/>
          <p:nvPr/>
        </p:nvSpPr>
        <p:spPr>
          <a:xfrm>
            <a:off x="27354" y="5867400"/>
            <a:ext cx="5052152" cy="369332"/>
          </a:xfrm>
          <a:prstGeom prst="rect">
            <a:avLst/>
          </a:prstGeom>
          <a:noFill/>
        </p:spPr>
        <p:txBody>
          <a:bodyPr wrap="none" rtlCol="0">
            <a:spAutoFit/>
          </a:bodyPr>
          <a:lstStyle/>
          <a:p>
            <a:r>
              <a:rPr lang="en-US" dirty="0" smtClean="0"/>
              <a:t> </a:t>
            </a:r>
            <a:r>
              <a:rPr lang="en-US" sz="1600" dirty="0" smtClean="0"/>
              <a:t>Addiction.2015; </a:t>
            </a:r>
            <a:r>
              <a:rPr lang="en-US" sz="1600" dirty="0"/>
              <a:t>110(6</a:t>
            </a:r>
            <a:r>
              <a:rPr lang="en-US" sz="1600" dirty="0" smtClean="0"/>
              <a:t>): </a:t>
            </a:r>
            <a:r>
              <a:rPr lang="en-US" sz="1600" dirty="0"/>
              <a:t>996–1005. </a:t>
            </a:r>
            <a:r>
              <a:rPr lang="en-US" sz="1600" dirty="0" err="1" smtClean="0"/>
              <a:t>doi</a:t>
            </a:r>
            <a:r>
              <a:rPr lang="en-US" sz="1600" dirty="0" smtClean="0"/>
              <a:t>: 10.1111</a:t>
            </a:r>
            <a:r>
              <a:rPr lang="en-US" sz="1600" dirty="0"/>
              <a:t>/add.12863</a:t>
            </a:r>
          </a:p>
        </p:txBody>
      </p:sp>
      <p:pic>
        <p:nvPicPr>
          <p:cNvPr id="6" name="Picture 5"/>
          <p:cNvPicPr>
            <a:picLocks noChangeAspect="1"/>
          </p:cNvPicPr>
          <p:nvPr/>
        </p:nvPicPr>
        <p:blipFill>
          <a:blip r:embed="rId2">
            <a:duotone>
              <a:schemeClr val="bg2">
                <a:shade val="45000"/>
                <a:satMod val="135000"/>
              </a:schemeClr>
              <a:prstClr val="white"/>
            </a:duotone>
          </a:blip>
          <a:stretch>
            <a:fillRect/>
          </a:stretch>
        </p:blipFill>
        <p:spPr>
          <a:xfrm>
            <a:off x="9750879" y="5857879"/>
            <a:ext cx="2426373" cy="30989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81600" y="332589"/>
            <a:ext cx="6808025" cy="55398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81600" y="78885"/>
            <a:ext cx="6808025" cy="29840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Oval 8"/>
          <p:cNvSpPr/>
          <p:nvPr/>
        </p:nvSpPr>
        <p:spPr>
          <a:xfrm>
            <a:off x="9479966" y="4440941"/>
            <a:ext cx="688394" cy="1286159"/>
          </a:xfrm>
          <a:prstGeom prst="ellipse">
            <a:avLst/>
          </a:prstGeom>
          <a:no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9479966" y="1681959"/>
            <a:ext cx="688394" cy="1347885"/>
          </a:xfrm>
          <a:prstGeom prst="ellipse">
            <a:avLst/>
          </a:prstGeom>
          <a:no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a:off x="9652064" y="2352060"/>
            <a:ext cx="344197" cy="1"/>
          </a:xfrm>
          <a:prstGeom prst="line">
            <a:avLst/>
          </a:prstGeom>
          <a:ln w="539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652064" y="5075666"/>
            <a:ext cx="344197" cy="1"/>
          </a:xfrm>
          <a:prstGeom prst="line">
            <a:avLst/>
          </a:prstGeom>
          <a:ln w="539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913528" y="7581"/>
            <a:ext cx="271115" cy="369332"/>
          </a:xfrm>
          <a:prstGeom prst="rect">
            <a:avLst/>
          </a:prstGeom>
          <a:noFill/>
        </p:spPr>
        <p:txBody>
          <a:bodyPr wrap="none" rtlCol="0">
            <a:spAutoFit/>
          </a:bodyPr>
          <a:lstStyle/>
          <a:p>
            <a:r>
              <a:rPr lang="en-US" dirty="0" smtClean="0">
                <a:solidFill>
                  <a:schemeClr val="accent6">
                    <a:lumMod val="20000"/>
                    <a:lumOff val="80000"/>
                  </a:schemeClr>
                </a:solidFill>
              </a:rPr>
              <a:t>J</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2633777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600" y="1524000"/>
            <a:ext cx="11049000" cy="4343400"/>
          </a:xfrm>
        </p:spPr>
        <p:txBody>
          <a:bodyPr>
            <a:normAutofit lnSpcReduction="10000"/>
          </a:bodyPr>
          <a:lstStyle/>
          <a:p>
            <a:pPr marL="457200" indent="-457200">
              <a:buSzPct val="40000"/>
              <a:buFont typeface="Wingdings" charset="2"/>
              <a:buChar char="u"/>
            </a:pPr>
            <a:r>
              <a:rPr lang="en-US" sz="2800" dirty="0" smtClean="0"/>
              <a:t>Weiss R</a:t>
            </a:r>
            <a:r>
              <a:rPr lang="en-US" sz="2800" dirty="0" smtClean="0">
                <a:solidFill>
                  <a:srgbClr val="FFFFFF"/>
                </a:solidFill>
                <a:latin typeface="Calibri"/>
                <a:cs typeface="Calibri"/>
              </a:rPr>
              <a:t>, </a:t>
            </a:r>
            <a:r>
              <a:rPr lang="en-US" sz="2800" dirty="0" smtClean="0">
                <a:latin typeface="Calibri"/>
                <a:cs typeface="Calibri"/>
              </a:rPr>
              <a:t>Drug </a:t>
            </a:r>
            <a:r>
              <a:rPr lang="en-US" sz="2800" dirty="0" err="1" smtClean="0">
                <a:latin typeface="Calibri"/>
                <a:cs typeface="Calibri"/>
              </a:rPr>
              <a:t>Alc</a:t>
            </a:r>
            <a:r>
              <a:rPr lang="en-US" sz="2800" dirty="0" smtClean="0">
                <a:latin typeface="Calibri"/>
                <a:cs typeface="Calibri"/>
              </a:rPr>
              <a:t> Depend</a:t>
            </a:r>
            <a:r>
              <a:rPr lang="en-US" sz="2800" dirty="0" smtClean="0">
                <a:solidFill>
                  <a:srgbClr val="FFFFFF"/>
                </a:solidFill>
                <a:latin typeface="Calibri"/>
                <a:ea typeface="Lucida Grande"/>
                <a:cs typeface="Calibri"/>
              </a:rPr>
              <a:t> </a:t>
            </a:r>
            <a:r>
              <a:rPr lang="en-US" sz="2800" dirty="0" smtClean="0">
                <a:solidFill>
                  <a:srgbClr val="FFFFFF"/>
                </a:solidFill>
                <a:latin typeface="Calibri"/>
                <a:cs typeface="Calibri"/>
              </a:rPr>
              <a:t>2015:</a:t>
            </a:r>
          </a:p>
          <a:p>
            <a:pPr marL="0" indent="0">
              <a:buSzPct val="40000"/>
            </a:pPr>
            <a:endParaRPr lang="en-US" sz="2800" u="sng" dirty="0">
              <a:latin typeface="Calibri"/>
              <a:cs typeface="Calibri"/>
            </a:endParaRPr>
          </a:p>
          <a:p>
            <a:pPr marL="0" indent="0" algn="ctr">
              <a:buSzPct val="40000"/>
            </a:pPr>
            <a:r>
              <a:rPr lang="en-US" sz="2800" u="sng" dirty="0" smtClean="0">
                <a:latin typeface="Calibri"/>
                <a:cs typeface="Calibri"/>
              </a:rPr>
              <a:t>“Long</a:t>
            </a:r>
            <a:r>
              <a:rPr lang="en-US" sz="2800" u="sng" dirty="0">
                <a:latin typeface="Calibri"/>
                <a:cs typeface="Calibri"/>
              </a:rPr>
              <a:t>-term outcomes from the National Drug Abuse Treatment Clinical Trials Network Prescription Opioid Addiction Treatment </a:t>
            </a:r>
            <a:r>
              <a:rPr lang="en-US" sz="2800" u="sng" dirty="0" smtClean="0">
                <a:latin typeface="Calibri"/>
                <a:cs typeface="Calibri"/>
              </a:rPr>
              <a:t>Study”</a:t>
            </a:r>
          </a:p>
          <a:p>
            <a:pPr marL="0" indent="0" algn="ctr">
              <a:buSzPct val="40000"/>
            </a:pPr>
            <a:r>
              <a:rPr lang="en-US" sz="2800" dirty="0" smtClean="0">
                <a:latin typeface="Calibri"/>
                <a:cs typeface="Calibri"/>
              </a:rPr>
              <a:t> </a:t>
            </a:r>
            <a:endParaRPr lang="en-US" sz="2800" u="sng" dirty="0" smtClean="0">
              <a:latin typeface="Calibri"/>
              <a:ea typeface="Lucida Grande"/>
              <a:cs typeface="Calibri"/>
            </a:endParaRPr>
          </a:p>
          <a:p>
            <a:pPr marL="285750" indent="-285750">
              <a:buSzPct val="40000"/>
              <a:buFont typeface="Wingdings" charset="2"/>
              <a:buChar char="u"/>
            </a:pPr>
            <a:r>
              <a:rPr lang="en-US" sz="1800" dirty="0" smtClean="0">
                <a:solidFill>
                  <a:srgbClr val="F6DE55"/>
                </a:solidFill>
                <a:latin typeface="Lucida Grande"/>
                <a:cs typeface="Lucida Grande"/>
              </a:rPr>
              <a:t>At 42 months, 32% were abstinent not on OAT, 30% were abstinent on OAT, 8% were still using while on OAT, and 31% were still using not on OAT.  </a:t>
            </a:r>
          </a:p>
          <a:p>
            <a:pPr marL="285750" indent="-285750">
              <a:buSzPct val="40000"/>
              <a:buFont typeface="Wingdings" charset="2"/>
              <a:buChar char="u"/>
            </a:pPr>
            <a:endParaRPr lang="en-US" sz="1800" dirty="0">
              <a:solidFill>
                <a:srgbClr val="F6DE55"/>
              </a:solidFill>
              <a:latin typeface="Lucida Grande"/>
              <a:cs typeface="Lucida Grande"/>
            </a:endParaRPr>
          </a:p>
          <a:p>
            <a:pPr marL="285750" indent="-285750">
              <a:buSzPct val="40000"/>
              <a:buFont typeface="Wingdings" charset="2"/>
              <a:buChar char="u"/>
            </a:pPr>
            <a:r>
              <a:rPr lang="en-US" sz="1800" dirty="0" smtClean="0">
                <a:solidFill>
                  <a:srgbClr val="F6DE55"/>
                </a:solidFill>
                <a:latin typeface="Lucida Grande"/>
                <a:cs typeface="Lucida Grande"/>
              </a:rPr>
              <a:t>OAT was associated with greater likelihood of abstinence. </a:t>
            </a:r>
          </a:p>
          <a:p>
            <a:pPr marL="285750" indent="-285750">
              <a:buSzPct val="40000"/>
              <a:buFont typeface="Wingdings" charset="2"/>
              <a:buChar char="u"/>
            </a:pPr>
            <a:endParaRPr lang="en-US" sz="1800" dirty="0">
              <a:solidFill>
                <a:srgbClr val="F6DE55"/>
              </a:solidFill>
              <a:latin typeface="Lucida Grande"/>
              <a:cs typeface="Lucida Grande"/>
            </a:endParaRPr>
          </a:p>
          <a:p>
            <a:pPr marL="285750" indent="-285750">
              <a:buSzPct val="40000"/>
              <a:buFont typeface="Wingdings" charset="2"/>
              <a:buChar char="u"/>
            </a:pPr>
            <a:r>
              <a:rPr lang="en-US" sz="1800" dirty="0" smtClean="0">
                <a:solidFill>
                  <a:srgbClr val="F6DE55"/>
                </a:solidFill>
                <a:latin typeface="Lucida Grande"/>
                <a:cs typeface="Lucida Grande"/>
              </a:rPr>
              <a:t>Heroin use at baseline associated with greater likelihood of meeting OUD criteria at 42 months. </a:t>
            </a:r>
          </a:p>
        </p:txBody>
      </p:sp>
      <p:sp>
        <p:nvSpPr>
          <p:cNvPr id="3" name="Title 2"/>
          <p:cNvSpPr>
            <a:spLocks noGrp="1"/>
          </p:cNvSpPr>
          <p:nvPr>
            <p:ph type="title"/>
          </p:nvPr>
        </p:nvSpPr>
        <p:spPr>
          <a:xfrm>
            <a:off x="609600" y="601133"/>
            <a:ext cx="10972800" cy="770467"/>
          </a:xfrm>
        </p:spPr>
        <p:txBody>
          <a:bodyPr>
            <a:noAutofit/>
          </a:bodyPr>
          <a:lstStyle/>
          <a:p>
            <a:r>
              <a:rPr lang="en-US" sz="3200" dirty="0"/>
              <a:t>7.  Pharmacological Interventions </a:t>
            </a:r>
            <a:r>
              <a:rPr lang="en-US" sz="3200" dirty="0" smtClean="0"/>
              <a:t>:</a:t>
            </a:r>
            <a:br>
              <a:rPr lang="en-US" sz="3200" dirty="0" smtClean="0"/>
            </a:br>
            <a:r>
              <a:rPr lang="en-US" sz="3200" dirty="0" smtClean="0"/>
              <a:t>Long-term outcomes after a </a:t>
            </a:r>
            <a:r>
              <a:rPr lang="en-US" sz="3200" dirty="0" err="1" smtClean="0"/>
              <a:t>buprenorphine</a:t>
            </a:r>
            <a:r>
              <a:rPr lang="en-US" sz="3200" dirty="0" smtClean="0"/>
              <a:t> trial for Prescription </a:t>
            </a:r>
            <a:r>
              <a:rPr lang="en-US" sz="3200" dirty="0" err="1" smtClean="0"/>
              <a:t>Opioid</a:t>
            </a:r>
            <a:r>
              <a:rPr lang="en-US" sz="3200" dirty="0" smtClean="0"/>
              <a:t> Dependence</a:t>
            </a:r>
            <a:endParaRPr lang="en-US" sz="3200" dirty="0"/>
          </a:p>
        </p:txBody>
      </p:sp>
      <p:sp>
        <p:nvSpPr>
          <p:cNvPr id="4" name="TextBox 3"/>
          <p:cNvSpPr txBox="1"/>
          <p:nvPr/>
        </p:nvSpPr>
        <p:spPr>
          <a:xfrm>
            <a:off x="11913528" y="7581"/>
            <a:ext cx="312030" cy="369332"/>
          </a:xfrm>
          <a:prstGeom prst="rect">
            <a:avLst/>
          </a:prstGeom>
          <a:noFill/>
        </p:spPr>
        <p:txBody>
          <a:bodyPr wrap="none" rtlCol="0">
            <a:spAutoFit/>
          </a:bodyPr>
          <a:lstStyle/>
          <a:p>
            <a:r>
              <a:rPr lang="en-US" dirty="0" smtClean="0">
                <a:solidFill>
                  <a:schemeClr val="accent6">
                    <a:lumMod val="20000"/>
                    <a:lumOff val="80000"/>
                  </a:schemeClr>
                </a:solidFill>
              </a:rPr>
              <a:t>S</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7664638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029200"/>
            <a:ext cx="3771923" cy="646331"/>
          </a:xfrm>
          <a:prstGeom prst="rect">
            <a:avLst/>
          </a:prstGeom>
          <a:noFill/>
        </p:spPr>
        <p:txBody>
          <a:bodyPr wrap="none" rtlCol="0">
            <a:spAutoFit/>
          </a:bodyPr>
          <a:lstStyle/>
          <a:p>
            <a:r>
              <a:rPr lang="hr-HR" dirty="0"/>
              <a:t>Drug </a:t>
            </a:r>
            <a:r>
              <a:rPr lang="hr-HR" dirty="0" smtClean="0"/>
              <a:t>Alc </a:t>
            </a:r>
            <a:r>
              <a:rPr lang="hr-HR" dirty="0"/>
              <a:t>Depend. </a:t>
            </a:r>
            <a:r>
              <a:rPr lang="hr-HR" dirty="0" smtClean="0"/>
              <a:t>2015;150</a:t>
            </a:r>
            <a:r>
              <a:rPr lang="hr-HR" dirty="0"/>
              <a:t>:112-9. </a:t>
            </a:r>
            <a:endParaRPr lang="hr-HR" dirty="0" smtClean="0"/>
          </a:p>
          <a:p>
            <a:r>
              <a:rPr lang="hr-HR" dirty="0" smtClean="0"/>
              <a:t>doi</a:t>
            </a:r>
            <a:r>
              <a:rPr lang="hr-HR" dirty="0"/>
              <a:t>: 10.1016/j.drugalcdep.2015.02.030</a:t>
            </a:r>
            <a:endParaRPr lang="en-US" dirty="0"/>
          </a:p>
        </p:txBody>
      </p:sp>
      <p:pic>
        <p:nvPicPr>
          <p:cNvPr id="8" name="Picture 7"/>
          <p:cNvPicPr>
            <a:picLocks noChangeAspect="1"/>
          </p:cNvPicPr>
          <p:nvPr/>
        </p:nvPicPr>
        <p:blipFill>
          <a:blip r:embed="rId3">
            <a:duotone>
              <a:schemeClr val="bg2">
                <a:shade val="45000"/>
                <a:satMod val="135000"/>
              </a:schemeClr>
              <a:prstClr val="white"/>
            </a:duotone>
          </a:blip>
          <a:stretch>
            <a:fillRect/>
          </a:stretch>
        </p:blipFill>
        <p:spPr>
          <a:xfrm>
            <a:off x="-3832" y="5638800"/>
            <a:ext cx="4124241" cy="604284"/>
          </a:xfrm>
          <a:prstGeom prst="rect">
            <a:avLst/>
          </a:prstGeom>
        </p:spPr>
      </p:pic>
      <p:pic>
        <p:nvPicPr>
          <p:cNvPr id="205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267" y="76200"/>
            <a:ext cx="7453334" cy="286198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2819400"/>
            <a:ext cx="7467601" cy="5839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Oval 8"/>
          <p:cNvSpPr/>
          <p:nvPr/>
        </p:nvSpPr>
        <p:spPr>
          <a:xfrm>
            <a:off x="3657600" y="2819400"/>
            <a:ext cx="869575" cy="818482"/>
          </a:xfrm>
          <a:prstGeom prst="ellipse">
            <a:avLst/>
          </a:prstGeom>
          <a:no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3"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572000" y="3505200"/>
            <a:ext cx="7521975" cy="2667000"/>
          </a:xfrm>
          <a:prstGeom prst="rect">
            <a:avLst/>
          </a:prstGeom>
          <a:noFill/>
          <a:ln w="9525">
            <a:solidFill>
              <a:schemeClr val="tx2"/>
            </a:solidFill>
            <a:miter lim="800000"/>
            <a:headEnd/>
            <a:tailEnd/>
          </a:ln>
          <a:extLst>
            <a:ext uri="{909E8E84-426E-40dd-AFC4-6F175D3DCCD1}">
              <a14:hiddenFill xmlns="" xmlns:a14="http://schemas.microsoft.com/office/drawing/2010/main">
                <a:solidFill>
                  <a:schemeClr val="accent1"/>
                </a:solidFill>
              </a14:hiddenFill>
            </a:ext>
          </a:extLst>
        </p:spPr>
      </p:pic>
      <p:sp>
        <p:nvSpPr>
          <p:cNvPr id="10" name="TextBox 9"/>
          <p:cNvSpPr txBox="1"/>
          <p:nvPr/>
        </p:nvSpPr>
        <p:spPr>
          <a:xfrm>
            <a:off x="11913528" y="7581"/>
            <a:ext cx="312030" cy="369332"/>
          </a:xfrm>
          <a:prstGeom prst="rect">
            <a:avLst/>
          </a:prstGeom>
          <a:noFill/>
        </p:spPr>
        <p:txBody>
          <a:bodyPr wrap="none" rtlCol="0">
            <a:spAutoFit/>
          </a:bodyPr>
          <a:lstStyle/>
          <a:p>
            <a:r>
              <a:rPr lang="en-US" dirty="0" smtClean="0">
                <a:solidFill>
                  <a:schemeClr val="accent6">
                    <a:lumMod val="20000"/>
                    <a:lumOff val="80000"/>
                  </a:schemeClr>
                </a:solidFill>
              </a:rPr>
              <a:t>S</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20676611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600" y="1143000"/>
            <a:ext cx="10972800" cy="4724400"/>
          </a:xfrm>
        </p:spPr>
        <p:txBody>
          <a:bodyPr>
            <a:normAutofit fontScale="92500" lnSpcReduction="20000"/>
          </a:bodyPr>
          <a:lstStyle/>
          <a:p>
            <a:pPr marL="457200" indent="-457200">
              <a:buSzPct val="40000"/>
              <a:buFont typeface="Wingdings" charset="2"/>
              <a:buChar char="u"/>
            </a:pPr>
            <a:r>
              <a:rPr lang="en-US" sz="2800" dirty="0" err="1" smtClean="0">
                <a:latin typeface="Calibri"/>
                <a:cs typeface="Calibri"/>
              </a:rPr>
              <a:t>Ebbert</a:t>
            </a:r>
            <a:r>
              <a:rPr lang="en-US" sz="2800" dirty="0" smtClean="0">
                <a:latin typeface="Calibri"/>
                <a:cs typeface="Calibri"/>
              </a:rPr>
              <a:t> J</a:t>
            </a:r>
            <a:r>
              <a:rPr lang="en-US" sz="2800" dirty="0" smtClean="0">
                <a:solidFill>
                  <a:srgbClr val="FFFFFF"/>
                </a:solidFill>
                <a:latin typeface="Calibri"/>
                <a:cs typeface="Calibri"/>
              </a:rPr>
              <a:t>, </a:t>
            </a:r>
            <a:r>
              <a:rPr lang="en-US" sz="2800" dirty="0" smtClean="0">
                <a:latin typeface="Calibri"/>
                <a:cs typeface="Calibri"/>
              </a:rPr>
              <a:t>JAMA</a:t>
            </a:r>
            <a:r>
              <a:rPr lang="en-US" sz="2800" dirty="0" smtClean="0">
                <a:solidFill>
                  <a:srgbClr val="FFFFFF"/>
                </a:solidFill>
                <a:latin typeface="Calibri"/>
                <a:ea typeface="Lucida Grande"/>
                <a:cs typeface="Calibri"/>
              </a:rPr>
              <a:t> </a:t>
            </a:r>
            <a:r>
              <a:rPr lang="en-US" sz="2800" dirty="0" smtClean="0">
                <a:solidFill>
                  <a:srgbClr val="FFFFFF"/>
                </a:solidFill>
                <a:latin typeface="Calibri"/>
                <a:cs typeface="Calibri"/>
              </a:rPr>
              <a:t>2015:</a:t>
            </a:r>
          </a:p>
          <a:p>
            <a:pPr marL="0" indent="0">
              <a:buSzPct val="40000"/>
            </a:pPr>
            <a:endParaRPr lang="en-US" sz="2800" dirty="0">
              <a:latin typeface="Calibri"/>
              <a:cs typeface="Calibri"/>
            </a:endParaRPr>
          </a:p>
          <a:p>
            <a:pPr marL="0" indent="0" algn="ctr">
              <a:buSzPct val="40000"/>
            </a:pPr>
            <a:r>
              <a:rPr lang="en-US" sz="2800" u="sng" dirty="0">
                <a:latin typeface="Calibri"/>
                <a:cs typeface="Calibri"/>
              </a:rPr>
              <a:t> </a:t>
            </a:r>
            <a:r>
              <a:rPr lang="en-US" sz="2800" u="sng" dirty="0" smtClean="0">
                <a:latin typeface="Calibri"/>
                <a:cs typeface="Calibri"/>
              </a:rPr>
              <a:t>“Effect </a:t>
            </a:r>
            <a:r>
              <a:rPr lang="en-US" sz="2800" u="sng" dirty="0">
                <a:latin typeface="Calibri"/>
                <a:cs typeface="Calibri"/>
              </a:rPr>
              <a:t>of varenicline on smoking cessation through smoking reduction: a randomized clinical </a:t>
            </a:r>
            <a:r>
              <a:rPr lang="en-US" sz="2800" u="sng" dirty="0" smtClean="0">
                <a:latin typeface="Calibri"/>
                <a:cs typeface="Calibri"/>
              </a:rPr>
              <a:t>trial”</a:t>
            </a:r>
          </a:p>
          <a:p>
            <a:pPr marL="0" indent="0">
              <a:buSzPct val="40000"/>
            </a:pPr>
            <a:endParaRPr lang="en-US" sz="2400" dirty="0">
              <a:solidFill>
                <a:srgbClr val="F6DE55"/>
              </a:solidFill>
            </a:endParaRPr>
          </a:p>
          <a:p>
            <a:pPr marL="285750" indent="-285750">
              <a:buSzPct val="40000"/>
              <a:buFont typeface="Wingdings" charset="2"/>
              <a:buChar char="u"/>
            </a:pPr>
            <a:r>
              <a:rPr lang="en-US" sz="2100" dirty="0">
                <a:solidFill>
                  <a:srgbClr val="FFFFFF"/>
                </a:solidFill>
                <a:latin typeface="Lucida Grande"/>
                <a:cs typeface="Lucida Grande"/>
              </a:rPr>
              <a:t>P</a:t>
            </a:r>
            <a:r>
              <a:rPr lang="en-US" sz="2100" dirty="0" smtClean="0">
                <a:solidFill>
                  <a:srgbClr val="FFFFFF"/>
                </a:solidFill>
                <a:latin typeface="Lucida Grande"/>
                <a:cs typeface="Lucida Grande"/>
              </a:rPr>
              <a:t>articipants were randomized to either varenicline or placebo and asked to use a reduce-to-quit approach: reduce baseline smoking rate by 50%+ by week 4 and by 75%+ by week 8, with the goal of quitting by week 12. Counseling was provided consistent with USDHHS recommendations.</a:t>
            </a:r>
          </a:p>
          <a:p>
            <a:pPr marL="0" indent="0">
              <a:buSzPct val="40000"/>
            </a:pPr>
            <a:endParaRPr lang="en-US" sz="2100" dirty="0" smtClean="0">
              <a:solidFill>
                <a:srgbClr val="FFFFFF"/>
              </a:solidFill>
              <a:latin typeface="Lucida Grande"/>
              <a:cs typeface="Lucida Grande"/>
            </a:endParaRPr>
          </a:p>
          <a:p>
            <a:pPr marL="285750" indent="-285750">
              <a:buSzPct val="40000"/>
              <a:buFont typeface="Wingdings" charset="2"/>
              <a:buChar char="u"/>
            </a:pPr>
            <a:r>
              <a:rPr lang="en-US" sz="2100" dirty="0" smtClean="0">
                <a:solidFill>
                  <a:schemeClr val="accent1"/>
                </a:solidFill>
                <a:latin typeface="Lucida Grande"/>
                <a:cs typeface="Lucida Grande"/>
              </a:rPr>
              <a:t>The group provided varenicline was significantly more abstinent than the placebo group during weeks 15-24 (37.8% vs. 12.5%). </a:t>
            </a:r>
          </a:p>
          <a:p>
            <a:pPr marL="0" indent="0" algn="ctr">
              <a:buSzPct val="40000"/>
            </a:pPr>
            <a:endParaRPr lang="en-US" sz="2100" u="sng" dirty="0">
              <a:latin typeface="Lucida Grande"/>
              <a:ea typeface="Lucida Grande"/>
              <a:cs typeface="Lucida Grande"/>
            </a:endParaRPr>
          </a:p>
          <a:p>
            <a:pPr marL="285750" indent="-285750">
              <a:buSzPct val="40000"/>
              <a:buFont typeface="Wingdings" charset="2"/>
              <a:buChar char="u"/>
            </a:pPr>
            <a:r>
              <a:rPr lang="en-US" sz="2100" dirty="0">
                <a:solidFill>
                  <a:srgbClr val="F6DE55"/>
                </a:solidFill>
                <a:latin typeface="Lucida Grande"/>
                <a:cs typeface="Lucida Grande"/>
              </a:rPr>
              <a:t>This study demonstrates that a reduce-to-quit approach using varenicline can be effective. </a:t>
            </a:r>
          </a:p>
          <a:p>
            <a:pPr marL="285750" indent="-285750">
              <a:buSzPct val="40000"/>
              <a:buFont typeface="Wingdings" charset="2"/>
              <a:buChar char="u"/>
            </a:pPr>
            <a:endParaRPr lang="en-US" sz="2800" dirty="0" smtClean="0">
              <a:solidFill>
                <a:srgbClr val="F6DE55"/>
              </a:solidFill>
            </a:endParaRPr>
          </a:p>
        </p:txBody>
      </p:sp>
      <p:sp>
        <p:nvSpPr>
          <p:cNvPr id="3" name="Title 2"/>
          <p:cNvSpPr>
            <a:spLocks noGrp="1"/>
          </p:cNvSpPr>
          <p:nvPr>
            <p:ph type="title"/>
          </p:nvPr>
        </p:nvSpPr>
        <p:spPr>
          <a:xfrm>
            <a:off x="609600" y="228600"/>
            <a:ext cx="10972800" cy="770467"/>
          </a:xfrm>
        </p:spPr>
        <p:txBody>
          <a:bodyPr>
            <a:noAutofit/>
          </a:bodyPr>
          <a:lstStyle/>
          <a:p>
            <a:r>
              <a:rPr lang="en-US" sz="3200" dirty="0"/>
              <a:t>7.  Pharmacological Interventions </a:t>
            </a:r>
            <a:r>
              <a:rPr lang="en-US" sz="3200" dirty="0" smtClean="0"/>
              <a:t>:</a:t>
            </a:r>
            <a:br>
              <a:rPr lang="en-US" sz="3200" dirty="0" smtClean="0"/>
            </a:br>
            <a:r>
              <a:rPr lang="en-US" sz="3200" dirty="0" smtClean="0"/>
              <a:t>Smoking Cessation: Varenicline</a:t>
            </a:r>
            <a:endParaRPr lang="en-US" sz="3200" dirty="0"/>
          </a:p>
        </p:txBody>
      </p:sp>
      <p:sp>
        <p:nvSpPr>
          <p:cNvPr id="4" name="TextBox 3"/>
          <p:cNvSpPr txBox="1"/>
          <p:nvPr/>
        </p:nvSpPr>
        <p:spPr>
          <a:xfrm>
            <a:off x="11913528" y="7581"/>
            <a:ext cx="312030" cy="369332"/>
          </a:xfrm>
          <a:prstGeom prst="rect">
            <a:avLst/>
          </a:prstGeom>
          <a:noFill/>
        </p:spPr>
        <p:txBody>
          <a:bodyPr wrap="none" rtlCol="0">
            <a:spAutoFit/>
          </a:bodyPr>
          <a:lstStyle/>
          <a:p>
            <a:r>
              <a:rPr lang="en-US" dirty="0" smtClean="0">
                <a:solidFill>
                  <a:schemeClr val="accent6">
                    <a:lumMod val="20000"/>
                    <a:lumOff val="80000"/>
                  </a:schemeClr>
                </a:solidFill>
              </a:rPr>
              <a:t>S</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20337971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5970" y="533400"/>
            <a:ext cx="7867596" cy="5029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Box 4"/>
          <p:cNvSpPr txBox="1"/>
          <p:nvPr/>
        </p:nvSpPr>
        <p:spPr>
          <a:xfrm>
            <a:off x="8134479" y="1371600"/>
            <a:ext cx="3828921" cy="2862323"/>
          </a:xfrm>
          <a:prstGeom prst="rect">
            <a:avLst/>
          </a:prstGeom>
          <a:noFill/>
          <a:ln>
            <a:solidFill>
              <a:schemeClr val="tx2">
                <a:alpha val="86000"/>
              </a:schemeClr>
            </a:solidFill>
          </a:ln>
        </p:spPr>
        <p:txBody>
          <a:bodyPr wrap="square" rtlCol="0">
            <a:spAutoFit/>
          </a:bodyPr>
          <a:lstStyle/>
          <a:p>
            <a:pPr marL="285750" indent="-285750">
              <a:buFont typeface="Wingdings" charset="2"/>
              <a:buChar char="u"/>
            </a:pPr>
            <a:r>
              <a:rPr lang="en-US" dirty="0" smtClean="0"/>
              <a:t>Varenicline as part of a reduce-to quit</a:t>
            </a:r>
            <a:r>
              <a:rPr lang="en-US" dirty="0"/>
              <a:t> </a:t>
            </a:r>
            <a:r>
              <a:rPr lang="en-US" dirty="0" smtClean="0"/>
              <a:t>method vs. placebo significantly improves abstinence at the end of treatment and 28 weeks post-treatment </a:t>
            </a:r>
          </a:p>
          <a:p>
            <a:pPr marL="285750" indent="-285750">
              <a:buFont typeface="Wingdings" charset="2"/>
              <a:buChar char="u"/>
            </a:pPr>
            <a:r>
              <a:rPr lang="en-US" dirty="0" smtClean="0"/>
              <a:t>Results with varenicline mimicked </a:t>
            </a:r>
          </a:p>
          <a:p>
            <a:r>
              <a:rPr lang="en-US" dirty="0" smtClean="0"/>
              <a:t>abstinence rates similar to smokers   who want to quit after the first week,     even though they enrolled not ready to quit for more than one month</a:t>
            </a:r>
          </a:p>
        </p:txBody>
      </p:sp>
      <p:sp>
        <p:nvSpPr>
          <p:cNvPr id="6" name="TextBox 5"/>
          <p:cNvSpPr txBox="1"/>
          <p:nvPr/>
        </p:nvSpPr>
        <p:spPr>
          <a:xfrm>
            <a:off x="152400" y="5791200"/>
            <a:ext cx="4876591" cy="338554"/>
          </a:xfrm>
          <a:prstGeom prst="rect">
            <a:avLst/>
          </a:prstGeom>
          <a:noFill/>
        </p:spPr>
        <p:txBody>
          <a:bodyPr wrap="none" rtlCol="0">
            <a:spAutoFit/>
          </a:bodyPr>
          <a:lstStyle/>
          <a:p>
            <a:r>
              <a:rPr lang="hr-HR" sz="1600" dirty="0" smtClean="0"/>
              <a:t>JAMA</a:t>
            </a:r>
            <a:r>
              <a:rPr lang="hr-HR" sz="1600" dirty="0"/>
              <a:t>. 2015;313(7):687-694. doi:10.1001/jama.</a:t>
            </a:r>
            <a:r>
              <a:rPr lang="hr-HR" sz="1600" dirty="0" smtClean="0"/>
              <a:t>2015.280.</a:t>
            </a:r>
            <a:endParaRPr lang="en-US" sz="1600"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601200" y="5715000"/>
            <a:ext cx="2401455"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6"/>
          <p:cNvSpPr txBox="1"/>
          <p:nvPr/>
        </p:nvSpPr>
        <p:spPr>
          <a:xfrm>
            <a:off x="11913528" y="7581"/>
            <a:ext cx="312030" cy="369332"/>
          </a:xfrm>
          <a:prstGeom prst="rect">
            <a:avLst/>
          </a:prstGeom>
          <a:noFill/>
        </p:spPr>
        <p:txBody>
          <a:bodyPr wrap="none" rtlCol="0">
            <a:spAutoFit/>
          </a:bodyPr>
          <a:lstStyle/>
          <a:p>
            <a:r>
              <a:rPr lang="en-US" dirty="0" smtClean="0">
                <a:solidFill>
                  <a:schemeClr val="accent6">
                    <a:lumMod val="20000"/>
                    <a:lumOff val="80000"/>
                  </a:schemeClr>
                </a:solidFill>
              </a:rPr>
              <a:t>S</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1165886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600" y="914400"/>
            <a:ext cx="10972800" cy="5105400"/>
          </a:xfrm>
        </p:spPr>
        <p:txBody>
          <a:bodyPr>
            <a:normAutofit/>
          </a:bodyPr>
          <a:lstStyle/>
          <a:p>
            <a:pPr marL="457200" indent="-457200">
              <a:buSzPct val="40000"/>
              <a:buFont typeface="Wingdings" charset="2"/>
              <a:buChar char="u"/>
            </a:pPr>
            <a:r>
              <a:rPr lang="en-US" sz="3200" dirty="0" smtClean="0"/>
              <a:t>E-Cigarettes, Smoking Cessation</a:t>
            </a:r>
          </a:p>
          <a:p>
            <a:pPr marL="457200" indent="-457200">
              <a:buSzPct val="40000"/>
              <a:buFont typeface="Wingdings" charset="2"/>
              <a:buChar char="u"/>
            </a:pPr>
            <a:r>
              <a:rPr lang="en-US" sz="3200" dirty="0" smtClean="0"/>
              <a:t>Cannabis, Trends and Policies</a:t>
            </a:r>
          </a:p>
          <a:p>
            <a:pPr marL="457200" indent="-457200">
              <a:buSzPct val="40000"/>
              <a:buFont typeface="Wingdings" charset="2"/>
              <a:buChar char="u"/>
            </a:pPr>
            <a:r>
              <a:rPr lang="en-US" sz="3200" dirty="0" smtClean="0"/>
              <a:t>Opioid, Heroin, Overdose Epidemic</a:t>
            </a:r>
          </a:p>
          <a:p>
            <a:pPr marL="457200" indent="-457200">
              <a:buSzPct val="40000"/>
              <a:buFont typeface="Wingdings" charset="2"/>
              <a:buChar char="u"/>
            </a:pPr>
            <a:r>
              <a:rPr lang="en-US" sz="3200" dirty="0" smtClean="0"/>
              <a:t>Buprenorphine 3.0</a:t>
            </a:r>
          </a:p>
          <a:p>
            <a:pPr marL="457200" indent="-457200">
              <a:buSzPct val="40000"/>
              <a:buFont typeface="Wingdings" charset="2"/>
              <a:buChar char="u"/>
            </a:pPr>
            <a:r>
              <a:rPr lang="en-US" sz="3200" dirty="0" smtClean="0"/>
              <a:t>Screening and Brief Intervention</a:t>
            </a:r>
          </a:p>
          <a:p>
            <a:pPr marL="457200" indent="-457200">
              <a:buSzPct val="40000"/>
              <a:buFont typeface="Wingdings" charset="2"/>
              <a:buChar char="u"/>
            </a:pPr>
            <a:r>
              <a:rPr lang="en-US" sz="3200" dirty="0" smtClean="0"/>
              <a:t>Moderate Alcohol Consumption and Health</a:t>
            </a:r>
          </a:p>
          <a:p>
            <a:pPr marL="457200" indent="-457200">
              <a:buSzPct val="40000"/>
              <a:buFont typeface="Wingdings" charset="2"/>
              <a:buChar char="u"/>
            </a:pPr>
            <a:endParaRPr lang="en-US" dirty="0" smtClean="0"/>
          </a:p>
          <a:p>
            <a:pPr marL="457200" indent="-457200">
              <a:buSzPct val="40000"/>
              <a:buFont typeface="Wingdings" charset="2"/>
              <a:buChar char="u"/>
            </a:pP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a:p>
        </p:txBody>
      </p:sp>
      <p:sp>
        <p:nvSpPr>
          <p:cNvPr id="3" name="Title 2"/>
          <p:cNvSpPr>
            <a:spLocks noGrp="1"/>
          </p:cNvSpPr>
          <p:nvPr>
            <p:ph type="title"/>
          </p:nvPr>
        </p:nvSpPr>
        <p:spPr>
          <a:xfrm>
            <a:off x="609600" y="0"/>
            <a:ext cx="10972800" cy="770467"/>
          </a:xfrm>
        </p:spPr>
        <p:txBody>
          <a:bodyPr>
            <a:normAutofit/>
          </a:bodyPr>
          <a:lstStyle/>
          <a:p>
            <a:r>
              <a:rPr lang="en-US" sz="4000" dirty="0"/>
              <a:t>Broad </a:t>
            </a:r>
            <a:r>
              <a:rPr lang="en-US" sz="4000" dirty="0" smtClean="0"/>
              <a:t>‘Newsmaker’ </a:t>
            </a:r>
            <a:r>
              <a:rPr lang="en-US" sz="4000" dirty="0"/>
              <a:t>Themes</a:t>
            </a:r>
          </a:p>
        </p:txBody>
      </p:sp>
    </p:spTree>
    <p:extLst>
      <p:ext uri="{BB962C8B-B14F-4D97-AF65-F5344CB8AC3E}">
        <p14:creationId xmlns:p14="http://schemas.microsoft.com/office/powerpoint/2010/main" val="17523053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600" y="1143000"/>
            <a:ext cx="10972800" cy="4114800"/>
          </a:xfrm>
        </p:spPr>
        <p:txBody>
          <a:bodyPr>
            <a:normAutofit lnSpcReduction="10000"/>
          </a:bodyPr>
          <a:lstStyle/>
          <a:p>
            <a:pPr marL="457200" indent="-457200">
              <a:buSzPct val="40000"/>
              <a:buFont typeface="Wingdings" charset="2"/>
              <a:buChar char="u"/>
            </a:pPr>
            <a:r>
              <a:rPr lang="en-US" sz="2800" dirty="0" err="1" smtClean="0">
                <a:latin typeface="Calibri"/>
                <a:cs typeface="Calibri"/>
              </a:rPr>
              <a:t>Dedert</a:t>
            </a:r>
            <a:r>
              <a:rPr lang="en-US" sz="2800" dirty="0" smtClean="0">
                <a:latin typeface="Calibri"/>
                <a:cs typeface="Calibri"/>
              </a:rPr>
              <a:t> E</a:t>
            </a:r>
            <a:r>
              <a:rPr lang="en-US" sz="2800" dirty="0" smtClean="0">
                <a:solidFill>
                  <a:srgbClr val="FFFFFF"/>
                </a:solidFill>
                <a:latin typeface="Calibri"/>
                <a:cs typeface="Calibri"/>
              </a:rPr>
              <a:t>, </a:t>
            </a:r>
            <a:r>
              <a:rPr lang="en-US" sz="2800" dirty="0">
                <a:latin typeface="Calibri"/>
                <a:cs typeface="Calibri"/>
              </a:rPr>
              <a:t>Ann Intern </a:t>
            </a:r>
            <a:r>
              <a:rPr lang="en-US" sz="2800" dirty="0" smtClean="0">
                <a:latin typeface="Calibri"/>
                <a:cs typeface="Calibri"/>
              </a:rPr>
              <a:t>Med</a:t>
            </a:r>
            <a:r>
              <a:rPr lang="en-US" sz="2800" dirty="0" smtClean="0">
                <a:solidFill>
                  <a:srgbClr val="FFFFFF"/>
                </a:solidFill>
                <a:latin typeface="Calibri"/>
                <a:ea typeface="Lucida Grande"/>
                <a:cs typeface="Calibri"/>
              </a:rPr>
              <a:t> </a:t>
            </a:r>
            <a:r>
              <a:rPr lang="en-US" sz="2800" dirty="0" smtClean="0">
                <a:solidFill>
                  <a:srgbClr val="FFFFFF"/>
                </a:solidFill>
                <a:latin typeface="Calibri"/>
                <a:cs typeface="Calibri"/>
              </a:rPr>
              <a:t>2015:</a:t>
            </a:r>
          </a:p>
          <a:p>
            <a:pPr marL="0" indent="0">
              <a:buSzPct val="40000"/>
            </a:pPr>
            <a:endParaRPr lang="en-US" sz="2800" dirty="0">
              <a:latin typeface="Calibri"/>
              <a:cs typeface="Calibri"/>
            </a:endParaRPr>
          </a:p>
          <a:p>
            <a:pPr marL="0" indent="0" algn="ctr">
              <a:buSzPct val="40000"/>
            </a:pPr>
            <a:r>
              <a:rPr lang="en-US" sz="2800" u="sng" dirty="0" smtClean="0">
                <a:latin typeface="Calibri"/>
                <a:cs typeface="Calibri"/>
              </a:rPr>
              <a:t>“Electronic </a:t>
            </a:r>
            <a:r>
              <a:rPr lang="en-US" sz="2800" u="sng" dirty="0">
                <a:latin typeface="Calibri"/>
                <a:cs typeface="Calibri"/>
              </a:rPr>
              <a:t>Interventions for Alcohol Misuse and Alcohol Use Disorders: A Systematic </a:t>
            </a:r>
            <a:r>
              <a:rPr lang="en-US" sz="2800" u="sng" dirty="0" smtClean="0">
                <a:latin typeface="Calibri"/>
                <a:cs typeface="Calibri"/>
              </a:rPr>
              <a:t>Review”</a:t>
            </a:r>
          </a:p>
          <a:p>
            <a:pPr marL="0" indent="0" algn="ctr">
              <a:buSzPct val="40000"/>
            </a:pPr>
            <a:endParaRPr lang="en-US" sz="2800" u="sng" dirty="0" smtClean="0">
              <a:latin typeface="Calibri"/>
              <a:ea typeface="Lucida Grande"/>
              <a:cs typeface="Calibri"/>
            </a:endParaRPr>
          </a:p>
          <a:p>
            <a:pPr marL="285750" indent="-285750">
              <a:buSzPct val="40000"/>
              <a:buFont typeface="Wingdings" charset="2"/>
              <a:buChar char="u"/>
            </a:pPr>
            <a:r>
              <a:rPr lang="en-US" dirty="0">
                <a:solidFill>
                  <a:srgbClr val="F6DE55"/>
                </a:solidFill>
                <a:latin typeface="Lucida Grande"/>
                <a:cs typeface="Lucida Grande"/>
              </a:rPr>
              <a:t>In 28 unique trials, the modal e-intervention was brief feedback on alcohol consumption. </a:t>
            </a:r>
            <a:endParaRPr lang="en-US" dirty="0" smtClean="0">
              <a:solidFill>
                <a:srgbClr val="F6DE55"/>
              </a:solidFill>
              <a:latin typeface="Lucida Grande"/>
              <a:cs typeface="Lucida Grande"/>
            </a:endParaRPr>
          </a:p>
          <a:p>
            <a:pPr marL="285750" indent="-285750">
              <a:buSzPct val="40000"/>
              <a:buFont typeface="Wingdings" charset="2"/>
              <a:buChar char="u"/>
            </a:pPr>
            <a:endParaRPr lang="en-US" dirty="0">
              <a:solidFill>
                <a:srgbClr val="F6DE55"/>
              </a:solidFill>
              <a:latin typeface="Lucida Grande"/>
              <a:cs typeface="Lucida Grande"/>
            </a:endParaRPr>
          </a:p>
          <a:p>
            <a:pPr marL="285750" indent="-285750">
              <a:buSzPct val="40000"/>
              <a:buFont typeface="Wingdings" charset="2"/>
              <a:buChar char="u"/>
            </a:pPr>
            <a:r>
              <a:rPr lang="en-US" dirty="0" smtClean="0">
                <a:solidFill>
                  <a:srgbClr val="F6DE55"/>
                </a:solidFill>
                <a:latin typeface="Lucida Grande"/>
                <a:cs typeface="Lucida Grande"/>
              </a:rPr>
              <a:t>Available </a:t>
            </a:r>
            <a:r>
              <a:rPr lang="en-US" dirty="0">
                <a:solidFill>
                  <a:srgbClr val="F6DE55"/>
                </a:solidFill>
                <a:latin typeface="Lucida Grande"/>
                <a:cs typeface="Lucida Grande"/>
              </a:rPr>
              <a:t>data suggested a small reduction in consumption (approximately 1 drink per week) in adults and college students at 6 months but not at 12 months. </a:t>
            </a:r>
            <a:endParaRPr lang="en-US" dirty="0" smtClean="0">
              <a:solidFill>
                <a:srgbClr val="F6DE55"/>
              </a:solidFill>
              <a:latin typeface="Lucida Grande"/>
              <a:cs typeface="Lucida Grande"/>
            </a:endParaRPr>
          </a:p>
        </p:txBody>
      </p:sp>
      <p:sp>
        <p:nvSpPr>
          <p:cNvPr id="3" name="Title 2"/>
          <p:cNvSpPr>
            <a:spLocks noGrp="1"/>
          </p:cNvSpPr>
          <p:nvPr>
            <p:ph type="title"/>
          </p:nvPr>
        </p:nvSpPr>
        <p:spPr>
          <a:xfrm>
            <a:off x="609600" y="143933"/>
            <a:ext cx="10972800" cy="770467"/>
          </a:xfrm>
        </p:spPr>
        <p:txBody>
          <a:bodyPr>
            <a:noAutofit/>
          </a:bodyPr>
          <a:lstStyle/>
          <a:p>
            <a:r>
              <a:rPr lang="en-US" sz="3200" dirty="0"/>
              <a:t>8.  Behavioral Interventions </a:t>
            </a:r>
            <a:r>
              <a:rPr lang="en-US" sz="3200" dirty="0" smtClean="0"/>
              <a:t>: </a:t>
            </a:r>
            <a:br>
              <a:rPr lang="en-US" sz="3200" dirty="0" smtClean="0"/>
            </a:br>
            <a:r>
              <a:rPr lang="en-US" sz="3200" dirty="0" smtClean="0"/>
              <a:t>Alcohol </a:t>
            </a:r>
            <a:r>
              <a:rPr lang="en-US" sz="3200" dirty="0" err="1" smtClean="0"/>
              <a:t>e</a:t>
            </a:r>
            <a:r>
              <a:rPr lang="en-US" sz="3200" dirty="0" smtClean="0"/>
              <a:t>-health interventions</a:t>
            </a:r>
            <a:endParaRPr lang="en-US" sz="3200" dirty="0"/>
          </a:p>
        </p:txBody>
      </p:sp>
      <p:sp>
        <p:nvSpPr>
          <p:cNvPr id="4" name="TextBox 3"/>
          <p:cNvSpPr txBox="1"/>
          <p:nvPr/>
        </p:nvSpPr>
        <p:spPr>
          <a:xfrm>
            <a:off x="11913528" y="7581"/>
            <a:ext cx="312030" cy="369332"/>
          </a:xfrm>
          <a:prstGeom prst="rect">
            <a:avLst/>
          </a:prstGeom>
          <a:noFill/>
        </p:spPr>
        <p:txBody>
          <a:bodyPr wrap="none" rtlCol="0">
            <a:spAutoFit/>
          </a:bodyPr>
          <a:lstStyle/>
          <a:p>
            <a:r>
              <a:rPr lang="en-US" dirty="0" smtClean="0">
                <a:solidFill>
                  <a:schemeClr val="accent6">
                    <a:lumMod val="20000"/>
                    <a:lumOff val="80000"/>
                  </a:schemeClr>
                </a:solidFill>
              </a:rPr>
              <a:t>S</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24954682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600" y="1143000"/>
            <a:ext cx="10972800" cy="4953000"/>
          </a:xfrm>
        </p:spPr>
        <p:txBody>
          <a:bodyPr>
            <a:normAutofit/>
          </a:bodyPr>
          <a:lstStyle/>
          <a:p>
            <a:pPr marL="457200" indent="-457200">
              <a:buSzPct val="40000"/>
              <a:buFont typeface="Wingdings" charset="2"/>
              <a:buChar char="u"/>
            </a:pPr>
            <a:r>
              <a:rPr lang="en-US" sz="2800" dirty="0" smtClean="0">
                <a:latin typeface="Calibri"/>
                <a:cs typeface="Calibri"/>
              </a:rPr>
              <a:t>Halpern S</a:t>
            </a:r>
            <a:r>
              <a:rPr lang="en-US" sz="2800" dirty="0" smtClean="0">
                <a:solidFill>
                  <a:srgbClr val="FFFFFF"/>
                </a:solidFill>
                <a:latin typeface="Calibri"/>
                <a:cs typeface="Calibri"/>
              </a:rPr>
              <a:t>, </a:t>
            </a:r>
            <a:r>
              <a:rPr lang="en-US" sz="2800" dirty="0" smtClean="0">
                <a:latin typeface="Calibri"/>
                <a:cs typeface="Calibri"/>
              </a:rPr>
              <a:t>NEJM</a:t>
            </a:r>
            <a:r>
              <a:rPr lang="en-US" sz="2800" dirty="0" smtClean="0">
                <a:solidFill>
                  <a:srgbClr val="FFFFFF"/>
                </a:solidFill>
                <a:latin typeface="Calibri"/>
                <a:ea typeface="Lucida Grande"/>
                <a:cs typeface="Calibri"/>
              </a:rPr>
              <a:t> </a:t>
            </a:r>
            <a:r>
              <a:rPr lang="en-US" sz="2800" dirty="0" smtClean="0">
                <a:solidFill>
                  <a:srgbClr val="FFFFFF"/>
                </a:solidFill>
                <a:latin typeface="Calibri"/>
                <a:cs typeface="Calibri"/>
              </a:rPr>
              <a:t>2015:</a:t>
            </a:r>
          </a:p>
          <a:p>
            <a:pPr marL="0" indent="0">
              <a:buSzPct val="40000"/>
            </a:pPr>
            <a:endParaRPr lang="en-US" sz="2800" dirty="0">
              <a:latin typeface="Calibri"/>
              <a:cs typeface="Calibri"/>
            </a:endParaRPr>
          </a:p>
          <a:p>
            <a:pPr marL="0" indent="0" algn="ctr">
              <a:buSzPct val="40000"/>
            </a:pPr>
            <a:r>
              <a:rPr lang="en-US" sz="2800" u="sng" dirty="0" smtClean="0">
                <a:latin typeface="Calibri"/>
                <a:cs typeface="Calibri"/>
              </a:rPr>
              <a:t>“Randomized</a:t>
            </a:r>
            <a:r>
              <a:rPr lang="en-US" sz="2800" u="sng" dirty="0">
                <a:latin typeface="Calibri"/>
                <a:cs typeface="Calibri"/>
              </a:rPr>
              <a:t> trial of four financial-incentive programs for smoking </a:t>
            </a:r>
            <a:r>
              <a:rPr lang="en-US" sz="2800" u="sng" dirty="0" smtClean="0">
                <a:latin typeface="Calibri"/>
                <a:cs typeface="Calibri"/>
              </a:rPr>
              <a:t>cessation”</a:t>
            </a:r>
          </a:p>
          <a:p>
            <a:pPr marL="0" indent="0" algn="ctr">
              <a:buSzPct val="40000"/>
            </a:pPr>
            <a:endParaRPr lang="en-US" sz="2800" u="sng" dirty="0" smtClean="0">
              <a:latin typeface="Calibri"/>
              <a:ea typeface="Lucida Grande"/>
              <a:cs typeface="Calibri"/>
            </a:endParaRPr>
          </a:p>
          <a:p>
            <a:pPr marL="285750" indent="-285750">
              <a:buSzPct val="40000"/>
              <a:buFont typeface="Wingdings" charset="2"/>
              <a:buChar char="u"/>
            </a:pPr>
            <a:r>
              <a:rPr lang="en-US" dirty="0">
                <a:solidFill>
                  <a:srgbClr val="F6DE55"/>
                </a:solidFill>
                <a:latin typeface="Lucida Grande"/>
                <a:cs typeface="Lucida Grande"/>
              </a:rPr>
              <a:t>Reward-based programs were much more commonly accepted than deposit-based programs, leading to higher rates of sustained abstinence from smoking. </a:t>
            </a:r>
            <a:endParaRPr lang="en-US" dirty="0" smtClean="0">
              <a:solidFill>
                <a:srgbClr val="F6DE55"/>
              </a:solidFill>
              <a:latin typeface="Lucida Grande"/>
              <a:cs typeface="Lucida Grande"/>
            </a:endParaRPr>
          </a:p>
          <a:p>
            <a:pPr marL="285750" indent="-285750">
              <a:buSzPct val="40000"/>
              <a:buFont typeface="Wingdings" charset="2"/>
              <a:buChar char="u"/>
            </a:pPr>
            <a:endParaRPr lang="en-US" dirty="0">
              <a:solidFill>
                <a:srgbClr val="F6DE55"/>
              </a:solidFill>
              <a:latin typeface="Lucida Grande"/>
              <a:cs typeface="Lucida Grande"/>
            </a:endParaRPr>
          </a:p>
          <a:p>
            <a:pPr marL="285750" indent="-285750">
              <a:buSzPct val="40000"/>
              <a:buFont typeface="Wingdings" charset="2"/>
              <a:buChar char="u"/>
            </a:pPr>
            <a:r>
              <a:rPr lang="en-US" dirty="0" smtClean="0">
                <a:solidFill>
                  <a:srgbClr val="F6DE55"/>
                </a:solidFill>
                <a:latin typeface="Lucida Grande"/>
                <a:cs typeface="Lucida Grande"/>
              </a:rPr>
              <a:t>Group</a:t>
            </a:r>
            <a:r>
              <a:rPr lang="en-US" dirty="0">
                <a:solidFill>
                  <a:srgbClr val="F6DE55"/>
                </a:solidFill>
                <a:latin typeface="Lucida Grande"/>
                <a:cs typeface="Lucida Grande"/>
              </a:rPr>
              <a:t>-oriented incentive programs were no more effective than individual-oriented programs</a:t>
            </a:r>
            <a:r>
              <a:rPr lang="en-US" dirty="0" smtClean="0">
                <a:solidFill>
                  <a:srgbClr val="F6DE55"/>
                </a:solidFill>
                <a:latin typeface="Lucida Grande"/>
                <a:cs typeface="Lucida Grande"/>
              </a:rPr>
              <a:t>.</a:t>
            </a:r>
          </a:p>
        </p:txBody>
      </p:sp>
      <p:sp>
        <p:nvSpPr>
          <p:cNvPr id="3" name="Title 2"/>
          <p:cNvSpPr>
            <a:spLocks noGrp="1"/>
          </p:cNvSpPr>
          <p:nvPr>
            <p:ph type="title"/>
          </p:nvPr>
        </p:nvSpPr>
        <p:spPr>
          <a:xfrm>
            <a:off x="609600" y="143933"/>
            <a:ext cx="10972800" cy="770467"/>
          </a:xfrm>
        </p:spPr>
        <p:txBody>
          <a:bodyPr>
            <a:noAutofit/>
          </a:bodyPr>
          <a:lstStyle/>
          <a:p>
            <a:r>
              <a:rPr lang="en-US" sz="3200" dirty="0"/>
              <a:t>8.  Behavioral Interventions </a:t>
            </a:r>
            <a:r>
              <a:rPr lang="en-US" sz="3200" dirty="0" smtClean="0"/>
              <a:t>: </a:t>
            </a:r>
            <a:br>
              <a:rPr lang="en-US" sz="3200" dirty="0" smtClean="0"/>
            </a:br>
            <a:r>
              <a:rPr lang="en-US" sz="3200" dirty="0" smtClean="0"/>
              <a:t>Smoking and Contingency Management</a:t>
            </a:r>
            <a:endParaRPr lang="en-US" sz="3200" dirty="0"/>
          </a:p>
        </p:txBody>
      </p:sp>
      <p:sp>
        <p:nvSpPr>
          <p:cNvPr id="4" name="TextBox 3"/>
          <p:cNvSpPr txBox="1"/>
          <p:nvPr/>
        </p:nvSpPr>
        <p:spPr>
          <a:xfrm>
            <a:off x="11913528" y="7581"/>
            <a:ext cx="312030" cy="369332"/>
          </a:xfrm>
          <a:prstGeom prst="rect">
            <a:avLst/>
          </a:prstGeom>
          <a:noFill/>
        </p:spPr>
        <p:txBody>
          <a:bodyPr wrap="none" rtlCol="0">
            <a:spAutoFit/>
          </a:bodyPr>
          <a:lstStyle/>
          <a:p>
            <a:r>
              <a:rPr lang="en-US" dirty="0" smtClean="0">
                <a:solidFill>
                  <a:schemeClr val="accent6">
                    <a:lumMod val="20000"/>
                    <a:lumOff val="80000"/>
                  </a:schemeClr>
                </a:solidFill>
              </a:rPr>
              <a:t>S</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20203085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7200" y="0"/>
            <a:ext cx="6934200" cy="587999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5" name="Rectangle 4"/>
          <p:cNvSpPr/>
          <p:nvPr/>
        </p:nvSpPr>
        <p:spPr>
          <a:xfrm>
            <a:off x="381000" y="5863855"/>
            <a:ext cx="5172057" cy="369332"/>
          </a:xfrm>
          <a:prstGeom prst="rect">
            <a:avLst/>
          </a:prstGeom>
        </p:spPr>
        <p:txBody>
          <a:bodyPr wrap="none">
            <a:spAutoFit/>
          </a:bodyPr>
          <a:lstStyle/>
          <a:p>
            <a:r>
              <a:rPr lang="en-US" altLang="en-US" b="1" dirty="0">
                <a:cs typeface="Arial Unicode MS" pitchFamily="32" charset="0"/>
              </a:rPr>
              <a:t>Halpern SD et al. N </a:t>
            </a:r>
            <a:r>
              <a:rPr lang="en-US" altLang="en-US" b="1" dirty="0" err="1">
                <a:cs typeface="Arial Unicode MS" pitchFamily="32" charset="0"/>
              </a:rPr>
              <a:t>Engl</a:t>
            </a:r>
            <a:r>
              <a:rPr lang="en-US" altLang="en-US" b="1" dirty="0">
                <a:cs typeface="Arial Unicode MS" pitchFamily="32" charset="0"/>
              </a:rPr>
              <a:t> J Med 2015;372:2108-2117</a:t>
            </a:r>
            <a:endParaRPr lang="en-US" dirty="0"/>
          </a:p>
        </p:txBody>
      </p:sp>
      <p:pic>
        <p:nvPicPr>
          <p:cNvPr id="6"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610600" y="5666211"/>
            <a:ext cx="2555875" cy="39528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7" name="TextBox 6"/>
          <p:cNvSpPr txBox="1"/>
          <p:nvPr/>
        </p:nvSpPr>
        <p:spPr>
          <a:xfrm>
            <a:off x="8610600" y="457200"/>
            <a:ext cx="3060716" cy="923330"/>
          </a:xfrm>
          <a:prstGeom prst="rect">
            <a:avLst/>
          </a:prstGeom>
          <a:solidFill>
            <a:schemeClr val="tx2"/>
          </a:solidFill>
        </p:spPr>
        <p:txBody>
          <a:bodyPr wrap="none" rtlCol="0">
            <a:spAutoFit/>
          </a:bodyPr>
          <a:lstStyle/>
          <a:p>
            <a:r>
              <a:rPr lang="en-US" dirty="0" smtClean="0"/>
              <a:t>Rates of Sustained Abstinence</a:t>
            </a:r>
          </a:p>
          <a:p>
            <a:r>
              <a:rPr lang="en-US" dirty="0" smtClean="0"/>
              <a:t>from Smoking at 6 and 12 </a:t>
            </a:r>
          </a:p>
          <a:p>
            <a:r>
              <a:rPr lang="en-US" dirty="0" smtClean="0"/>
              <a:t>months after Target Quit Date</a:t>
            </a:r>
            <a:endParaRPr lang="en-US" dirty="0"/>
          </a:p>
        </p:txBody>
      </p:sp>
      <p:sp>
        <p:nvSpPr>
          <p:cNvPr id="8" name="Left Arrow Callout 7"/>
          <p:cNvSpPr/>
          <p:nvPr/>
        </p:nvSpPr>
        <p:spPr>
          <a:xfrm>
            <a:off x="7620000" y="533400"/>
            <a:ext cx="990600" cy="762000"/>
          </a:xfrm>
          <a:prstGeom prst="leftArrowCallou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8001000" y="2286000"/>
            <a:ext cx="4084810" cy="1477328"/>
          </a:xfrm>
          <a:prstGeom prst="rect">
            <a:avLst/>
          </a:prstGeom>
          <a:noFill/>
          <a:ln>
            <a:solidFill>
              <a:schemeClr val="tx2"/>
            </a:solidFill>
          </a:ln>
        </p:spPr>
        <p:txBody>
          <a:bodyPr wrap="none" rtlCol="0">
            <a:spAutoFit/>
          </a:bodyPr>
          <a:lstStyle/>
          <a:p>
            <a:pPr marL="285750" indent="-285750">
              <a:buFont typeface="Wingdings" charset="2"/>
              <a:buChar char="u"/>
            </a:pPr>
            <a:r>
              <a:rPr lang="en-US" dirty="0" smtClean="0"/>
              <a:t>Rewards increased abstinence from</a:t>
            </a:r>
          </a:p>
          <a:p>
            <a:r>
              <a:rPr lang="en-US" dirty="0" smtClean="0"/>
              <a:t>smoking significantly more than deposits </a:t>
            </a:r>
          </a:p>
          <a:p>
            <a:r>
              <a:rPr lang="en-US" dirty="0" smtClean="0"/>
              <a:t>did</a:t>
            </a:r>
          </a:p>
          <a:p>
            <a:pPr marL="285750" indent="-285750">
              <a:buFont typeface="Wingdings" charset="2"/>
              <a:buChar char="u"/>
            </a:pPr>
            <a:r>
              <a:rPr lang="en-US" dirty="0" smtClean="0"/>
              <a:t>No difference between group- or </a:t>
            </a:r>
          </a:p>
          <a:p>
            <a:r>
              <a:rPr lang="en-US" dirty="0" smtClean="0"/>
              <a:t>individual-based reward programs</a:t>
            </a:r>
          </a:p>
        </p:txBody>
      </p:sp>
      <p:sp>
        <p:nvSpPr>
          <p:cNvPr id="11" name="TextBox 10"/>
          <p:cNvSpPr txBox="1"/>
          <p:nvPr/>
        </p:nvSpPr>
        <p:spPr>
          <a:xfrm>
            <a:off x="8292640" y="3886200"/>
            <a:ext cx="3501529" cy="1200329"/>
          </a:xfrm>
          <a:prstGeom prst="rect">
            <a:avLst/>
          </a:prstGeom>
          <a:noFill/>
          <a:ln>
            <a:solidFill>
              <a:schemeClr val="tx2"/>
            </a:solidFill>
          </a:ln>
        </p:spPr>
        <p:txBody>
          <a:bodyPr wrap="none" rtlCol="0">
            <a:spAutoFit/>
          </a:bodyPr>
          <a:lstStyle/>
          <a:p>
            <a:r>
              <a:rPr lang="en-US" dirty="0" smtClean="0"/>
              <a:t>90% of reward-based group </a:t>
            </a:r>
          </a:p>
          <a:p>
            <a:r>
              <a:rPr lang="en-US" dirty="0" smtClean="0"/>
              <a:t>participants accepted the tasks, vs.</a:t>
            </a:r>
          </a:p>
          <a:p>
            <a:r>
              <a:rPr lang="en-US" dirty="0" smtClean="0"/>
              <a:t>14% acceptance in the deposit-</a:t>
            </a:r>
          </a:p>
          <a:p>
            <a:r>
              <a:rPr lang="en-US" dirty="0" smtClean="0"/>
              <a:t>based group participants</a:t>
            </a:r>
            <a:endParaRPr lang="en-US" dirty="0"/>
          </a:p>
        </p:txBody>
      </p:sp>
      <p:sp>
        <p:nvSpPr>
          <p:cNvPr id="9" name="TextBox 8"/>
          <p:cNvSpPr txBox="1"/>
          <p:nvPr/>
        </p:nvSpPr>
        <p:spPr>
          <a:xfrm>
            <a:off x="11913528" y="7581"/>
            <a:ext cx="312030" cy="369332"/>
          </a:xfrm>
          <a:prstGeom prst="rect">
            <a:avLst/>
          </a:prstGeom>
          <a:noFill/>
        </p:spPr>
        <p:txBody>
          <a:bodyPr wrap="none" rtlCol="0">
            <a:spAutoFit/>
          </a:bodyPr>
          <a:lstStyle/>
          <a:p>
            <a:r>
              <a:rPr lang="en-US" dirty="0" smtClean="0">
                <a:solidFill>
                  <a:schemeClr val="accent6">
                    <a:lumMod val="20000"/>
                    <a:lumOff val="80000"/>
                  </a:schemeClr>
                </a:solidFill>
              </a:rPr>
              <a:t>S</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15075113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600" y="1143000"/>
            <a:ext cx="10972800" cy="4953000"/>
          </a:xfrm>
        </p:spPr>
        <p:txBody>
          <a:bodyPr>
            <a:normAutofit/>
          </a:bodyPr>
          <a:lstStyle/>
          <a:p>
            <a:pPr marL="457200" indent="-457200">
              <a:buFont typeface="Wingdings" charset="2"/>
              <a:buChar char="u"/>
            </a:pPr>
            <a:r>
              <a:rPr lang="en-US" sz="2600" dirty="0" err="1" smtClean="0">
                <a:latin typeface="Calibri"/>
                <a:cs typeface="Calibri"/>
              </a:rPr>
              <a:t>Monico</a:t>
            </a:r>
            <a:r>
              <a:rPr lang="en-US" sz="2600" dirty="0" smtClean="0">
                <a:latin typeface="Calibri"/>
                <a:cs typeface="Calibri"/>
              </a:rPr>
              <a:t> LB, J </a:t>
            </a:r>
            <a:r>
              <a:rPr lang="en-US" sz="2600" dirty="0" err="1" smtClean="0">
                <a:latin typeface="Calibri"/>
                <a:cs typeface="Calibri"/>
              </a:rPr>
              <a:t>Subst</a:t>
            </a:r>
            <a:r>
              <a:rPr lang="en-US" sz="2600" dirty="0" smtClean="0">
                <a:latin typeface="Calibri"/>
                <a:cs typeface="Calibri"/>
              </a:rPr>
              <a:t> Abuse Treat 2015: </a:t>
            </a:r>
          </a:p>
          <a:p>
            <a:endParaRPr lang="en-US" sz="2600" dirty="0" smtClean="0">
              <a:latin typeface="Calibri"/>
              <a:cs typeface="Calibri"/>
            </a:endParaRPr>
          </a:p>
          <a:p>
            <a:pPr algn="ctr"/>
            <a:r>
              <a:rPr lang="en-US" sz="2600" dirty="0" smtClean="0">
                <a:latin typeface="Calibri"/>
                <a:cs typeface="Calibri"/>
              </a:rPr>
              <a:t>“</a:t>
            </a:r>
            <a:r>
              <a:rPr lang="en-US" sz="2600" u="sng" dirty="0" smtClean="0">
                <a:latin typeface="Calibri"/>
                <a:cs typeface="Calibri"/>
              </a:rPr>
              <a:t>Buprenorphine Treatment and 12-step Meeting Attendance: Conflicts, Compatibilities, and Patient Outcomes”</a:t>
            </a:r>
          </a:p>
          <a:p>
            <a:pPr algn="ctr"/>
            <a:endParaRPr lang="en-US" sz="1900" dirty="0" smtClean="0">
              <a:latin typeface="Lucida Grande"/>
              <a:cs typeface="Lucida Grande"/>
            </a:endParaRPr>
          </a:p>
          <a:p>
            <a:pPr marL="285750" indent="-285750">
              <a:buSzPct val="40000"/>
              <a:buFont typeface="Wingdings" charset="2"/>
              <a:buChar char="u"/>
            </a:pPr>
            <a:r>
              <a:rPr lang="en-US" sz="1900" dirty="0" smtClean="0">
                <a:solidFill>
                  <a:srgbClr val="F6DE55"/>
                </a:solidFill>
                <a:latin typeface="Lucida Grande"/>
                <a:cs typeface="Lucida Grande"/>
              </a:rPr>
              <a:t>Mixed-methods analysis of African Americans in BMT.</a:t>
            </a:r>
          </a:p>
          <a:p>
            <a:pPr marL="0" indent="0">
              <a:buSzPct val="40000"/>
            </a:pPr>
            <a:endParaRPr lang="en-US" sz="1900" dirty="0" smtClean="0">
              <a:solidFill>
                <a:srgbClr val="F6DE55"/>
              </a:solidFill>
              <a:latin typeface="Lucida Grande"/>
              <a:cs typeface="Lucida Grande"/>
            </a:endParaRPr>
          </a:p>
          <a:p>
            <a:pPr marL="285750" indent="-285750">
              <a:buSzPct val="40000"/>
              <a:buFont typeface="Wingdings" charset="2"/>
              <a:buChar char="u"/>
            </a:pPr>
            <a:r>
              <a:rPr lang="en-US" sz="1900" dirty="0" smtClean="0">
                <a:solidFill>
                  <a:srgbClr val="F6DE55"/>
                </a:solidFill>
                <a:latin typeface="Lucida Grande"/>
                <a:cs typeface="Lucida Grande"/>
              </a:rPr>
              <a:t>Twelve-step meeting attendance was associated with better outcomes for BMT patients over the first 6 months of treatment. </a:t>
            </a:r>
          </a:p>
          <a:p>
            <a:pPr marL="0" indent="0">
              <a:buSzPct val="40000"/>
            </a:pPr>
            <a:endParaRPr lang="en-US" sz="1900" dirty="0" smtClean="0">
              <a:solidFill>
                <a:srgbClr val="F6DE55"/>
              </a:solidFill>
              <a:latin typeface="Lucida Grande"/>
              <a:cs typeface="Lucida Grande"/>
            </a:endParaRPr>
          </a:p>
          <a:p>
            <a:pPr marL="285750" indent="-285750">
              <a:buSzPct val="40000"/>
              <a:buFont typeface="Wingdings" charset="2"/>
              <a:buChar char="u"/>
            </a:pPr>
            <a:r>
              <a:rPr lang="en-US" sz="1900" dirty="0" smtClean="0">
                <a:solidFill>
                  <a:srgbClr val="F6DE55"/>
                </a:solidFill>
                <a:latin typeface="Lucida Grande"/>
                <a:cs typeface="Lucida Grande"/>
              </a:rPr>
              <a:t>However, there was no benefit to requiring meeting attendance as a condition of treatment, and qualitative analysis highlighted patients' strategies for managing dissonant viewpoints on BMT and disclosing BMT status in community 12-step meetings</a:t>
            </a:r>
          </a:p>
        </p:txBody>
      </p:sp>
      <p:sp>
        <p:nvSpPr>
          <p:cNvPr id="3" name="Title 2"/>
          <p:cNvSpPr>
            <a:spLocks noGrp="1"/>
          </p:cNvSpPr>
          <p:nvPr>
            <p:ph type="title"/>
          </p:nvPr>
        </p:nvSpPr>
        <p:spPr>
          <a:xfrm>
            <a:off x="609600" y="143933"/>
            <a:ext cx="10972800" cy="770467"/>
          </a:xfrm>
        </p:spPr>
        <p:txBody>
          <a:bodyPr>
            <a:noAutofit/>
          </a:bodyPr>
          <a:lstStyle/>
          <a:p>
            <a:r>
              <a:rPr lang="en-US" sz="3200" dirty="0" smtClean="0"/>
              <a:t>9: Mutual Help</a:t>
            </a:r>
            <a:endParaRPr lang="en-US" sz="3200" dirty="0"/>
          </a:p>
        </p:txBody>
      </p:sp>
      <p:sp>
        <p:nvSpPr>
          <p:cNvPr id="4" name="TextBox 3"/>
          <p:cNvSpPr txBox="1"/>
          <p:nvPr/>
        </p:nvSpPr>
        <p:spPr>
          <a:xfrm>
            <a:off x="11913528" y="7581"/>
            <a:ext cx="312030" cy="369332"/>
          </a:xfrm>
          <a:prstGeom prst="rect">
            <a:avLst/>
          </a:prstGeom>
          <a:noFill/>
        </p:spPr>
        <p:txBody>
          <a:bodyPr wrap="none" rtlCol="0">
            <a:spAutoFit/>
          </a:bodyPr>
          <a:lstStyle/>
          <a:p>
            <a:r>
              <a:rPr lang="en-US" dirty="0" smtClean="0">
                <a:solidFill>
                  <a:schemeClr val="accent6">
                    <a:lumMod val="20000"/>
                    <a:lumOff val="80000"/>
                  </a:schemeClr>
                </a:solidFill>
              </a:rPr>
              <a:t>S</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35338651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713973" y="3137220"/>
            <a:ext cx="184666" cy="369332"/>
          </a:xfrm>
          <a:prstGeom prst="rect">
            <a:avLst/>
          </a:prstGeom>
          <a:noFill/>
        </p:spPr>
        <p:txBody>
          <a:bodyPr wrap="none" rtlCol="0">
            <a:spAutoFit/>
          </a:bodyPr>
          <a:lstStyle/>
          <a:p>
            <a:endParaRPr lang="en-US" dirty="0"/>
          </a:p>
        </p:txBody>
      </p:sp>
      <p:pic>
        <p:nvPicPr>
          <p:cNvPr id="7" name="Picture 6"/>
          <p:cNvPicPr>
            <a:picLocks noChangeAspect="1"/>
          </p:cNvPicPr>
          <p:nvPr/>
        </p:nvPicPr>
        <p:blipFill rotWithShape="1">
          <a:blip r:embed="rId2"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0656529" y="5567827"/>
            <a:ext cx="1422400" cy="592705"/>
          </a:xfrm>
          <a:prstGeom prst="rect">
            <a:avLst/>
          </a:prstGeom>
        </p:spPr>
      </p:pic>
      <p:sp>
        <p:nvSpPr>
          <p:cNvPr id="6" name="TextBox 5"/>
          <p:cNvSpPr txBox="1"/>
          <p:nvPr/>
        </p:nvSpPr>
        <p:spPr>
          <a:xfrm>
            <a:off x="152400" y="5791200"/>
            <a:ext cx="6425820" cy="369332"/>
          </a:xfrm>
          <a:prstGeom prst="rect">
            <a:avLst/>
          </a:prstGeom>
          <a:noFill/>
        </p:spPr>
        <p:txBody>
          <a:bodyPr wrap="none" rtlCol="0">
            <a:spAutoFit/>
          </a:bodyPr>
          <a:lstStyle/>
          <a:p>
            <a:r>
              <a:rPr lang="de-DE" dirty="0"/>
              <a:t>J </a:t>
            </a:r>
            <a:r>
              <a:rPr lang="de-DE" dirty="0" err="1"/>
              <a:t>Subst</a:t>
            </a:r>
            <a:r>
              <a:rPr lang="de-DE" dirty="0"/>
              <a:t> </a:t>
            </a:r>
            <a:r>
              <a:rPr lang="de-DE" dirty="0" err="1"/>
              <a:t>Abuse</a:t>
            </a:r>
            <a:r>
              <a:rPr lang="de-DE" dirty="0"/>
              <a:t> </a:t>
            </a:r>
            <a:r>
              <a:rPr lang="de-DE" dirty="0" err="1"/>
              <a:t>Treat</a:t>
            </a:r>
            <a:r>
              <a:rPr lang="de-DE" dirty="0"/>
              <a:t>. 2015;57:89-95. </a:t>
            </a:r>
            <a:r>
              <a:rPr lang="de-DE" dirty="0" err="1"/>
              <a:t>doi</a:t>
            </a:r>
            <a:r>
              <a:rPr lang="de-DE" dirty="0"/>
              <a:t>: 10.1016/j.jsat.2015.05.005</a:t>
            </a:r>
            <a:endParaRPr lang="en-US" dirty="0"/>
          </a:p>
        </p:txBody>
      </p:sp>
      <p:sp>
        <p:nvSpPr>
          <p:cNvPr id="8" name="TextBox 7"/>
          <p:cNvSpPr txBox="1"/>
          <p:nvPr/>
        </p:nvSpPr>
        <p:spPr>
          <a:xfrm>
            <a:off x="8552625" y="2675555"/>
            <a:ext cx="3639375" cy="923330"/>
          </a:xfrm>
          <a:prstGeom prst="rect">
            <a:avLst/>
          </a:prstGeom>
          <a:noFill/>
          <a:ln>
            <a:solidFill>
              <a:schemeClr val="tx2"/>
            </a:solidFill>
          </a:ln>
        </p:spPr>
        <p:txBody>
          <a:bodyPr wrap="none" rtlCol="0">
            <a:spAutoFit/>
          </a:bodyPr>
          <a:lstStyle/>
          <a:p>
            <a:pPr marL="285750" indent="-285750">
              <a:buFont typeface="Wingdings" charset="2"/>
              <a:buChar char="u"/>
            </a:pPr>
            <a:r>
              <a:rPr lang="en-US" dirty="0" smtClean="0"/>
              <a:t>Number of NA meetings in the </a:t>
            </a:r>
          </a:p>
          <a:p>
            <a:r>
              <a:rPr lang="en-US" dirty="0" smtClean="0"/>
              <a:t>past 6 months was proportional</a:t>
            </a:r>
          </a:p>
          <a:p>
            <a:r>
              <a:rPr lang="en-US" dirty="0" smtClean="0"/>
              <a:t>to treatment retention in this study .</a:t>
            </a:r>
            <a:endParaRPr lang="en-US" dirty="0"/>
          </a:p>
        </p:txBody>
      </p:sp>
      <p:sp>
        <p:nvSpPr>
          <p:cNvPr id="9" name="Oval 8"/>
          <p:cNvSpPr/>
          <p:nvPr/>
        </p:nvSpPr>
        <p:spPr>
          <a:xfrm rot="5400000">
            <a:off x="4782840" y="1486579"/>
            <a:ext cx="532049" cy="4572000"/>
          </a:xfrm>
          <a:prstGeom prst="ellipse">
            <a:avLst/>
          </a:prstGeom>
          <a:no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777083230"/>
              </p:ext>
            </p:extLst>
          </p:nvPr>
        </p:nvGraphicFramePr>
        <p:xfrm>
          <a:off x="189270" y="228600"/>
          <a:ext cx="8268930" cy="5333999"/>
        </p:xfrm>
        <a:graphic>
          <a:graphicData uri="http://schemas.openxmlformats.org/drawingml/2006/table">
            <a:tbl>
              <a:tblPr/>
              <a:tblGrid>
                <a:gridCol w="3276291"/>
                <a:gridCol w="1758149"/>
                <a:gridCol w="995417"/>
                <a:gridCol w="1434133"/>
                <a:gridCol w="804940"/>
              </a:tblGrid>
              <a:tr h="739339">
                <a:tc>
                  <a:txBody>
                    <a:bodyPr/>
                    <a:lstStyle/>
                    <a:p>
                      <a:pPr algn="l" fontAlgn="b"/>
                      <a:r>
                        <a:rPr lang="en-US" sz="1600" b="1" i="0" u="none" strike="noStrike" dirty="0">
                          <a:solidFill>
                            <a:srgbClr val="000000"/>
                          </a:solidFill>
                          <a:effectLst/>
                          <a:latin typeface="+mn-lt"/>
                        </a:rPr>
                        <a:t>AOR (95% CI)</a:t>
                      </a:r>
                    </a:p>
                  </a:txBody>
                  <a:tcPr marL="9525" marR="9525" marT="9525" marB="0" anchor="b">
                    <a:lnL>
                      <a:noFill/>
                    </a:lnL>
                    <a:lnR>
                      <a:noFill/>
                    </a:lnR>
                    <a:lnT>
                      <a:noFill/>
                    </a:lnT>
                    <a:lnB>
                      <a:noFill/>
                    </a:lnB>
                    <a:solidFill>
                      <a:schemeClr val="tx2">
                        <a:lumMod val="20000"/>
                        <a:lumOff val="80000"/>
                      </a:schemeClr>
                    </a:solidFill>
                  </a:tcPr>
                </a:tc>
                <a:tc>
                  <a:txBody>
                    <a:bodyPr/>
                    <a:lstStyle/>
                    <a:p>
                      <a:pPr algn="l" fontAlgn="b"/>
                      <a:r>
                        <a:rPr lang="en-US" sz="1600" b="1" i="0" u="none" strike="noStrike" dirty="0">
                          <a:solidFill>
                            <a:srgbClr val="000000"/>
                          </a:solidFill>
                          <a:effectLst/>
                          <a:latin typeface="+mn-lt"/>
                        </a:rPr>
                        <a:t>p</a:t>
                      </a:r>
                    </a:p>
                  </a:txBody>
                  <a:tcPr marL="9525" marR="9525" marT="9525" marB="0" anchor="b">
                    <a:lnL>
                      <a:noFill/>
                    </a:lnL>
                    <a:lnR>
                      <a:noFill/>
                    </a:lnR>
                    <a:lnT>
                      <a:noFill/>
                    </a:lnT>
                    <a:lnB>
                      <a:noFill/>
                    </a:lnB>
                    <a:solidFill>
                      <a:schemeClr val="tx2">
                        <a:lumMod val="20000"/>
                        <a:lumOff val="80000"/>
                      </a:schemeClr>
                    </a:solidFill>
                  </a:tcPr>
                </a:tc>
                <a:tc>
                  <a:txBody>
                    <a:bodyPr/>
                    <a:lstStyle/>
                    <a:p>
                      <a:pPr algn="l" fontAlgn="b"/>
                      <a:r>
                        <a:rPr lang="en-US" sz="1600" b="1" i="0" u="none" strike="noStrike">
                          <a:solidFill>
                            <a:srgbClr val="000000"/>
                          </a:solidFill>
                          <a:effectLst/>
                          <a:latin typeface="+mn-lt"/>
                        </a:rPr>
                        <a:t>AOR (95% CI)</a:t>
                      </a:r>
                    </a:p>
                  </a:txBody>
                  <a:tcPr marL="9525" marR="9525" marT="9525" marB="0" anchor="b">
                    <a:lnL>
                      <a:noFill/>
                    </a:lnL>
                    <a:lnR>
                      <a:noFill/>
                    </a:lnR>
                    <a:lnT>
                      <a:noFill/>
                    </a:lnT>
                    <a:lnB>
                      <a:noFill/>
                    </a:lnB>
                    <a:solidFill>
                      <a:schemeClr val="tx2">
                        <a:lumMod val="20000"/>
                        <a:lumOff val="80000"/>
                      </a:schemeClr>
                    </a:solidFill>
                  </a:tcPr>
                </a:tc>
                <a:tc>
                  <a:txBody>
                    <a:bodyPr/>
                    <a:lstStyle/>
                    <a:p>
                      <a:pPr algn="l" fontAlgn="b"/>
                      <a:r>
                        <a:rPr lang="en-US" sz="1600" b="1" i="0" u="none" strike="noStrike" dirty="0">
                          <a:solidFill>
                            <a:srgbClr val="000000"/>
                          </a:solidFill>
                          <a:effectLst/>
                          <a:latin typeface="+mn-lt"/>
                        </a:rPr>
                        <a:t>p</a:t>
                      </a:r>
                    </a:p>
                  </a:txBody>
                  <a:tcPr marL="9525" marR="9525" marT="9525" marB="0" anchor="b">
                    <a:lnL>
                      <a:noFill/>
                    </a:lnL>
                    <a:lnR>
                      <a:noFill/>
                    </a:lnR>
                    <a:lnT>
                      <a:noFill/>
                    </a:lnT>
                    <a:lnB>
                      <a:noFill/>
                    </a:lnB>
                    <a:solidFill>
                      <a:schemeClr val="tx2">
                        <a:lumMod val="20000"/>
                        <a:lumOff val="80000"/>
                      </a:schemeClr>
                    </a:solidFill>
                  </a:tcPr>
                </a:tc>
                <a:tc>
                  <a:txBody>
                    <a:bodyPr/>
                    <a:lstStyle/>
                    <a:p>
                      <a:pPr algn="l" fontAlgn="b"/>
                      <a:endParaRPr lang="en-US" sz="1600" b="1" i="0" u="none" strike="noStrike">
                        <a:solidFill>
                          <a:srgbClr val="000000"/>
                        </a:solidFill>
                        <a:effectLst/>
                        <a:latin typeface="+mn-lt"/>
                      </a:endParaRPr>
                    </a:p>
                  </a:txBody>
                  <a:tcPr marL="9525" marR="9525" marT="9525" marB="0" anchor="b">
                    <a:lnL>
                      <a:noFill/>
                    </a:lnL>
                    <a:lnR>
                      <a:noFill/>
                    </a:lnR>
                    <a:lnT>
                      <a:noFill/>
                    </a:lnT>
                    <a:lnB>
                      <a:noFill/>
                    </a:lnB>
                    <a:solidFill>
                      <a:schemeClr val="tx2">
                        <a:lumMod val="20000"/>
                        <a:lumOff val="80000"/>
                      </a:schemeClr>
                    </a:solidFill>
                  </a:tcPr>
                </a:tc>
              </a:tr>
              <a:tr h="656380">
                <a:tc>
                  <a:txBody>
                    <a:bodyPr/>
                    <a:lstStyle/>
                    <a:p>
                      <a:pPr algn="l" fontAlgn="b"/>
                      <a:r>
                        <a:rPr lang="en-US" sz="1600" b="1" i="0" u="none" strike="noStrike" dirty="0">
                          <a:solidFill>
                            <a:srgbClr val="000000"/>
                          </a:solidFill>
                          <a:effectLst/>
                          <a:latin typeface="+mn-lt"/>
                        </a:rPr>
                        <a:t>Gender</a:t>
                      </a:r>
                    </a:p>
                  </a:txBody>
                  <a:tcPr marL="9525" marR="9525" marT="9525" marB="0" anchor="b">
                    <a:lnL>
                      <a:noFill/>
                    </a:lnL>
                    <a:lnR>
                      <a:noFill/>
                    </a:lnR>
                    <a:lnT>
                      <a:noFill/>
                    </a:lnT>
                    <a:lnB>
                      <a:noFill/>
                    </a:lnB>
                    <a:solidFill>
                      <a:schemeClr val="tx2">
                        <a:lumMod val="20000"/>
                        <a:lumOff val="80000"/>
                      </a:schemeClr>
                    </a:solidFill>
                  </a:tcPr>
                </a:tc>
                <a:tc>
                  <a:txBody>
                    <a:bodyPr/>
                    <a:lstStyle/>
                    <a:p>
                      <a:pPr algn="l" fontAlgn="b"/>
                      <a:r>
                        <a:rPr lang="en-US" sz="1600" b="1" i="0" u="none" strike="noStrike" dirty="0">
                          <a:solidFill>
                            <a:srgbClr val="000000"/>
                          </a:solidFill>
                          <a:effectLst/>
                          <a:latin typeface="+mn-lt"/>
                        </a:rPr>
                        <a:t>0.80 (0.47–1.38)</a:t>
                      </a:r>
                    </a:p>
                  </a:txBody>
                  <a:tcPr marL="9525" marR="9525" marT="9525" marB="0" anchor="b">
                    <a:lnL>
                      <a:noFill/>
                    </a:lnL>
                    <a:lnR>
                      <a:noFill/>
                    </a:lnR>
                    <a:lnT>
                      <a:noFill/>
                    </a:lnT>
                    <a:lnB>
                      <a:noFill/>
                    </a:lnB>
                    <a:solidFill>
                      <a:schemeClr val="tx2">
                        <a:lumMod val="20000"/>
                        <a:lumOff val="80000"/>
                      </a:schemeClr>
                    </a:solidFill>
                  </a:tcPr>
                </a:tc>
                <a:tc>
                  <a:txBody>
                    <a:bodyPr/>
                    <a:lstStyle/>
                    <a:p>
                      <a:pPr algn="r" fontAlgn="b"/>
                      <a:r>
                        <a:rPr lang="en-US" sz="1600" b="1" i="0" u="none" strike="noStrike">
                          <a:solidFill>
                            <a:srgbClr val="000000"/>
                          </a:solidFill>
                          <a:effectLst/>
                          <a:latin typeface="+mn-lt"/>
                        </a:rPr>
                        <a:t>0.43</a:t>
                      </a:r>
                    </a:p>
                  </a:txBody>
                  <a:tcPr marL="9525" marR="9525" marT="9525" marB="0" anchor="b">
                    <a:lnL>
                      <a:noFill/>
                    </a:lnL>
                    <a:lnR>
                      <a:noFill/>
                    </a:lnR>
                    <a:lnT>
                      <a:noFill/>
                    </a:lnT>
                    <a:lnB>
                      <a:noFill/>
                    </a:lnB>
                    <a:solidFill>
                      <a:schemeClr val="tx2">
                        <a:lumMod val="20000"/>
                        <a:lumOff val="80000"/>
                      </a:schemeClr>
                    </a:solidFill>
                  </a:tcPr>
                </a:tc>
                <a:tc>
                  <a:txBody>
                    <a:bodyPr/>
                    <a:lstStyle/>
                    <a:p>
                      <a:pPr algn="r" fontAlgn="b"/>
                      <a:r>
                        <a:rPr lang="en-US" sz="1600" b="1" i="0" u="none" strike="noStrike" dirty="0">
                          <a:solidFill>
                            <a:srgbClr val="000000"/>
                          </a:solidFill>
                          <a:effectLst/>
                          <a:latin typeface="+mn-lt"/>
                        </a:rPr>
                        <a:t>1.06 (0.59–1.92)</a:t>
                      </a:r>
                    </a:p>
                  </a:txBody>
                  <a:tcPr marL="9525" marR="9525" marT="9525" marB="0" anchor="b">
                    <a:lnL>
                      <a:noFill/>
                    </a:lnL>
                    <a:lnR>
                      <a:noFill/>
                    </a:lnR>
                    <a:lnT>
                      <a:noFill/>
                    </a:lnT>
                    <a:lnB>
                      <a:noFill/>
                    </a:lnB>
                    <a:solidFill>
                      <a:schemeClr val="tx2">
                        <a:lumMod val="20000"/>
                        <a:lumOff val="80000"/>
                      </a:schemeClr>
                    </a:solidFill>
                  </a:tcPr>
                </a:tc>
                <a:tc>
                  <a:txBody>
                    <a:bodyPr/>
                    <a:lstStyle/>
                    <a:p>
                      <a:pPr algn="r" fontAlgn="b"/>
                      <a:r>
                        <a:rPr lang="en-US" sz="1600" b="1" i="0" u="none" strike="noStrike" dirty="0">
                          <a:solidFill>
                            <a:srgbClr val="000000"/>
                          </a:solidFill>
                          <a:effectLst/>
                          <a:latin typeface="+mn-lt"/>
                        </a:rPr>
                        <a:t>0.84</a:t>
                      </a:r>
                    </a:p>
                  </a:txBody>
                  <a:tcPr marL="9525" marR="9525" marT="9525" marB="0" anchor="b">
                    <a:lnL>
                      <a:noFill/>
                    </a:lnL>
                    <a:lnR>
                      <a:noFill/>
                    </a:lnR>
                    <a:lnT>
                      <a:noFill/>
                    </a:lnT>
                    <a:lnB>
                      <a:noFill/>
                    </a:lnB>
                    <a:solidFill>
                      <a:schemeClr val="tx2">
                        <a:lumMod val="20000"/>
                        <a:lumOff val="80000"/>
                      </a:schemeClr>
                    </a:solidFill>
                  </a:tcPr>
                </a:tc>
              </a:tr>
              <a:tr h="656380">
                <a:tc>
                  <a:txBody>
                    <a:bodyPr/>
                    <a:lstStyle/>
                    <a:p>
                      <a:pPr algn="l" fontAlgn="b"/>
                      <a:r>
                        <a:rPr lang="en-US" sz="1600" b="1" i="0" u="none" strike="noStrike" dirty="0">
                          <a:solidFill>
                            <a:srgbClr val="000000"/>
                          </a:solidFill>
                          <a:effectLst/>
                          <a:latin typeface="+mn-lt"/>
                        </a:rPr>
                        <a:t>Age</a:t>
                      </a:r>
                    </a:p>
                  </a:txBody>
                  <a:tcPr marL="9525" marR="9525" marT="9525" marB="0" anchor="b">
                    <a:lnL>
                      <a:noFill/>
                    </a:lnL>
                    <a:lnR>
                      <a:noFill/>
                    </a:lnR>
                    <a:lnT>
                      <a:noFill/>
                    </a:lnT>
                    <a:lnB>
                      <a:noFill/>
                    </a:lnB>
                    <a:solidFill>
                      <a:schemeClr val="tx2">
                        <a:lumMod val="20000"/>
                        <a:lumOff val="80000"/>
                      </a:schemeClr>
                    </a:solidFill>
                  </a:tcPr>
                </a:tc>
                <a:tc>
                  <a:txBody>
                    <a:bodyPr/>
                    <a:lstStyle/>
                    <a:p>
                      <a:pPr algn="l" fontAlgn="b"/>
                      <a:r>
                        <a:rPr lang="en-US" sz="1600" b="1" i="0" u="none" strike="noStrike" dirty="0">
                          <a:solidFill>
                            <a:srgbClr val="000000"/>
                          </a:solidFill>
                          <a:effectLst/>
                          <a:latin typeface="+mn-lt"/>
                        </a:rPr>
                        <a:t>0.99 (0.96–1.04)</a:t>
                      </a:r>
                    </a:p>
                  </a:txBody>
                  <a:tcPr marL="9525" marR="9525" marT="9525" marB="0" anchor="b">
                    <a:lnL>
                      <a:noFill/>
                    </a:lnL>
                    <a:lnR>
                      <a:noFill/>
                    </a:lnR>
                    <a:lnT>
                      <a:noFill/>
                    </a:lnT>
                    <a:lnB>
                      <a:noFill/>
                    </a:lnB>
                    <a:solidFill>
                      <a:schemeClr val="tx2">
                        <a:lumMod val="20000"/>
                        <a:lumOff val="80000"/>
                      </a:schemeClr>
                    </a:solidFill>
                  </a:tcPr>
                </a:tc>
                <a:tc>
                  <a:txBody>
                    <a:bodyPr/>
                    <a:lstStyle/>
                    <a:p>
                      <a:pPr algn="r" fontAlgn="b"/>
                      <a:r>
                        <a:rPr lang="en-US" sz="1600" b="1" i="0" u="none" strike="noStrike">
                          <a:solidFill>
                            <a:srgbClr val="000000"/>
                          </a:solidFill>
                          <a:effectLst/>
                          <a:latin typeface="+mn-lt"/>
                        </a:rPr>
                        <a:t>0.91</a:t>
                      </a:r>
                    </a:p>
                  </a:txBody>
                  <a:tcPr marL="9525" marR="9525" marT="9525" marB="0" anchor="b">
                    <a:lnL>
                      <a:noFill/>
                    </a:lnL>
                    <a:lnR>
                      <a:noFill/>
                    </a:lnR>
                    <a:lnT>
                      <a:noFill/>
                    </a:lnT>
                    <a:lnB>
                      <a:noFill/>
                    </a:lnB>
                    <a:solidFill>
                      <a:schemeClr val="tx2">
                        <a:lumMod val="20000"/>
                        <a:lumOff val="80000"/>
                      </a:schemeClr>
                    </a:solidFill>
                  </a:tcPr>
                </a:tc>
                <a:tc>
                  <a:txBody>
                    <a:bodyPr/>
                    <a:lstStyle/>
                    <a:p>
                      <a:pPr algn="r" fontAlgn="b"/>
                      <a:r>
                        <a:rPr lang="en-US" sz="1600" b="1" i="0" u="none" strike="noStrike" dirty="0">
                          <a:solidFill>
                            <a:srgbClr val="000000"/>
                          </a:solidFill>
                          <a:effectLst/>
                          <a:latin typeface="+mn-lt"/>
                        </a:rPr>
                        <a:t>1.06 (1.01–1.11)</a:t>
                      </a:r>
                    </a:p>
                  </a:txBody>
                  <a:tcPr marL="9525" marR="9525" marT="9525" marB="0" anchor="b">
                    <a:lnL>
                      <a:noFill/>
                    </a:lnL>
                    <a:lnR>
                      <a:noFill/>
                    </a:lnR>
                    <a:lnT>
                      <a:noFill/>
                    </a:lnT>
                    <a:lnB>
                      <a:noFill/>
                    </a:lnB>
                    <a:solidFill>
                      <a:schemeClr val="tx2">
                        <a:lumMod val="20000"/>
                        <a:lumOff val="80000"/>
                      </a:schemeClr>
                    </a:solidFill>
                  </a:tcPr>
                </a:tc>
                <a:tc>
                  <a:txBody>
                    <a:bodyPr/>
                    <a:lstStyle/>
                    <a:p>
                      <a:pPr algn="r" fontAlgn="b"/>
                      <a:r>
                        <a:rPr lang="en-US" sz="1600" b="1" i="0" u="none" strike="noStrike">
                          <a:solidFill>
                            <a:srgbClr val="000000"/>
                          </a:solidFill>
                          <a:effectLst/>
                          <a:latin typeface="+mn-lt"/>
                        </a:rPr>
                        <a:t>0.01</a:t>
                      </a:r>
                    </a:p>
                  </a:txBody>
                  <a:tcPr marL="9525" marR="9525" marT="9525" marB="0" anchor="b">
                    <a:lnL>
                      <a:noFill/>
                    </a:lnL>
                    <a:lnR>
                      <a:noFill/>
                    </a:lnR>
                    <a:lnT>
                      <a:noFill/>
                    </a:lnT>
                    <a:lnB>
                      <a:noFill/>
                    </a:lnB>
                    <a:solidFill>
                      <a:schemeClr val="tx2">
                        <a:lumMod val="20000"/>
                        <a:lumOff val="80000"/>
                      </a:schemeClr>
                    </a:solidFill>
                  </a:tcPr>
                </a:tc>
              </a:tr>
              <a:tr h="656380">
                <a:tc>
                  <a:txBody>
                    <a:bodyPr/>
                    <a:lstStyle/>
                    <a:p>
                      <a:pPr algn="l" fontAlgn="b"/>
                      <a:r>
                        <a:rPr lang="en-US" sz="1600" b="1" i="0" u="none" strike="noStrike" dirty="0">
                          <a:solidFill>
                            <a:srgbClr val="000000"/>
                          </a:solidFill>
                          <a:effectLst/>
                          <a:latin typeface="+mn-lt"/>
                        </a:rPr>
                        <a:t>Treatment site</a:t>
                      </a:r>
                    </a:p>
                  </a:txBody>
                  <a:tcPr marL="9525" marR="9525" marT="9525" marB="0" anchor="b">
                    <a:lnL>
                      <a:noFill/>
                    </a:lnL>
                    <a:lnR>
                      <a:noFill/>
                    </a:lnR>
                    <a:lnT>
                      <a:noFill/>
                    </a:lnT>
                    <a:lnB>
                      <a:noFill/>
                    </a:lnB>
                    <a:solidFill>
                      <a:schemeClr val="tx2">
                        <a:lumMod val="20000"/>
                        <a:lumOff val="80000"/>
                      </a:schemeClr>
                    </a:solidFill>
                  </a:tcPr>
                </a:tc>
                <a:tc>
                  <a:txBody>
                    <a:bodyPr/>
                    <a:lstStyle/>
                    <a:p>
                      <a:pPr algn="l" fontAlgn="b"/>
                      <a:r>
                        <a:rPr lang="en-US" sz="1600" b="1" i="0" u="none" strike="noStrike">
                          <a:solidFill>
                            <a:srgbClr val="000000"/>
                          </a:solidFill>
                          <a:effectLst/>
                          <a:latin typeface="+mn-lt"/>
                        </a:rPr>
                        <a:t>1.44 (0.81–2.58)</a:t>
                      </a:r>
                    </a:p>
                  </a:txBody>
                  <a:tcPr marL="9525" marR="9525" marT="9525" marB="0" anchor="b">
                    <a:lnL>
                      <a:noFill/>
                    </a:lnL>
                    <a:lnR>
                      <a:noFill/>
                    </a:lnR>
                    <a:lnT>
                      <a:noFill/>
                    </a:lnT>
                    <a:lnB>
                      <a:noFill/>
                    </a:lnB>
                    <a:solidFill>
                      <a:schemeClr val="tx2">
                        <a:lumMod val="20000"/>
                        <a:lumOff val="80000"/>
                      </a:schemeClr>
                    </a:solidFill>
                  </a:tcPr>
                </a:tc>
                <a:tc>
                  <a:txBody>
                    <a:bodyPr/>
                    <a:lstStyle/>
                    <a:p>
                      <a:pPr algn="r" fontAlgn="b"/>
                      <a:r>
                        <a:rPr lang="en-US" sz="1600" b="1" i="0" u="none" strike="noStrike">
                          <a:solidFill>
                            <a:srgbClr val="000000"/>
                          </a:solidFill>
                          <a:effectLst/>
                          <a:latin typeface="+mn-lt"/>
                        </a:rPr>
                        <a:t>0.22</a:t>
                      </a:r>
                    </a:p>
                  </a:txBody>
                  <a:tcPr marL="9525" marR="9525" marT="9525" marB="0" anchor="b">
                    <a:lnL>
                      <a:noFill/>
                    </a:lnL>
                    <a:lnR>
                      <a:noFill/>
                    </a:lnR>
                    <a:lnT>
                      <a:noFill/>
                    </a:lnT>
                    <a:lnB>
                      <a:noFill/>
                    </a:lnB>
                    <a:solidFill>
                      <a:schemeClr val="tx2">
                        <a:lumMod val="20000"/>
                        <a:lumOff val="80000"/>
                      </a:schemeClr>
                    </a:solidFill>
                  </a:tcPr>
                </a:tc>
                <a:tc>
                  <a:txBody>
                    <a:bodyPr/>
                    <a:lstStyle/>
                    <a:p>
                      <a:pPr algn="r" fontAlgn="b"/>
                      <a:r>
                        <a:rPr lang="en-US" sz="1600" b="1" i="0" u="none" strike="noStrike" dirty="0">
                          <a:solidFill>
                            <a:srgbClr val="000000"/>
                          </a:solidFill>
                          <a:effectLst/>
                          <a:latin typeface="+mn-lt"/>
                        </a:rPr>
                        <a:t>1.02 (0.53–1.94)</a:t>
                      </a:r>
                    </a:p>
                  </a:txBody>
                  <a:tcPr marL="9525" marR="9525" marT="9525" marB="0" anchor="b">
                    <a:lnL>
                      <a:noFill/>
                    </a:lnL>
                    <a:lnR>
                      <a:noFill/>
                    </a:lnR>
                    <a:lnT>
                      <a:noFill/>
                    </a:lnT>
                    <a:lnB>
                      <a:noFill/>
                    </a:lnB>
                    <a:solidFill>
                      <a:schemeClr val="tx2">
                        <a:lumMod val="20000"/>
                        <a:lumOff val="80000"/>
                      </a:schemeClr>
                    </a:solidFill>
                  </a:tcPr>
                </a:tc>
                <a:tc>
                  <a:txBody>
                    <a:bodyPr/>
                    <a:lstStyle/>
                    <a:p>
                      <a:pPr algn="r" fontAlgn="b"/>
                      <a:r>
                        <a:rPr lang="en-US" sz="1600" b="1" i="0" u="none" strike="noStrike">
                          <a:solidFill>
                            <a:srgbClr val="000000"/>
                          </a:solidFill>
                          <a:effectLst/>
                          <a:latin typeface="+mn-lt"/>
                        </a:rPr>
                        <a:t>0.96</a:t>
                      </a:r>
                    </a:p>
                  </a:txBody>
                  <a:tcPr marL="9525" marR="9525" marT="9525" marB="0" anchor="b">
                    <a:lnL>
                      <a:noFill/>
                    </a:lnL>
                    <a:lnR>
                      <a:noFill/>
                    </a:lnR>
                    <a:lnT>
                      <a:noFill/>
                    </a:lnT>
                    <a:lnB>
                      <a:noFill/>
                    </a:lnB>
                    <a:solidFill>
                      <a:schemeClr val="tx2">
                        <a:lumMod val="20000"/>
                        <a:lumOff val="80000"/>
                      </a:schemeClr>
                    </a:solidFill>
                  </a:tcPr>
                </a:tc>
              </a:tr>
              <a:tr h="656380">
                <a:tc>
                  <a:txBody>
                    <a:bodyPr/>
                    <a:lstStyle/>
                    <a:p>
                      <a:pPr algn="l" fontAlgn="b"/>
                      <a:r>
                        <a:rPr lang="en-US" sz="1600" b="1" i="0" u="none" strike="noStrike" dirty="0">
                          <a:solidFill>
                            <a:srgbClr val="000000"/>
                          </a:solidFill>
                          <a:effectLst/>
                          <a:latin typeface="+mn-lt"/>
                        </a:rPr>
                        <a:t>Group counseling attendance</a:t>
                      </a:r>
                    </a:p>
                  </a:txBody>
                  <a:tcPr marL="9525" marR="9525" marT="9525" marB="0" anchor="b">
                    <a:lnL>
                      <a:noFill/>
                    </a:lnL>
                    <a:lnR>
                      <a:noFill/>
                    </a:lnR>
                    <a:lnT>
                      <a:noFill/>
                    </a:lnT>
                    <a:lnB>
                      <a:noFill/>
                    </a:lnB>
                    <a:solidFill>
                      <a:schemeClr val="tx2">
                        <a:lumMod val="20000"/>
                        <a:lumOff val="80000"/>
                      </a:schemeClr>
                    </a:solidFill>
                  </a:tcPr>
                </a:tc>
                <a:tc>
                  <a:txBody>
                    <a:bodyPr/>
                    <a:lstStyle/>
                    <a:p>
                      <a:pPr algn="l" fontAlgn="b"/>
                      <a:r>
                        <a:rPr lang="en-US" sz="1600" b="1" i="0" u="none" strike="noStrike">
                          <a:solidFill>
                            <a:srgbClr val="000000"/>
                          </a:solidFill>
                          <a:effectLst/>
                          <a:latin typeface="+mn-lt"/>
                        </a:rPr>
                        <a:t>0.83 (0.69–0.99)</a:t>
                      </a:r>
                    </a:p>
                  </a:txBody>
                  <a:tcPr marL="9525" marR="9525" marT="9525" marB="0" anchor="b">
                    <a:lnL>
                      <a:noFill/>
                    </a:lnL>
                    <a:lnR>
                      <a:noFill/>
                    </a:lnR>
                    <a:lnT>
                      <a:noFill/>
                    </a:lnT>
                    <a:lnB>
                      <a:noFill/>
                    </a:lnB>
                    <a:solidFill>
                      <a:schemeClr val="tx2">
                        <a:lumMod val="20000"/>
                        <a:lumOff val="80000"/>
                      </a:schemeClr>
                    </a:solidFill>
                  </a:tcPr>
                </a:tc>
                <a:tc>
                  <a:txBody>
                    <a:bodyPr/>
                    <a:lstStyle/>
                    <a:p>
                      <a:pPr algn="r" fontAlgn="b"/>
                      <a:r>
                        <a:rPr lang="en-US" sz="1600" b="1" i="0" u="none" strike="noStrike">
                          <a:solidFill>
                            <a:srgbClr val="000000"/>
                          </a:solidFill>
                          <a:effectLst/>
                          <a:latin typeface="+mn-lt"/>
                        </a:rPr>
                        <a:t>0.048</a:t>
                      </a:r>
                    </a:p>
                  </a:txBody>
                  <a:tcPr marL="9525" marR="9525" marT="9525" marB="0" anchor="b">
                    <a:lnL>
                      <a:noFill/>
                    </a:lnL>
                    <a:lnR>
                      <a:noFill/>
                    </a:lnR>
                    <a:lnT>
                      <a:noFill/>
                    </a:lnT>
                    <a:lnB>
                      <a:noFill/>
                    </a:lnB>
                    <a:solidFill>
                      <a:schemeClr val="tx2">
                        <a:lumMod val="20000"/>
                        <a:lumOff val="80000"/>
                      </a:schemeClr>
                    </a:solidFill>
                  </a:tcPr>
                </a:tc>
                <a:tc>
                  <a:txBody>
                    <a:bodyPr/>
                    <a:lstStyle/>
                    <a:p>
                      <a:pPr algn="r" fontAlgn="b"/>
                      <a:r>
                        <a:rPr lang="en-US" sz="1600" b="1" i="0" u="none" strike="noStrike" dirty="0">
                          <a:solidFill>
                            <a:srgbClr val="000000"/>
                          </a:solidFill>
                          <a:effectLst/>
                          <a:latin typeface="+mn-lt"/>
                        </a:rPr>
                        <a:t>0.91 (0.72–1.14)</a:t>
                      </a:r>
                    </a:p>
                  </a:txBody>
                  <a:tcPr marL="9525" marR="9525" marT="9525" marB="0" anchor="b">
                    <a:lnL>
                      <a:noFill/>
                    </a:lnL>
                    <a:lnR>
                      <a:noFill/>
                    </a:lnR>
                    <a:lnT>
                      <a:noFill/>
                    </a:lnT>
                    <a:lnB>
                      <a:noFill/>
                    </a:lnB>
                    <a:solidFill>
                      <a:schemeClr val="tx2">
                        <a:lumMod val="20000"/>
                        <a:lumOff val="80000"/>
                      </a:schemeClr>
                    </a:solidFill>
                  </a:tcPr>
                </a:tc>
                <a:tc>
                  <a:txBody>
                    <a:bodyPr/>
                    <a:lstStyle/>
                    <a:p>
                      <a:pPr algn="r" fontAlgn="b"/>
                      <a:r>
                        <a:rPr lang="en-US" sz="1600" b="1" i="0" u="none" strike="noStrike">
                          <a:solidFill>
                            <a:srgbClr val="000000"/>
                          </a:solidFill>
                          <a:effectLst/>
                          <a:latin typeface="+mn-lt"/>
                        </a:rPr>
                        <a:t>0.4</a:t>
                      </a:r>
                    </a:p>
                  </a:txBody>
                  <a:tcPr marL="9525" marR="9525" marT="9525" marB="0" anchor="b">
                    <a:lnL>
                      <a:noFill/>
                    </a:lnL>
                    <a:lnR>
                      <a:noFill/>
                    </a:lnR>
                    <a:lnT>
                      <a:noFill/>
                    </a:lnT>
                    <a:lnB>
                      <a:noFill/>
                    </a:lnB>
                    <a:solidFill>
                      <a:schemeClr val="tx2">
                        <a:lumMod val="20000"/>
                        <a:lumOff val="80000"/>
                      </a:schemeClr>
                    </a:solidFill>
                  </a:tcPr>
                </a:tc>
              </a:tr>
              <a:tr h="656380">
                <a:tc>
                  <a:txBody>
                    <a:bodyPr/>
                    <a:lstStyle/>
                    <a:p>
                      <a:pPr algn="l" fontAlgn="b"/>
                      <a:r>
                        <a:rPr lang="en-US" sz="1600" b="1" i="0" u="none" strike="noStrike" dirty="0">
                          <a:solidFill>
                            <a:srgbClr val="000000"/>
                          </a:solidFill>
                          <a:effectLst/>
                          <a:latin typeface="+mn-lt"/>
                        </a:rPr>
                        <a:t>Number of NA meetings in prior 6 months</a:t>
                      </a:r>
                    </a:p>
                  </a:txBody>
                  <a:tcPr marL="9525" marR="9525" marT="9525" marB="0" anchor="b">
                    <a:lnL>
                      <a:noFill/>
                    </a:lnL>
                    <a:lnR>
                      <a:noFill/>
                    </a:lnR>
                    <a:lnT>
                      <a:noFill/>
                    </a:lnT>
                    <a:lnB>
                      <a:noFill/>
                    </a:lnB>
                    <a:solidFill>
                      <a:schemeClr val="tx2">
                        <a:lumMod val="20000"/>
                        <a:lumOff val="80000"/>
                      </a:schemeClr>
                    </a:solidFill>
                  </a:tcPr>
                </a:tc>
                <a:tc>
                  <a:txBody>
                    <a:bodyPr/>
                    <a:lstStyle/>
                    <a:p>
                      <a:pPr algn="l" fontAlgn="b"/>
                      <a:r>
                        <a:rPr lang="en-US" sz="1600" b="1" i="0" u="none" strike="noStrike" dirty="0">
                          <a:solidFill>
                            <a:srgbClr val="000000"/>
                          </a:solidFill>
                          <a:effectLst/>
                          <a:latin typeface="+mn-lt"/>
                        </a:rPr>
                        <a:t>1.02 (1.01–1.03)</a:t>
                      </a:r>
                    </a:p>
                  </a:txBody>
                  <a:tcPr marL="9525" marR="9525" marT="9525" marB="0" anchor="b">
                    <a:lnL>
                      <a:noFill/>
                    </a:lnL>
                    <a:lnR>
                      <a:noFill/>
                    </a:lnR>
                    <a:lnT>
                      <a:noFill/>
                    </a:lnT>
                    <a:lnB>
                      <a:noFill/>
                    </a:lnB>
                    <a:solidFill>
                      <a:schemeClr val="tx2">
                        <a:lumMod val="20000"/>
                        <a:lumOff val="80000"/>
                      </a:schemeClr>
                    </a:solidFill>
                  </a:tcPr>
                </a:tc>
                <a:tc>
                  <a:txBody>
                    <a:bodyPr/>
                    <a:lstStyle/>
                    <a:p>
                      <a:pPr algn="r" fontAlgn="b"/>
                      <a:r>
                        <a:rPr lang="en-US" sz="1600" b="1" i="0" u="none" strike="noStrike" dirty="0">
                          <a:solidFill>
                            <a:srgbClr val="000000"/>
                          </a:solidFill>
                          <a:effectLst/>
                          <a:latin typeface="+mn-lt"/>
                        </a:rPr>
                        <a:t>&lt; .001</a:t>
                      </a:r>
                    </a:p>
                  </a:txBody>
                  <a:tcPr marL="9525" marR="9525" marT="9525" marB="0" anchor="b">
                    <a:lnL>
                      <a:noFill/>
                    </a:lnL>
                    <a:lnR>
                      <a:noFill/>
                    </a:lnR>
                    <a:lnT>
                      <a:noFill/>
                    </a:lnT>
                    <a:lnB>
                      <a:noFill/>
                    </a:lnB>
                    <a:solidFill>
                      <a:schemeClr val="tx2">
                        <a:lumMod val="20000"/>
                        <a:lumOff val="80000"/>
                      </a:schemeClr>
                    </a:solidFill>
                  </a:tcPr>
                </a:tc>
                <a:tc>
                  <a:txBody>
                    <a:bodyPr/>
                    <a:lstStyle/>
                    <a:p>
                      <a:pPr algn="r" fontAlgn="b"/>
                      <a:r>
                        <a:rPr lang="en-US" sz="1600" b="1" i="0" u="none" strike="noStrike" dirty="0">
                          <a:solidFill>
                            <a:srgbClr val="000000"/>
                          </a:solidFill>
                          <a:effectLst/>
                          <a:latin typeface="+mn-lt"/>
                        </a:rPr>
                        <a:t>1.01 (1.00–1.02)</a:t>
                      </a:r>
                    </a:p>
                  </a:txBody>
                  <a:tcPr marL="9525" marR="9525" marT="9525" marB="0" anchor="b">
                    <a:lnL>
                      <a:noFill/>
                    </a:lnL>
                    <a:lnR>
                      <a:noFill/>
                    </a:lnR>
                    <a:lnT>
                      <a:noFill/>
                    </a:lnT>
                    <a:lnB>
                      <a:noFill/>
                    </a:lnB>
                    <a:solidFill>
                      <a:schemeClr val="tx2">
                        <a:lumMod val="20000"/>
                        <a:lumOff val="80000"/>
                      </a:schemeClr>
                    </a:solidFill>
                  </a:tcPr>
                </a:tc>
                <a:tc>
                  <a:txBody>
                    <a:bodyPr/>
                    <a:lstStyle/>
                    <a:p>
                      <a:pPr algn="r" fontAlgn="b"/>
                      <a:r>
                        <a:rPr lang="en-US" sz="1600" b="1" i="0" u="none" strike="noStrike" dirty="0">
                          <a:solidFill>
                            <a:srgbClr val="000000"/>
                          </a:solidFill>
                          <a:effectLst/>
                          <a:latin typeface="+mn-lt"/>
                        </a:rPr>
                        <a:t>0.005</a:t>
                      </a:r>
                    </a:p>
                  </a:txBody>
                  <a:tcPr marL="9525" marR="9525" marT="9525" marB="0" anchor="b">
                    <a:lnL>
                      <a:noFill/>
                    </a:lnL>
                    <a:lnR>
                      <a:noFill/>
                    </a:lnR>
                    <a:lnT>
                      <a:noFill/>
                    </a:lnT>
                    <a:lnB>
                      <a:noFill/>
                    </a:lnB>
                    <a:solidFill>
                      <a:schemeClr val="tx2">
                        <a:lumMod val="20000"/>
                        <a:lumOff val="80000"/>
                      </a:schemeClr>
                    </a:solidFill>
                  </a:tcPr>
                </a:tc>
              </a:tr>
              <a:tr h="656380">
                <a:tc>
                  <a:txBody>
                    <a:bodyPr/>
                    <a:lstStyle/>
                    <a:p>
                      <a:pPr algn="l" fontAlgn="b"/>
                      <a:r>
                        <a:rPr lang="en-US" sz="1600" b="1" i="0" u="none" strike="noStrike" dirty="0">
                          <a:solidFill>
                            <a:srgbClr val="000000"/>
                          </a:solidFill>
                          <a:effectLst/>
                          <a:latin typeface="+mn-lt"/>
                        </a:rPr>
                        <a:t>Counselor requires AA/NA attendance</a:t>
                      </a:r>
                    </a:p>
                  </a:txBody>
                  <a:tcPr marL="9525" marR="9525" marT="9525" marB="0" anchor="b">
                    <a:lnL>
                      <a:noFill/>
                    </a:lnL>
                    <a:lnR>
                      <a:noFill/>
                    </a:lnR>
                    <a:lnT>
                      <a:noFill/>
                    </a:lnT>
                    <a:lnB>
                      <a:noFill/>
                    </a:lnB>
                    <a:solidFill>
                      <a:schemeClr val="tx2">
                        <a:lumMod val="20000"/>
                        <a:lumOff val="80000"/>
                      </a:schemeClr>
                    </a:solidFill>
                  </a:tcPr>
                </a:tc>
                <a:tc>
                  <a:txBody>
                    <a:bodyPr/>
                    <a:lstStyle/>
                    <a:p>
                      <a:pPr algn="l" fontAlgn="b"/>
                      <a:r>
                        <a:rPr lang="en-US" sz="1600" b="1" i="0" u="none" strike="noStrike" dirty="0">
                          <a:solidFill>
                            <a:srgbClr val="000000"/>
                          </a:solidFill>
                          <a:effectLst/>
                          <a:latin typeface="+mn-lt"/>
                        </a:rPr>
                        <a:t>0.70 (0.37–1.35)</a:t>
                      </a:r>
                    </a:p>
                  </a:txBody>
                  <a:tcPr marL="9525" marR="9525" marT="9525" marB="0" anchor="b">
                    <a:lnL>
                      <a:noFill/>
                    </a:lnL>
                    <a:lnR>
                      <a:noFill/>
                    </a:lnR>
                    <a:lnT>
                      <a:noFill/>
                    </a:lnT>
                    <a:lnB>
                      <a:noFill/>
                    </a:lnB>
                    <a:solidFill>
                      <a:schemeClr val="tx2">
                        <a:lumMod val="20000"/>
                        <a:lumOff val="80000"/>
                      </a:schemeClr>
                    </a:solidFill>
                  </a:tcPr>
                </a:tc>
                <a:tc>
                  <a:txBody>
                    <a:bodyPr/>
                    <a:lstStyle/>
                    <a:p>
                      <a:pPr algn="r" fontAlgn="b"/>
                      <a:r>
                        <a:rPr lang="en-US" sz="1600" b="1" i="0" u="none" strike="noStrike" dirty="0">
                          <a:solidFill>
                            <a:srgbClr val="000000"/>
                          </a:solidFill>
                          <a:effectLst/>
                          <a:latin typeface="+mn-lt"/>
                        </a:rPr>
                        <a:t>0.29</a:t>
                      </a:r>
                    </a:p>
                  </a:txBody>
                  <a:tcPr marL="9525" marR="9525" marT="9525" marB="0" anchor="b">
                    <a:lnL>
                      <a:noFill/>
                    </a:lnL>
                    <a:lnR>
                      <a:noFill/>
                    </a:lnR>
                    <a:lnT>
                      <a:noFill/>
                    </a:lnT>
                    <a:lnB>
                      <a:noFill/>
                    </a:lnB>
                    <a:solidFill>
                      <a:schemeClr val="tx2">
                        <a:lumMod val="20000"/>
                        <a:lumOff val="80000"/>
                      </a:schemeClr>
                    </a:solidFill>
                  </a:tcPr>
                </a:tc>
                <a:tc>
                  <a:txBody>
                    <a:bodyPr/>
                    <a:lstStyle/>
                    <a:p>
                      <a:pPr algn="r" fontAlgn="b"/>
                      <a:r>
                        <a:rPr lang="en-US" sz="1600" b="1" i="0" u="none" strike="noStrike" dirty="0">
                          <a:solidFill>
                            <a:srgbClr val="000000"/>
                          </a:solidFill>
                          <a:effectLst/>
                          <a:latin typeface="+mn-lt"/>
                        </a:rPr>
                        <a:t>0.70 (0.36–1.37)</a:t>
                      </a:r>
                    </a:p>
                  </a:txBody>
                  <a:tcPr marL="9525" marR="9525" marT="9525" marB="0" anchor="b">
                    <a:lnL>
                      <a:noFill/>
                    </a:lnL>
                    <a:lnR>
                      <a:noFill/>
                    </a:lnR>
                    <a:lnT>
                      <a:noFill/>
                    </a:lnT>
                    <a:lnB>
                      <a:noFill/>
                    </a:lnB>
                    <a:solidFill>
                      <a:schemeClr val="tx2">
                        <a:lumMod val="20000"/>
                        <a:lumOff val="80000"/>
                      </a:schemeClr>
                    </a:solidFill>
                  </a:tcPr>
                </a:tc>
                <a:tc>
                  <a:txBody>
                    <a:bodyPr/>
                    <a:lstStyle/>
                    <a:p>
                      <a:pPr algn="r" fontAlgn="b"/>
                      <a:r>
                        <a:rPr lang="en-US" sz="1600" b="1" i="0" u="none" strike="noStrike">
                          <a:solidFill>
                            <a:srgbClr val="000000"/>
                          </a:solidFill>
                          <a:effectLst/>
                          <a:latin typeface="+mn-lt"/>
                        </a:rPr>
                        <a:t>0.3</a:t>
                      </a:r>
                    </a:p>
                  </a:txBody>
                  <a:tcPr marL="9525" marR="9525" marT="9525" marB="0" anchor="b">
                    <a:lnL>
                      <a:noFill/>
                    </a:lnL>
                    <a:lnR>
                      <a:noFill/>
                    </a:lnR>
                    <a:lnT>
                      <a:noFill/>
                    </a:lnT>
                    <a:lnB>
                      <a:noFill/>
                    </a:lnB>
                    <a:solidFill>
                      <a:schemeClr val="tx2">
                        <a:lumMod val="20000"/>
                        <a:lumOff val="80000"/>
                      </a:schemeClr>
                    </a:solidFill>
                  </a:tcPr>
                </a:tc>
              </a:tr>
              <a:tr h="656380">
                <a:tc>
                  <a:txBody>
                    <a:bodyPr/>
                    <a:lstStyle/>
                    <a:p>
                      <a:pPr algn="l" fontAlgn="b"/>
                      <a:r>
                        <a:rPr lang="en-US" sz="1600" b="1" i="0" u="none" strike="noStrike" dirty="0">
                          <a:solidFill>
                            <a:srgbClr val="000000"/>
                          </a:solidFill>
                          <a:effectLst/>
                          <a:latin typeface="+mn-lt"/>
                        </a:rPr>
                        <a:t>Treatment retention</a:t>
                      </a:r>
                    </a:p>
                  </a:txBody>
                  <a:tcPr marL="9525" marR="9525" marT="9525" marB="0" anchor="b">
                    <a:lnL>
                      <a:noFill/>
                    </a:lnL>
                    <a:lnR>
                      <a:noFill/>
                    </a:lnR>
                    <a:lnT>
                      <a:noFill/>
                    </a:lnT>
                    <a:lnB>
                      <a:noFill/>
                    </a:lnB>
                    <a:solidFill>
                      <a:schemeClr val="tx2">
                        <a:lumMod val="20000"/>
                        <a:lumOff val="80000"/>
                      </a:schemeClr>
                    </a:solidFill>
                  </a:tcPr>
                </a:tc>
                <a:tc>
                  <a:txBody>
                    <a:bodyPr/>
                    <a:lstStyle/>
                    <a:p>
                      <a:pPr algn="l" fontAlgn="b"/>
                      <a:endParaRPr lang="en-US" sz="1600" b="1" i="0" u="none" strike="noStrike" dirty="0">
                        <a:solidFill>
                          <a:srgbClr val="000000"/>
                        </a:solidFill>
                        <a:effectLst/>
                        <a:latin typeface="+mn-lt"/>
                      </a:endParaRPr>
                    </a:p>
                  </a:txBody>
                  <a:tcPr marL="9525" marR="9525" marT="9525" marB="0" anchor="b">
                    <a:lnL>
                      <a:noFill/>
                    </a:lnL>
                    <a:lnR>
                      <a:noFill/>
                    </a:lnR>
                    <a:lnT>
                      <a:noFill/>
                    </a:lnT>
                    <a:lnB>
                      <a:noFill/>
                    </a:lnB>
                    <a:solidFill>
                      <a:schemeClr val="tx2">
                        <a:lumMod val="20000"/>
                        <a:lumOff val="80000"/>
                      </a:schemeClr>
                    </a:solidFill>
                  </a:tcPr>
                </a:tc>
                <a:tc>
                  <a:txBody>
                    <a:bodyPr/>
                    <a:lstStyle/>
                    <a:p>
                      <a:pPr algn="l" fontAlgn="b"/>
                      <a:endParaRPr lang="en-US" sz="1600" b="1" i="0" u="none" strike="noStrike" dirty="0">
                        <a:solidFill>
                          <a:srgbClr val="000000"/>
                        </a:solidFill>
                        <a:effectLst/>
                        <a:latin typeface="+mn-lt"/>
                      </a:endParaRPr>
                    </a:p>
                  </a:txBody>
                  <a:tcPr marL="9525" marR="9525" marT="9525" marB="0" anchor="b">
                    <a:lnL>
                      <a:noFill/>
                    </a:lnL>
                    <a:lnR>
                      <a:noFill/>
                    </a:lnR>
                    <a:lnT>
                      <a:noFill/>
                    </a:lnT>
                    <a:lnB>
                      <a:noFill/>
                    </a:lnB>
                    <a:solidFill>
                      <a:schemeClr val="tx2">
                        <a:lumMod val="20000"/>
                        <a:lumOff val="80000"/>
                      </a:schemeClr>
                    </a:solidFill>
                  </a:tcPr>
                </a:tc>
                <a:tc>
                  <a:txBody>
                    <a:bodyPr/>
                    <a:lstStyle/>
                    <a:p>
                      <a:pPr algn="r" fontAlgn="b"/>
                      <a:r>
                        <a:rPr lang="en-US" sz="1600" b="1" i="0" u="none" strike="noStrike" dirty="0">
                          <a:solidFill>
                            <a:srgbClr val="000000"/>
                          </a:solidFill>
                          <a:effectLst/>
                          <a:latin typeface="+mn-lt"/>
                        </a:rPr>
                        <a:t>6.97 (3.19–15.22)</a:t>
                      </a:r>
                    </a:p>
                  </a:txBody>
                  <a:tcPr marL="9525" marR="9525" marT="9525" marB="0" anchor="b">
                    <a:lnL>
                      <a:noFill/>
                    </a:lnL>
                    <a:lnR>
                      <a:noFill/>
                    </a:lnR>
                    <a:lnT>
                      <a:noFill/>
                    </a:lnT>
                    <a:lnB>
                      <a:noFill/>
                    </a:lnB>
                    <a:solidFill>
                      <a:schemeClr val="tx2">
                        <a:lumMod val="20000"/>
                        <a:lumOff val="80000"/>
                      </a:schemeClr>
                    </a:solidFill>
                  </a:tcPr>
                </a:tc>
                <a:tc>
                  <a:txBody>
                    <a:bodyPr/>
                    <a:lstStyle/>
                    <a:p>
                      <a:pPr algn="r" fontAlgn="b"/>
                      <a:r>
                        <a:rPr lang="en-US" sz="1600" b="1" i="0" u="none" strike="noStrike" dirty="0">
                          <a:solidFill>
                            <a:srgbClr val="000000"/>
                          </a:solidFill>
                          <a:effectLst/>
                          <a:latin typeface="+mn-lt"/>
                        </a:rPr>
                        <a:t>&lt; .001</a:t>
                      </a:r>
                    </a:p>
                  </a:txBody>
                  <a:tcPr marL="9525" marR="9525" marT="9525" marB="0" anchor="b">
                    <a:lnL>
                      <a:noFill/>
                    </a:lnL>
                    <a:lnR>
                      <a:noFill/>
                    </a:lnR>
                    <a:lnT>
                      <a:noFill/>
                    </a:lnT>
                    <a:lnB>
                      <a:noFill/>
                    </a:lnB>
                    <a:solidFill>
                      <a:schemeClr val="tx2">
                        <a:lumMod val="20000"/>
                        <a:lumOff val="80000"/>
                      </a:schemeClr>
                    </a:solidFill>
                  </a:tcPr>
                </a:tc>
              </a:tr>
            </a:tbl>
          </a:graphicData>
        </a:graphic>
      </p:graphicFrame>
      <p:sp>
        <p:nvSpPr>
          <p:cNvPr id="12" name="Oval 11"/>
          <p:cNvSpPr/>
          <p:nvPr/>
        </p:nvSpPr>
        <p:spPr>
          <a:xfrm rot="5400000">
            <a:off x="6467168" y="1919976"/>
            <a:ext cx="533400" cy="4628536"/>
          </a:xfrm>
          <a:prstGeom prst="ellipse">
            <a:avLst/>
          </a:prstGeom>
          <a:no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9716455" y="820994"/>
            <a:ext cx="2282997" cy="1477328"/>
          </a:xfrm>
          <a:prstGeom prst="rect">
            <a:avLst/>
          </a:prstGeom>
          <a:noFill/>
          <a:ln>
            <a:solidFill>
              <a:schemeClr val="tx2"/>
            </a:solidFill>
          </a:ln>
        </p:spPr>
        <p:txBody>
          <a:bodyPr wrap="none" rtlCol="0">
            <a:spAutoFit/>
          </a:bodyPr>
          <a:lstStyle/>
          <a:p>
            <a:r>
              <a:rPr lang="en-US" dirty="0"/>
              <a:t>Multivariate </a:t>
            </a:r>
            <a:r>
              <a:rPr lang="en-US" dirty="0" smtClean="0"/>
              <a:t>logistic</a:t>
            </a:r>
          </a:p>
          <a:p>
            <a:r>
              <a:rPr lang="en-US" dirty="0" smtClean="0"/>
              <a:t> </a:t>
            </a:r>
            <a:r>
              <a:rPr lang="en-US" dirty="0"/>
              <a:t>regression predicting </a:t>
            </a:r>
            <a:endParaRPr lang="en-US" dirty="0" smtClean="0"/>
          </a:p>
          <a:p>
            <a:r>
              <a:rPr lang="en-US" dirty="0" smtClean="0"/>
              <a:t>6-month </a:t>
            </a:r>
            <a:r>
              <a:rPr lang="en-US" dirty="0"/>
              <a:t>treatment </a:t>
            </a:r>
            <a:endParaRPr lang="en-US" dirty="0" smtClean="0"/>
          </a:p>
          <a:p>
            <a:r>
              <a:rPr lang="en-US" dirty="0" smtClean="0"/>
              <a:t>retention </a:t>
            </a:r>
            <a:r>
              <a:rPr lang="en-US" dirty="0"/>
              <a:t>and </a:t>
            </a:r>
            <a:endParaRPr lang="en-US" dirty="0" smtClean="0"/>
          </a:p>
          <a:p>
            <a:r>
              <a:rPr lang="en-US" dirty="0" smtClean="0"/>
              <a:t>abstinence</a:t>
            </a:r>
            <a:endParaRPr lang="en-US" dirty="0"/>
          </a:p>
        </p:txBody>
      </p:sp>
      <p:sp>
        <p:nvSpPr>
          <p:cNvPr id="14" name="Left Arrow Callout 13"/>
          <p:cNvSpPr/>
          <p:nvPr/>
        </p:nvSpPr>
        <p:spPr>
          <a:xfrm>
            <a:off x="8804513" y="1102458"/>
            <a:ext cx="914400" cy="914400"/>
          </a:xfrm>
          <a:prstGeom prst="leftArrowCallou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11913528" y="7581"/>
            <a:ext cx="312030" cy="369332"/>
          </a:xfrm>
          <a:prstGeom prst="rect">
            <a:avLst/>
          </a:prstGeom>
          <a:noFill/>
        </p:spPr>
        <p:txBody>
          <a:bodyPr wrap="none" rtlCol="0">
            <a:spAutoFit/>
          </a:bodyPr>
          <a:lstStyle/>
          <a:p>
            <a:r>
              <a:rPr lang="en-US" dirty="0" smtClean="0">
                <a:solidFill>
                  <a:schemeClr val="accent6">
                    <a:lumMod val="20000"/>
                    <a:lumOff val="80000"/>
                  </a:schemeClr>
                </a:solidFill>
              </a:rPr>
              <a:t>S</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4075339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600" y="1143000"/>
            <a:ext cx="10972800" cy="4114800"/>
          </a:xfrm>
        </p:spPr>
        <p:txBody>
          <a:bodyPr>
            <a:normAutofit fontScale="85000" lnSpcReduction="20000"/>
          </a:bodyPr>
          <a:lstStyle/>
          <a:p>
            <a:pPr marL="457200" indent="-457200">
              <a:buSzPct val="40000"/>
              <a:buFont typeface="Wingdings" charset="2"/>
              <a:buChar char="u"/>
            </a:pPr>
            <a:r>
              <a:rPr lang="en-US" sz="3000" dirty="0" smtClean="0">
                <a:latin typeface="Calibri"/>
                <a:cs typeface="Calibri"/>
              </a:rPr>
              <a:t>Cao Y</a:t>
            </a:r>
            <a:r>
              <a:rPr lang="en-US" sz="3000" dirty="0" smtClean="0">
                <a:solidFill>
                  <a:srgbClr val="FFFFFF"/>
                </a:solidFill>
                <a:latin typeface="Calibri"/>
                <a:cs typeface="Calibri"/>
              </a:rPr>
              <a:t>, </a:t>
            </a:r>
            <a:r>
              <a:rPr lang="en-US" sz="3000" dirty="0" smtClean="0">
                <a:latin typeface="Calibri"/>
                <a:cs typeface="Calibri"/>
              </a:rPr>
              <a:t>BMJ</a:t>
            </a:r>
            <a:r>
              <a:rPr lang="en-US" sz="3000" dirty="0" smtClean="0">
                <a:solidFill>
                  <a:srgbClr val="FFFFFF"/>
                </a:solidFill>
                <a:latin typeface="Calibri"/>
                <a:ea typeface="Lucida Grande"/>
                <a:cs typeface="Calibri"/>
              </a:rPr>
              <a:t> </a:t>
            </a:r>
            <a:r>
              <a:rPr lang="en-US" sz="3000" dirty="0" smtClean="0">
                <a:solidFill>
                  <a:srgbClr val="FFFFFF"/>
                </a:solidFill>
                <a:latin typeface="Calibri"/>
                <a:cs typeface="Calibri"/>
              </a:rPr>
              <a:t>2015:</a:t>
            </a:r>
          </a:p>
          <a:p>
            <a:pPr marL="0" indent="0">
              <a:buSzPct val="40000"/>
            </a:pPr>
            <a:endParaRPr lang="en-US" sz="3000" dirty="0">
              <a:latin typeface="Calibri"/>
              <a:cs typeface="Calibri"/>
            </a:endParaRPr>
          </a:p>
          <a:p>
            <a:pPr marL="0" indent="0" algn="ctr">
              <a:buSzPct val="40000"/>
            </a:pPr>
            <a:r>
              <a:rPr lang="en-US" sz="3000" u="sng" dirty="0" smtClean="0">
                <a:latin typeface="Calibri"/>
                <a:cs typeface="Calibri"/>
              </a:rPr>
              <a:t>“Light </a:t>
            </a:r>
            <a:r>
              <a:rPr lang="en-US" sz="3000" u="sng" dirty="0">
                <a:latin typeface="Calibri"/>
                <a:cs typeface="Calibri"/>
              </a:rPr>
              <a:t>to moderate intake of alcohol, drinking patterns, and risk of cancer: results from two prospective US cohort </a:t>
            </a:r>
            <a:r>
              <a:rPr lang="en-US" sz="3000" u="sng" dirty="0" smtClean="0">
                <a:latin typeface="Calibri"/>
                <a:cs typeface="Calibri"/>
              </a:rPr>
              <a:t>studies”</a:t>
            </a:r>
          </a:p>
          <a:p>
            <a:pPr marL="0" indent="0" algn="ctr">
              <a:buSzPct val="40000"/>
            </a:pPr>
            <a:endParaRPr lang="en-US" sz="2400" u="sng" dirty="0" smtClean="0">
              <a:latin typeface="Lucida Grande"/>
              <a:ea typeface="Lucida Grande"/>
              <a:cs typeface="Lucida Grande"/>
            </a:endParaRPr>
          </a:p>
          <a:p>
            <a:pPr marL="285750" indent="-285750">
              <a:buSzPct val="40000"/>
              <a:buFont typeface="Wingdings" charset="2"/>
              <a:buChar char="u"/>
            </a:pPr>
            <a:r>
              <a:rPr lang="en-US" sz="2400" dirty="0">
                <a:solidFill>
                  <a:srgbClr val="F6DE55"/>
                </a:solidFill>
                <a:latin typeface="Lucida Grande"/>
                <a:cs typeface="Lucida Grande"/>
              </a:rPr>
              <a:t>Light to moderate drinking is associated with minimally increased risk of overall cancer. </a:t>
            </a:r>
            <a:endParaRPr lang="en-US" sz="2400" dirty="0" smtClean="0">
              <a:solidFill>
                <a:srgbClr val="F6DE55"/>
              </a:solidFill>
              <a:latin typeface="Lucida Grande"/>
              <a:cs typeface="Lucida Grande"/>
            </a:endParaRPr>
          </a:p>
          <a:p>
            <a:pPr marL="0" indent="0">
              <a:buSzPct val="40000"/>
            </a:pPr>
            <a:endParaRPr lang="en-US" sz="2400" dirty="0" smtClean="0">
              <a:solidFill>
                <a:srgbClr val="F6DE55"/>
              </a:solidFill>
              <a:latin typeface="Lucida Grande"/>
              <a:cs typeface="Lucida Grande"/>
            </a:endParaRPr>
          </a:p>
          <a:p>
            <a:pPr marL="285750" indent="-285750">
              <a:buSzPct val="40000"/>
              <a:buFont typeface="Wingdings" charset="2"/>
              <a:buChar char="u"/>
            </a:pPr>
            <a:r>
              <a:rPr lang="en-US" sz="2400" dirty="0" smtClean="0">
                <a:solidFill>
                  <a:srgbClr val="F6DE55"/>
                </a:solidFill>
                <a:latin typeface="Lucida Grande"/>
                <a:cs typeface="Lucida Grande"/>
              </a:rPr>
              <a:t>For </a:t>
            </a:r>
            <a:r>
              <a:rPr lang="en-US" sz="2400" dirty="0">
                <a:solidFill>
                  <a:srgbClr val="F6DE55"/>
                </a:solidFill>
                <a:latin typeface="Lucida Grande"/>
                <a:cs typeface="Lucida Grande"/>
              </a:rPr>
              <a:t>men who have never smoked, risk of alcohol related cancers is not appreciably increased for light and moderate drinking (up to two drinks per day). </a:t>
            </a:r>
            <a:endParaRPr lang="en-US" sz="2400" dirty="0" smtClean="0">
              <a:solidFill>
                <a:srgbClr val="F6DE55"/>
              </a:solidFill>
              <a:latin typeface="Lucida Grande"/>
              <a:cs typeface="Lucida Grande"/>
            </a:endParaRPr>
          </a:p>
          <a:p>
            <a:pPr marL="0" indent="0">
              <a:buSzPct val="40000"/>
            </a:pPr>
            <a:endParaRPr lang="en-US" sz="2400" dirty="0" smtClean="0">
              <a:solidFill>
                <a:srgbClr val="F6DE55"/>
              </a:solidFill>
              <a:latin typeface="Lucida Grande"/>
              <a:cs typeface="Lucida Grande"/>
            </a:endParaRPr>
          </a:p>
          <a:p>
            <a:pPr marL="285750" indent="-285750">
              <a:buSzPct val="40000"/>
              <a:buFont typeface="Wingdings" charset="2"/>
              <a:buChar char="u"/>
            </a:pPr>
            <a:r>
              <a:rPr lang="en-US" sz="2400" dirty="0" smtClean="0">
                <a:solidFill>
                  <a:srgbClr val="F6DE55"/>
                </a:solidFill>
                <a:latin typeface="Lucida Grande"/>
                <a:cs typeface="Lucida Grande"/>
              </a:rPr>
              <a:t>However</a:t>
            </a:r>
            <a:r>
              <a:rPr lang="en-US" sz="2400" dirty="0">
                <a:solidFill>
                  <a:srgbClr val="F6DE55"/>
                </a:solidFill>
                <a:latin typeface="Lucida Grande"/>
                <a:cs typeface="Lucida Grande"/>
              </a:rPr>
              <a:t>, for women who have never smoked, risk of alcohol related cancers (mainly breast cancer) increases even within the range of up to one alcoholic drink a day. </a:t>
            </a:r>
            <a:endParaRPr lang="en-US" sz="2400" dirty="0" smtClean="0">
              <a:solidFill>
                <a:srgbClr val="F6DE55"/>
              </a:solidFill>
              <a:latin typeface="Lucida Grande"/>
              <a:cs typeface="Lucida Grande"/>
            </a:endParaRPr>
          </a:p>
        </p:txBody>
      </p:sp>
      <p:sp>
        <p:nvSpPr>
          <p:cNvPr id="3" name="Title 2"/>
          <p:cNvSpPr>
            <a:spLocks noGrp="1"/>
          </p:cNvSpPr>
          <p:nvPr>
            <p:ph type="title"/>
          </p:nvPr>
        </p:nvSpPr>
        <p:spPr>
          <a:xfrm>
            <a:off x="609600" y="143933"/>
            <a:ext cx="10972800" cy="770467"/>
          </a:xfrm>
        </p:spPr>
        <p:txBody>
          <a:bodyPr>
            <a:noAutofit/>
          </a:bodyPr>
          <a:lstStyle/>
          <a:p>
            <a:r>
              <a:rPr lang="en-US" sz="3200" dirty="0" smtClean="0"/>
              <a:t>10.  Medical Disorders of Addiction: </a:t>
            </a:r>
            <a:br>
              <a:rPr lang="en-US" sz="3200" dirty="0" smtClean="0"/>
            </a:br>
            <a:r>
              <a:rPr lang="en-US" sz="3200" dirty="0" smtClean="0"/>
              <a:t>Alcohol Consumption and Cancer Risk</a:t>
            </a:r>
            <a:endParaRPr lang="en-US" sz="3200" dirty="0"/>
          </a:p>
        </p:txBody>
      </p:sp>
      <p:sp>
        <p:nvSpPr>
          <p:cNvPr id="4" name="TextBox 3"/>
          <p:cNvSpPr txBox="1"/>
          <p:nvPr/>
        </p:nvSpPr>
        <p:spPr>
          <a:xfrm>
            <a:off x="11913528" y="7581"/>
            <a:ext cx="271115" cy="369332"/>
          </a:xfrm>
          <a:prstGeom prst="rect">
            <a:avLst/>
          </a:prstGeom>
          <a:noFill/>
        </p:spPr>
        <p:txBody>
          <a:bodyPr wrap="none" rtlCol="0">
            <a:spAutoFit/>
          </a:bodyPr>
          <a:lstStyle/>
          <a:p>
            <a:r>
              <a:rPr lang="en-US" dirty="0" smtClean="0">
                <a:solidFill>
                  <a:schemeClr val="accent6">
                    <a:lumMod val="20000"/>
                    <a:lumOff val="80000"/>
                  </a:schemeClr>
                </a:solidFill>
              </a:rPr>
              <a:t>J</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35338651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258114"/>
            <a:ext cx="9266560" cy="55644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933112" y="5404152"/>
            <a:ext cx="1258888" cy="82708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6" name="Rectangle 5"/>
          <p:cNvSpPr/>
          <p:nvPr/>
        </p:nvSpPr>
        <p:spPr>
          <a:xfrm>
            <a:off x="30480" y="5822573"/>
            <a:ext cx="3571362" cy="338554"/>
          </a:xfrm>
          <a:prstGeom prst="rect">
            <a:avLst/>
          </a:prstGeom>
        </p:spPr>
        <p:txBody>
          <a:bodyPr wrap="none">
            <a:spAutoFit/>
          </a:bodyPr>
          <a:lstStyle/>
          <a:p>
            <a:r>
              <a:rPr lang="en-GB" altLang="en-US" sz="1600" b="1" dirty="0"/>
              <a:t>Yin Cao et al. BMJ 2015;351:bmj.h4238</a:t>
            </a:r>
          </a:p>
        </p:txBody>
      </p:sp>
      <p:sp>
        <p:nvSpPr>
          <p:cNvPr id="7" name="TextBox 6"/>
          <p:cNvSpPr txBox="1"/>
          <p:nvPr/>
        </p:nvSpPr>
        <p:spPr>
          <a:xfrm>
            <a:off x="7620000" y="2209800"/>
            <a:ext cx="1281120" cy="1200329"/>
          </a:xfrm>
          <a:prstGeom prst="rect">
            <a:avLst/>
          </a:prstGeom>
          <a:noFill/>
          <a:ln>
            <a:solidFill>
              <a:schemeClr val="tx2"/>
            </a:solidFill>
          </a:ln>
        </p:spPr>
        <p:txBody>
          <a:bodyPr wrap="none" rtlCol="0">
            <a:spAutoFit/>
          </a:bodyPr>
          <a:lstStyle/>
          <a:p>
            <a:r>
              <a:rPr lang="en-US" dirty="0" smtClean="0">
                <a:solidFill>
                  <a:schemeClr val="bg2"/>
                </a:solidFill>
              </a:rPr>
              <a:t>Blue lines=</a:t>
            </a:r>
          </a:p>
          <a:p>
            <a:r>
              <a:rPr lang="en-US" dirty="0" smtClean="0">
                <a:solidFill>
                  <a:schemeClr val="bg2"/>
                </a:solidFill>
              </a:rPr>
              <a:t>relative risk</a:t>
            </a:r>
          </a:p>
          <a:p>
            <a:r>
              <a:rPr lang="en-US" dirty="0">
                <a:solidFill>
                  <a:schemeClr val="bg2"/>
                </a:solidFill>
              </a:rPr>
              <a:t>D</a:t>
            </a:r>
            <a:r>
              <a:rPr lang="en-US" dirty="0" smtClean="0">
                <a:solidFill>
                  <a:schemeClr val="bg2"/>
                </a:solidFill>
              </a:rPr>
              <a:t>otted</a:t>
            </a:r>
          </a:p>
          <a:p>
            <a:r>
              <a:rPr lang="en-US" dirty="0" smtClean="0">
                <a:solidFill>
                  <a:schemeClr val="bg2"/>
                </a:solidFill>
              </a:rPr>
              <a:t>lines = CIs</a:t>
            </a:r>
            <a:endParaRPr lang="en-US" dirty="0">
              <a:solidFill>
                <a:schemeClr val="bg2"/>
              </a:solidFill>
            </a:endParaRPr>
          </a:p>
        </p:txBody>
      </p:sp>
      <p:sp>
        <p:nvSpPr>
          <p:cNvPr id="8" name="TextBox 7"/>
          <p:cNvSpPr txBox="1"/>
          <p:nvPr/>
        </p:nvSpPr>
        <p:spPr>
          <a:xfrm>
            <a:off x="9753600" y="762001"/>
            <a:ext cx="2362199" cy="3693319"/>
          </a:xfrm>
          <a:prstGeom prst="rect">
            <a:avLst/>
          </a:prstGeom>
          <a:noFill/>
          <a:ln>
            <a:solidFill>
              <a:schemeClr val="tx2"/>
            </a:solidFill>
          </a:ln>
        </p:spPr>
        <p:txBody>
          <a:bodyPr wrap="square" rtlCol="0">
            <a:spAutoFit/>
          </a:bodyPr>
          <a:lstStyle/>
          <a:p>
            <a:pPr marL="285750" indent="-285750">
              <a:buFont typeface="Arial" panose="020B0604020202020204" pitchFamily="34" charset="0"/>
              <a:buChar char="•"/>
            </a:pPr>
            <a:r>
              <a:rPr lang="en-US" dirty="0" smtClean="0"/>
              <a:t>Light to moderate drinking</a:t>
            </a:r>
            <a:r>
              <a:rPr lang="en-US" dirty="0"/>
              <a:t> </a:t>
            </a:r>
            <a:r>
              <a:rPr lang="en-US" dirty="0" smtClean="0"/>
              <a:t>was associated with a small increase in cancer risk in both</a:t>
            </a:r>
          </a:p>
          <a:p>
            <a:r>
              <a:rPr lang="en-US" dirty="0" smtClean="0"/>
              <a:t>      sexes. </a:t>
            </a:r>
          </a:p>
          <a:p>
            <a:pPr marL="285750" indent="-285750">
              <a:buFont typeface="Arial" panose="020B0604020202020204" pitchFamily="34" charset="0"/>
              <a:buChar char="•"/>
            </a:pPr>
            <a:r>
              <a:rPr lang="en-US" dirty="0" smtClean="0"/>
              <a:t>For women, even one drink per day was associated with </a:t>
            </a:r>
          </a:p>
          <a:p>
            <a:r>
              <a:rPr lang="en-US" dirty="0" smtClean="0"/>
              <a:t>      increase in alcohol-</a:t>
            </a:r>
          </a:p>
          <a:p>
            <a:r>
              <a:rPr lang="en-US" dirty="0"/>
              <a:t> </a:t>
            </a:r>
            <a:r>
              <a:rPr lang="en-US" dirty="0" smtClean="0"/>
              <a:t>     related cancers      </a:t>
            </a:r>
          </a:p>
          <a:p>
            <a:r>
              <a:rPr lang="en-US" dirty="0"/>
              <a:t> </a:t>
            </a:r>
            <a:r>
              <a:rPr lang="en-US" dirty="0" smtClean="0"/>
              <a:t>     such as breast   </a:t>
            </a:r>
          </a:p>
          <a:p>
            <a:r>
              <a:rPr lang="en-US" dirty="0"/>
              <a:t> </a:t>
            </a:r>
            <a:r>
              <a:rPr lang="en-US" dirty="0" smtClean="0"/>
              <a:t>     cancer.</a:t>
            </a:r>
            <a:endParaRPr lang="en-US" dirty="0"/>
          </a:p>
        </p:txBody>
      </p:sp>
      <p:cxnSp>
        <p:nvCxnSpPr>
          <p:cNvPr id="10" name="Straight Arrow Connector 9"/>
          <p:cNvCxnSpPr/>
          <p:nvPr/>
        </p:nvCxnSpPr>
        <p:spPr>
          <a:xfrm flipH="1">
            <a:off x="3962400" y="3410129"/>
            <a:ext cx="5791202" cy="1161871"/>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913528" y="7581"/>
            <a:ext cx="271115" cy="369332"/>
          </a:xfrm>
          <a:prstGeom prst="rect">
            <a:avLst/>
          </a:prstGeom>
          <a:noFill/>
        </p:spPr>
        <p:txBody>
          <a:bodyPr wrap="none" rtlCol="0">
            <a:spAutoFit/>
          </a:bodyPr>
          <a:lstStyle/>
          <a:p>
            <a:r>
              <a:rPr lang="en-US" dirty="0" smtClean="0">
                <a:solidFill>
                  <a:schemeClr val="accent6">
                    <a:lumMod val="20000"/>
                    <a:lumOff val="80000"/>
                  </a:schemeClr>
                </a:solidFill>
              </a:rPr>
              <a:t>J</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29833426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600" y="1143000"/>
            <a:ext cx="10972800" cy="4876800"/>
          </a:xfrm>
        </p:spPr>
        <p:txBody>
          <a:bodyPr>
            <a:normAutofit/>
          </a:bodyPr>
          <a:lstStyle/>
          <a:p>
            <a:pPr marL="457200" indent="-457200">
              <a:buSzPct val="40000"/>
              <a:buFont typeface="Wingdings" charset="2"/>
              <a:buChar char="u"/>
            </a:pPr>
            <a:r>
              <a:rPr lang="en-US" sz="2800" dirty="0" smtClean="0">
                <a:latin typeface="Calibri"/>
                <a:cs typeface="Calibri"/>
              </a:rPr>
              <a:t>Smyth A</a:t>
            </a:r>
            <a:r>
              <a:rPr lang="en-US" sz="2800" dirty="0" smtClean="0">
                <a:solidFill>
                  <a:srgbClr val="FFFFFF"/>
                </a:solidFill>
                <a:latin typeface="Calibri"/>
                <a:cs typeface="Calibri"/>
              </a:rPr>
              <a:t>, </a:t>
            </a:r>
            <a:r>
              <a:rPr lang="en-US" sz="2800" dirty="0" smtClean="0">
                <a:latin typeface="Calibri"/>
                <a:cs typeface="Calibri"/>
              </a:rPr>
              <a:t>BMJ</a:t>
            </a:r>
            <a:r>
              <a:rPr lang="en-US" sz="2800" dirty="0" smtClean="0">
                <a:solidFill>
                  <a:srgbClr val="FFFFFF"/>
                </a:solidFill>
                <a:latin typeface="Calibri"/>
                <a:ea typeface="Lucida Grande"/>
                <a:cs typeface="Calibri"/>
              </a:rPr>
              <a:t> </a:t>
            </a:r>
            <a:r>
              <a:rPr lang="en-US" sz="2800" dirty="0" smtClean="0">
                <a:solidFill>
                  <a:srgbClr val="FFFFFF"/>
                </a:solidFill>
                <a:latin typeface="Calibri"/>
                <a:cs typeface="Calibri"/>
              </a:rPr>
              <a:t>2015:</a:t>
            </a:r>
          </a:p>
          <a:p>
            <a:pPr marL="0" indent="0">
              <a:buSzPct val="40000"/>
            </a:pPr>
            <a:endParaRPr lang="en-US" sz="2800" dirty="0">
              <a:latin typeface="Calibri"/>
              <a:cs typeface="Calibri"/>
            </a:endParaRPr>
          </a:p>
          <a:p>
            <a:pPr marL="0" indent="0" algn="ctr">
              <a:buSzPct val="40000"/>
            </a:pPr>
            <a:r>
              <a:rPr lang="en-US" sz="2800" u="sng" dirty="0" smtClean="0">
                <a:latin typeface="Calibri"/>
                <a:cs typeface="Calibri"/>
              </a:rPr>
              <a:t>“Alcohol </a:t>
            </a:r>
            <a:r>
              <a:rPr lang="en-US" sz="2800" u="sng" dirty="0">
                <a:latin typeface="Calibri"/>
                <a:cs typeface="Calibri"/>
              </a:rPr>
              <a:t>consumption and cardiovascular disease, cancer, injury, admission to hospital, and mortality: a prospective cohort </a:t>
            </a:r>
            <a:r>
              <a:rPr lang="en-US" sz="2800" u="sng" dirty="0" smtClean="0">
                <a:latin typeface="Calibri"/>
                <a:cs typeface="Calibri"/>
              </a:rPr>
              <a:t>study”</a:t>
            </a:r>
          </a:p>
          <a:p>
            <a:pPr marL="0" indent="0" algn="ctr">
              <a:buSzPct val="40000"/>
            </a:pPr>
            <a:endParaRPr lang="en-US" sz="2800" u="sng" dirty="0" smtClean="0">
              <a:latin typeface="Calibri"/>
              <a:ea typeface="Lucida Grande"/>
              <a:cs typeface="Calibri"/>
            </a:endParaRPr>
          </a:p>
          <a:p>
            <a:pPr marL="285750" indent="-285750">
              <a:buSzPct val="40000"/>
              <a:buFont typeface="Wingdings" charset="2"/>
              <a:buChar char="u"/>
            </a:pPr>
            <a:r>
              <a:rPr lang="en-US" dirty="0">
                <a:solidFill>
                  <a:srgbClr val="F6DE55"/>
                </a:solidFill>
                <a:latin typeface="Lucida Grande"/>
                <a:cs typeface="Lucida Grande"/>
              </a:rPr>
              <a:t>Compared with never drinkers, </a:t>
            </a:r>
            <a:r>
              <a:rPr lang="en-US" dirty="0" smtClean="0">
                <a:solidFill>
                  <a:srgbClr val="F6DE55"/>
                </a:solidFill>
                <a:latin typeface="Lucida Grande"/>
                <a:cs typeface="Lucida Grande"/>
              </a:rPr>
              <a:t>there were </a:t>
            </a:r>
            <a:r>
              <a:rPr lang="en-US" u="sng" dirty="0" smtClean="0">
                <a:solidFill>
                  <a:srgbClr val="F6DE55"/>
                </a:solidFill>
                <a:latin typeface="Lucida Grande"/>
                <a:cs typeface="Lucida Grande"/>
              </a:rPr>
              <a:t>significantly </a:t>
            </a:r>
            <a:r>
              <a:rPr lang="en-US" u="sng" dirty="0">
                <a:solidFill>
                  <a:srgbClr val="F6DE55"/>
                </a:solidFill>
                <a:latin typeface="Lucida Grande"/>
                <a:cs typeface="Lucida Grande"/>
              </a:rPr>
              <a:t>reduced hazards for the composite outcome for current drinkers in </a:t>
            </a:r>
            <a:r>
              <a:rPr lang="en-US" u="sng" dirty="0" smtClean="0">
                <a:solidFill>
                  <a:srgbClr val="F6DE55"/>
                </a:solidFill>
                <a:latin typeface="Lucida Grande"/>
                <a:cs typeface="Lucida Grande"/>
              </a:rPr>
              <a:t>high income countries (HICs) </a:t>
            </a:r>
            <a:r>
              <a:rPr lang="en-US" u="sng" dirty="0">
                <a:solidFill>
                  <a:srgbClr val="F6DE55"/>
                </a:solidFill>
                <a:latin typeface="Lucida Grande"/>
                <a:cs typeface="Lucida Grande"/>
              </a:rPr>
              <a:t>and </a:t>
            </a:r>
            <a:r>
              <a:rPr lang="en-US" u="sng" dirty="0" smtClean="0">
                <a:solidFill>
                  <a:srgbClr val="F6DE55"/>
                </a:solidFill>
                <a:latin typeface="Lucida Grande"/>
                <a:cs typeface="Lucida Grande"/>
              </a:rPr>
              <a:t>upper middle income countries (UMICs) </a:t>
            </a:r>
            <a:r>
              <a:rPr lang="en-US" dirty="0">
                <a:solidFill>
                  <a:srgbClr val="F6DE55"/>
                </a:solidFill>
                <a:latin typeface="Lucida Grande"/>
                <a:cs typeface="Lucida Grande"/>
              </a:rPr>
              <a:t>(HR 0·84 [0·77-0·92]</a:t>
            </a:r>
            <a:r>
              <a:rPr lang="en-US" dirty="0" smtClean="0">
                <a:solidFill>
                  <a:srgbClr val="F6DE55"/>
                </a:solidFill>
                <a:latin typeface="Lucida Grande"/>
                <a:cs typeface="Lucida Grande"/>
              </a:rPr>
              <a:t>)</a:t>
            </a:r>
          </a:p>
          <a:p>
            <a:pPr marL="285750" indent="-285750">
              <a:buSzPct val="40000"/>
              <a:buFont typeface="Wingdings" charset="2"/>
              <a:buChar char="u"/>
            </a:pPr>
            <a:endParaRPr lang="en-US" dirty="0" smtClean="0">
              <a:solidFill>
                <a:srgbClr val="F6DE55"/>
              </a:solidFill>
              <a:latin typeface="Lucida Grande"/>
              <a:cs typeface="Lucida Grande"/>
            </a:endParaRPr>
          </a:p>
          <a:p>
            <a:pPr marL="285750" indent="-285750">
              <a:buSzPct val="40000"/>
              <a:buFont typeface="Wingdings" charset="2"/>
              <a:buChar char="u"/>
            </a:pPr>
            <a:r>
              <a:rPr lang="en-US" u="sng" dirty="0" smtClean="0">
                <a:solidFill>
                  <a:srgbClr val="F6DE55"/>
                </a:solidFill>
                <a:latin typeface="Lucida Grande"/>
                <a:cs typeface="Lucida Grande"/>
              </a:rPr>
              <a:t>This effects was not present in lower middle income countries (LMICs) </a:t>
            </a:r>
            <a:r>
              <a:rPr lang="en-US" u="sng" dirty="0">
                <a:solidFill>
                  <a:srgbClr val="F6DE55"/>
                </a:solidFill>
                <a:latin typeface="Lucida Grande"/>
                <a:cs typeface="Lucida Grande"/>
              </a:rPr>
              <a:t>and </a:t>
            </a:r>
            <a:r>
              <a:rPr lang="en-US" u="sng" dirty="0" smtClean="0">
                <a:solidFill>
                  <a:srgbClr val="F6DE55"/>
                </a:solidFill>
                <a:latin typeface="Lucida Grande"/>
                <a:cs typeface="Lucida Grande"/>
              </a:rPr>
              <a:t>lower income countries (LICs)</a:t>
            </a:r>
            <a:r>
              <a:rPr lang="en-US" dirty="0" smtClean="0">
                <a:solidFill>
                  <a:srgbClr val="F6DE55"/>
                </a:solidFill>
                <a:latin typeface="Lucida Grande"/>
                <a:cs typeface="Lucida Grande"/>
              </a:rPr>
              <a:t>, </a:t>
            </a:r>
            <a:r>
              <a:rPr lang="en-US" dirty="0">
                <a:solidFill>
                  <a:srgbClr val="F6DE55"/>
                </a:solidFill>
                <a:latin typeface="Lucida Grande"/>
                <a:cs typeface="Lucida Grande"/>
              </a:rPr>
              <a:t>for which we identified no reductions in this outcome (HR 1·07 [0·95-1·21]; </a:t>
            </a:r>
            <a:r>
              <a:rPr lang="en-US" dirty="0" err="1">
                <a:solidFill>
                  <a:srgbClr val="F6DE55"/>
                </a:solidFill>
                <a:latin typeface="Lucida Grande"/>
                <a:cs typeface="Lucida Grande"/>
              </a:rPr>
              <a:t>pinteraction</a:t>
            </a:r>
            <a:r>
              <a:rPr lang="en-US" dirty="0">
                <a:solidFill>
                  <a:srgbClr val="F6DE55"/>
                </a:solidFill>
                <a:latin typeface="Lucida Grande"/>
                <a:cs typeface="Lucida Grande"/>
              </a:rPr>
              <a:t>&lt;0·0001) </a:t>
            </a:r>
            <a:endParaRPr lang="en-US" dirty="0" smtClean="0">
              <a:solidFill>
                <a:srgbClr val="F6DE55"/>
              </a:solidFill>
              <a:latin typeface="Lucida Grande"/>
              <a:cs typeface="Lucida Grande"/>
            </a:endParaRPr>
          </a:p>
        </p:txBody>
      </p:sp>
      <p:sp>
        <p:nvSpPr>
          <p:cNvPr id="3" name="Title 2"/>
          <p:cNvSpPr>
            <a:spLocks noGrp="1"/>
          </p:cNvSpPr>
          <p:nvPr>
            <p:ph type="title"/>
          </p:nvPr>
        </p:nvSpPr>
        <p:spPr>
          <a:xfrm>
            <a:off x="609600" y="304800"/>
            <a:ext cx="10972800" cy="770467"/>
          </a:xfrm>
        </p:spPr>
        <p:txBody>
          <a:bodyPr>
            <a:noAutofit/>
          </a:bodyPr>
          <a:lstStyle/>
          <a:p>
            <a:r>
              <a:rPr lang="en-US" sz="2800" dirty="0" smtClean="0"/>
              <a:t>10.  Medical Disorders of Addiction: </a:t>
            </a:r>
            <a:br>
              <a:rPr lang="en-US" sz="2800" dirty="0" smtClean="0"/>
            </a:br>
            <a:r>
              <a:rPr lang="en-US" sz="2400" dirty="0" smtClean="0"/>
              <a:t>Alcohol Consumption and Health Risks: Depends on the Country’s Income</a:t>
            </a:r>
            <a:endParaRPr lang="en-US" sz="2400" dirty="0"/>
          </a:p>
        </p:txBody>
      </p:sp>
      <p:sp>
        <p:nvSpPr>
          <p:cNvPr id="4" name="TextBox 3"/>
          <p:cNvSpPr txBox="1"/>
          <p:nvPr/>
        </p:nvSpPr>
        <p:spPr>
          <a:xfrm>
            <a:off x="11913528" y="7581"/>
            <a:ext cx="271115" cy="369332"/>
          </a:xfrm>
          <a:prstGeom prst="rect">
            <a:avLst/>
          </a:prstGeom>
          <a:noFill/>
        </p:spPr>
        <p:txBody>
          <a:bodyPr wrap="none" rtlCol="0">
            <a:spAutoFit/>
          </a:bodyPr>
          <a:lstStyle/>
          <a:p>
            <a:r>
              <a:rPr lang="en-US" dirty="0" smtClean="0">
                <a:solidFill>
                  <a:schemeClr val="accent6">
                    <a:lumMod val="20000"/>
                    <a:lumOff val="80000"/>
                  </a:schemeClr>
                </a:solidFill>
              </a:rPr>
              <a:t>J</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32044865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845380"/>
            <a:ext cx="6096000" cy="338554"/>
          </a:xfrm>
          <a:prstGeom prst="rect">
            <a:avLst/>
          </a:prstGeom>
        </p:spPr>
        <p:txBody>
          <a:bodyPr>
            <a:spAutoFit/>
          </a:bodyPr>
          <a:lstStyle/>
          <a:p>
            <a:r>
              <a:rPr lang="en-US" altLang="en-US" sz="1600" i="1" dirty="0"/>
              <a:t>The </a:t>
            </a:r>
            <a:r>
              <a:rPr lang="en-US" altLang="en-US" sz="1600" i="1" dirty="0" smtClean="0"/>
              <a:t>Lancet.</a:t>
            </a:r>
            <a:r>
              <a:rPr lang="en-US" altLang="en-US" sz="1600" dirty="0"/>
              <a:t> </a:t>
            </a:r>
            <a:r>
              <a:rPr lang="en-US" altLang="en-US" sz="1600" dirty="0" smtClean="0"/>
              <a:t>2015; 386: </a:t>
            </a:r>
            <a:r>
              <a:rPr lang="en-US" altLang="en-US" sz="1600" dirty="0"/>
              <a:t>1945-</a:t>
            </a:r>
            <a:r>
              <a:rPr lang="en-US" altLang="en-US" sz="1600" dirty="0" smtClean="0"/>
              <a:t>1954. </a:t>
            </a:r>
            <a:r>
              <a:rPr lang="en-US" altLang="en-US" sz="1600" dirty="0" err="1" smtClean="0"/>
              <a:t>doi</a:t>
            </a:r>
            <a:r>
              <a:rPr lang="en-US" altLang="en-US" sz="1600" dirty="0" smtClean="0"/>
              <a:t>: 10.1016</a:t>
            </a:r>
            <a:r>
              <a:rPr lang="en-US" altLang="en-US" sz="1600" dirty="0"/>
              <a:t>/S0140-6736(15)00235-</a:t>
            </a:r>
            <a:r>
              <a:rPr lang="en-US" altLang="en-US" sz="1600" dirty="0" smtClean="0"/>
              <a:t>4</a:t>
            </a:r>
            <a:r>
              <a:rPr lang="en-US" altLang="en-US" sz="1600" dirty="0"/>
              <a:t>.</a:t>
            </a:r>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506200" y="5562600"/>
            <a:ext cx="554230" cy="62133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7" name="Picture 6"/>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9964" y="1981200"/>
            <a:ext cx="12115800" cy="279699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4" name="TextBox 3"/>
          <p:cNvSpPr txBox="1"/>
          <p:nvPr/>
        </p:nvSpPr>
        <p:spPr>
          <a:xfrm>
            <a:off x="5791200" y="457200"/>
            <a:ext cx="3696846" cy="1200329"/>
          </a:xfrm>
          <a:prstGeom prst="rect">
            <a:avLst/>
          </a:prstGeom>
          <a:noFill/>
          <a:ln>
            <a:solidFill>
              <a:schemeClr val="tx2"/>
            </a:solidFill>
          </a:ln>
        </p:spPr>
        <p:txBody>
          <a:bodyPr wrap="none" rtlCol="0">
            <a:spAutoFit/>
          </a:bodyPr>
          <a:lstStyle/>
          <a:p>
            <a:r>
              <a:rPr lang="en-US" dirty="0"/>
              <a:t>In HICs/UMICs, current </a:t>
            </a:r>
            <a:r>
              <a:rPr lang="en-US" dirty="0" smtClean="0"/>
              <a:t>drinking</a:t>
            </a:r>
          </a:p>
          <a:p>
            <a:r>
              <a:rPr lang="en-US" dirty="0" smtClean="0"/>
              <a:t> </a:t>
            </a:r>
            <a:r>
              <a:rPr lang="en-US" dirty="0"/>
              <a:t>was associated with reduced hazard </a:t>
            </a:r>
            <a:endParaRPr lang="en-US" dirty="0" smtClean="0"/>
          </a:p>
          <a:p>
            <a:r>
              <a:rPr lang="en-US" dirty="0" smtClean="0"/>
              <a:t>of </a:t>
            </a:r>
            <a:r>
              <a:rPr lang="en-US" dirty="0"/>
              <a:t>myocardial </a:t>
            </a:r>
            <a:r>
              <a:rPr lang="en-US" dirty="0" smtClean="0"/>
              <a:t>infarction, which </a:t>
            </a:r>
            <a:r>
              <a:rPr lang="en-US" dirty="0"/>
              <a:t>we </a:t>
            </a:r>
            <a:endParaRPr lang="en-US" dirty="0" smtClean="0"/>
          </a:p>
          <a:p>
            <a:r>
              <a:rPr lang="en-US" dirty="0" smtClean="0"/>
              <a:t>did </a:t>
            </a:r>
            <a:r>
              <a:rPr lang="en-US" dirty="0"/>
              <a:t>not see in </a:t>
            </a:r>
            <a:r>
              <a:rPr lang="en-US" dirty="0" smtClean="0"/>
              <a:t>LICs/LMICs</a:t>
            </a:r>
            <a:endParaRPr lang="en-US" dirty="0"/>
          </a:p>
        </p:txBody>
      </p:sp>
      <p:sp>
        <p:nvSpPr>
          <p:cNvPr id="6" name="TextBox 5"/>
          <p:cNvSpPr txBox="1"/>
          <p:nvPr/>
        </p:nvSpPr>
        <p:spPr>
          <a:xfrm>
            <a:off x="11913528" y="7581"/>
            <a:ext cx="271115" cy="369332"/>
          </a:xfrm>
          <a:prstGeom prst="rect">
            <a:avLst/>
          </a:prstGeom>
          <a:noFill/>
        </p:spPr>
        <p:txBody>
          <a:bodyPr wrap="none" rtlCol="0">
            <a:spAutoFit/>
          </a:bodyPr>
          <a:lstStyle/>
          <a:p>
            <a:r>
              <a:rPr lang="en-US" dirty="0" smtClean="0">
                <a:solidFill>
                  <a:schemeClr val="accent6">
                    <a:lumMod val="20000"/>
                    <a:lumOff val="80000"/>
                  </a:schemeClr>
                </a:solidFill>
              </a:rPr>
              <a:t>J</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16717043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497" y="15210"/>
            <a:ext cx="11331677" cy="61687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Box 5"/>
          <p:cNvSpPr txBox="1"/>
          <p:nvPr/>
        </p:nvSpPr>
        <p:spPr>
          <a:xfrm>
            <a:off x="97735" y="5911334"/>
            <a:ext cx="6137962" cy="338554"/>
          </a:xfrm>
          <a:prstGeom prst="rect">
            <a:avLst/>
          </a:prstGeom>
          <a:noFill/>
        </p:spPr>
        <p:txBody>
          <a:bodyPr wrap="none" rtlCol="0">
            <a:spAutoFit/>
          </a:bodyPr>
          <a:lstStyle/>
          <a:p>
            <a:r>
              <a:rPr lang="en-US" altLang="en-US" sz="1600" i="1" dirty="0"/>
              <a:t>The Lancet.</a:t>
            </a:r>
            <a:r>
              <a:rPr lang="en-US" altLang="en-US" sz="1600" dirty="0"/>
              <a:t> 2015; 386: 1945-1954. </a:t>
            </a:r>
            <a:r>
              <a:rPr lang="en-US" altLang="en-US" sz="1600" dirty="0" err="1"/>
              <a:t>doi</a:t>
            </a:r>
            <a:r>
              <a:rPr lang="en-US" altLang="en-US" sz="1600" dirty="0"/>
              <a:t>: 10.1016/S0140-6736(15)00235-4.</a:t>
            </a: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506200" y="5562600"/>
            <a:ext cx="554230" cy="62133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a:off x="6477000" y="301022"/>
            <a:ext cx="2438400" cy="2031325"/>
          </a:xfrm>
          <a:prstGeom prst="rect">
            <a:avLst/>
          </a:prstGeom>
          <a:solidFill>
            <a:schemeClr val="tx2"/>
          </a:solidFill>
          <a:ln>
            <a:solidFill>
              <a:schemeClr val="tx2"/>
            </a:solidFill>
          </a:ln>
        </p:spPr>
        <p:txBody>
          <a:bodyPr wrap="square" rtlCol="0">
            <a:spAutoFit/>
          </a:bodyPr>
          <a:lstStyle/>
          <a:p>
            <a:r>
              <a:rPr lang="en-US" dirty="0"/>
              <a:t>Current drinking was associated </a:t>
            </a:r>
            <a:endParaRPr lang="en-US" dirty="0" smtClean="0"/>
          </a:p>
          <a:p>
            <a:r>
              <a:rPr lang="en-US" dirty="0" smtClean="0"/>
              <a:t>with </a:t>
            </a:r>
            <a:r>
              <a:rPr lang="en-US" dirty="0"/>
              <a:t>reduced hazard of the composite </a:t>
            </a:r>
            <a:endParaRPr lang="en-US" dirty="0" smtClean="0"/>
          </a:p>
          <a:p>
            <a:r>
              <a:rPr lang="en-US" dirty="0" smtClean="0"/>
              <a:t>outcome </a:t>
            </a:r>
            <a:r>
              <a:rPr lang="en-US" dirty="0"/>
              <a:t>in </a:t>
            </a:r>
            <a:r>
              <a:rPr lang="en-US" dirty="0" smtClean="0"/>
              <a:t>HICs/UMICs, but </a:t>
            </a:r>
            <a:r>
              <a:rPr lang="en-US" dirty="0"/>
              <a:t>not </a:t>
            </a:r>
            <a:r>
              <a:rPr lang="en-US" dirty="0" smtClean="0"/>
              <a:t>in</a:t>
            </a:r>
          </a:p>
          <a:p>
            <a:r>
              <a:rPr lang="en-US" dirty="0" smtClean="0"/>
              <a:t> LICs/LMICs</a:t>
            </a:r>
            <a:endParaRPr lang="en-US" dirty="0"/>
          </a:p>
        </p:txBody>
      </p:sp>
      <p:sp>
        <p:nvSpPr>
          <p:cNvPr id="8" name="TextBox 7"/>
          <p:cNvSpPr txBox="1"/>
          <p:nvPr/>
        </p:nvSpPr>
        <p:spPr>
          <a:xfrm>
            <a:off x="11913528" y="7581"/>
            <a:ext cx="271115" cy="369332"/>
          </a:xfrm>
          <a:prstGeom prst="rect">
            <a:avLst/>
          </a:prstGeom>
          <a:noFill/>
        </p:spPr>
        <p:txBody>
          <a:bodyPr wrap="none" rtlCol="0">
            <a:spAutoFit/>
          </a:bodyPr>
          <a:lstStyle/>
          <a:p>
            <a:r>
              <a:rPr lang="en-US" dirty="0" smtClean="0">
                <a:solidFill>
                  <a:schemeClr val="accent6">
                    <a:lumMod val="20000"/>
                    <a:lumOff val="80000"/>
                  </a:schemeClr>
                </a:solidFill>
              </a:rPr>
              <a:t>J</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500380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600" y="914400"/>
            <a:ext cx="10972800" cy="5105400"/>
          </a:xfrm>
        </p:spPr>
        <p:txBody>
          <a:bodyPr>
            <a:normAutofit/>
          </a:bodyPr>
          <a:lstStyle/>
          <a:p>
            <a:pPr marL="457200" indent="-457200">
              <a:buSzPct val="40000"/>
              <a:buFont typeface="Wingdings" charset="2"/>
              <a:buChar char="u"/>
            </a:pPr>
            <a:r>
              <a:rPr lang="en-US" sz="2800" dirty="0" smtClean="0">
                <a:latin typeface="Calibri"/>
                <a:cs typeface="Calibri"/>
              </a:rPr>
              <a:t>Pagliaccio D,</a:t>
            </a:r>
            <a:r>
              <a:rPr lang="en-US" sz="2800" dirty="0" smtClean="0">
                <a:latin typeface="Calibri"/>
                <a:ea typeface="Lucida Grande"/>
                <a:cs typeface="Calibri"/>
              </a:rPr>
              <a:t> </a:t>
            </a:r>
            <a:r>
              <a:rPr lang="en-US" sz="2800" dirty="0">
                <a:latin typeface="Calibri"/>
                <a:cs typeface="Calibri"/>
              </a:rPr>
              <a:t>JAMA </a:t>
            </a:r>
            <a:r>
              <a:rPr lang="en-US" sz="2800" dirty="0" smtClean="0">
                <a:latin typeface="Calibri"/>
                <a:cs typeface="Calibri"/>
              </a:rPr>
              <a:t>Psychiatry 2015:</a:t>
            </a:r>
          </a:p>
          <a:p>
            <a:pPr marL="457200" indent="-457200">
              <a:buSzPct val="40000"/>
              <a:buFont typeface="Wingdings" charset="2"/>
              <a:buChar char="u"/>
            </a:pPr>
            <a:endParaRPr lang="en-US" dirty="0"/>
          </a:p>
          <a:p>
            <a:pPr marL="0" indent="0" algn="ctr">
              <a:buSzPct val="40000"/>
            </a:pPr>
            <a:r>
              <a:rPr lang="en-US" sz="2800" u="sng" dirty="0" smtClean="0">
                <a:latin typeface="Calibri"/>
                <a:cs typeface="Calibri"/>
              </a:rPr>
              <a:t>“</a:t>
            </a:r>
            <a:r>
              <a:rPr lang="en-US" sz="2800" u="sng" dirty="0">
                <a:latin typeface="Calibri"/>
                <a:ea typeface="Lucida Grande"/>
                <a:cs typeface="Calibri"/>
              </a:rPr>
              <a:t>Shared Predisposition in the Association Between Cannabis Use and Subcortical Brain </a:t>
            </a:r>
            <a:r>
              <a:rPr lang="en-US" sz="2800" u="sng" dirty="0" smtClean="0">
                <a:latin typeface="Calibri"/>
                <a:ea typeface="Lucida Grande"/>
                <a:cs typeface="Calibri"/>
              </a:rPr>
              <a:t>Structure</a:t>
            </a:r>
            <a:r>
              <a:rPr lang="en-US" sz="2800" dirty="0" smtClean="0">
                <a:latin typeface="Calibri"/>
                <a:ea typeface="Lucida Grande"/>
                <a:cs typeface="Calibri"/>
              </a:rPr>
              <a:t>”</a:t>
            </a:r>
          </a:p>
          <a:p>
            <a:pPr marL="0" indent="0" algn="ctr">
              <a:buSzPct val="40000"/>
            </a:pPr>
            <a:endParaRPr lang="en-US" sz="2800" dirty="0" smtClean="0">
              <a:latin typeface="Calibri"/>
              <a:ea typeface="Lucida Grande"/>
              <a:cs typeface="Calibri"/>
            </a:endParaRPr>
          </a:p>
          <a:p>
            <a:pPr marL="342900" indent="-342900">
              <a:buSzPct val="40000"/>
              <a:buFont typeface="Wingdings" charset="2"/>
              <a:buChar char="u"/>
            </a:pPr>
            <a:r>
              <a:rPr lang="en-US" dirty="0" smtClean="0">
                <a:latin typeface="Lucida Grande"/>
                <a:ea typeface="Lucida Grande"/>
                <a:cs typeface="Lucida Grande"/>
              </a:rPr>
              <a:t>Prior studies associating cannabis (MJ) use w structural brain changes</a:t>
            </a:r>
          </a:p>
          <a:p>
            <a:pPr marL="342900" indent="-342900">
              <a:buSzPct val="40000"/>
              <a:buFont typeface="Wingdings" charset="2"/>
              <a:buChar char="u"/>
            </a:pPr>
            <a:r>
              <a:rPr lang="en-US" dirty="0" smtClean="0">
                <a:latin typeface="Lucida Grande"/>
                <a:ea typeface="Lucida Grande"/>
                <a:cs typeface="Lucida Grande"/>
              </a:rPr>
              <a:t>Design: Twin cohort study with MJ discordance</a:t>
            </a:r>
          </a:p>
          <a:p>
            <a:pPr marL="342900" indent="-342900">
              <a:buSzPct val="40000"/>
              <a:buFont typeface="Wingdings" charset="2"/>
              <a:buChar char="u"/>
            </a:pPr>
            <a:endParaRPr lang="en-US" dirty="0" smtClean="0">
              <a:solidFill>
                <a:schemeClr val="accent1"/>
              </a:solidFill>
              <a:latin typeface="Lucida Grande"/>
              <a:ea typeface="Lucida Grande"/>
              <a:cs typeface="Lucida Grande"/>
            </a:endParaRPr>
          </a:p>
          <a:p>
            <a:pPr marL="342900" indent="-342900">
              <a:buSzPct val="40000"/>
              <a:buFont typeface="Wingdings" charset="2"/>
              <a:buChar char="u"/>
            </a:pPr>
            <a:r>
              <a:rPr lang="en-US" u="sng" dirty="0" smtClean="0">
                <a:solidFill>
                  <a:schemeClr val="accent1"/>
                </a:solidFill>
                <a:latin typeface="Lucida Grande"/>
                <a:ea typeface="Lucida Grande"/>
                <a:cs typeface="Lucida Grande"/>
              </a:rPr>
              <a:t>Differences</a:t>
            </a:r>
            <a:r>
              <a:rPr lang="en-US" dirty="0" smtClean="0">
                <a:solidFill>
                  <a:schemeClr val="accent1"/>
                </a:solidFill>
                <a:latin typeface="Lucida Grande"/>
                <a:ea typeface="Lucida Grande"/>
                <a:cs typeface="Lucida Grande"/>
              </a:rPr>
              <a:t> </a:t>
            </a:r>
            <a:r>
              <a:rPr lang="en-US" dirty="0">
                <a:solidFill>
                  <a:schemeClr val="accent1"/>
                </a:solidFill>
                <a:latin typeface="Lucida Grande"/>
                <a:ea typeface="Lucida Grande"/>
                <a:cs typeface="Lucida Grande"/>
              </a:rPr>
              <a:t>in </a:t>
            </a:r>
            <a:r>
              <a:rPr lang="en-US" dirty="0" smtClean="0">
                <a:solidFill>
                  <a:schemeClr val="accent1"/>
                </a:solidFill>
                <a:latin typeface="Lucida Grande"/>
                <a:ea typeface="Lucida Grande"/>
                <a:cs typeface="Lucida Grande"/>
              </a:rPr>
              <a:t>brain and amygdala </a:t>
            </a:r>
            <a:r>
              <a:rPr lang="en-US" dirty="0">
                <a:solidFill>
                  <a:schemeClr val="accent1"/>
                </a:solidFill>
                <a:latin typeface="Lucida Grande"/>
                <a:ea typeface="Lucida Grande"/>
                <a:cs typeface="Lucida Grande"/>
              </a:rPr>
              <a:t>volume in cannabis users were </a:t>
            </a:r>
            <a:r>
              <a:rPr lang="en-US" u="sng" dirty="0">
                <a:solidFill>
                  <a:schemeClr val="accent1"/>
                </a:solidFill>
                <a:latin typeface="Lucida Grande"/>
                <a:ea typeface="Lucida Grande"/>
                <a:cs typeface="Lucida Grande"/>
              </a:rPr>
              <a:t>attributable to common pre-dispositional factors</a:t>
            </a:r>
            <a:r>
              <a:rPr lang="en-US" dirty="0">
                <a:solidFill>
                  <a:schemeClr val="accent1"/>
                </a:solidFill>
                <a:latin typeface="Lucida Grande"/>
                <a:ea typeface="Lucida Grande"/>
                <a:cs typeface="Lucida Grande"/>
              </a:rPr>
              <a:t>, genetic or environmental in origin</a:t>
            </a:r>
          </a:p>
          <a:p>
            <a:pPr marL="342900" indent="-342900">
              <a:buSzPct val="40000"/>
              <a:buFont typeface="Wingdings" charset="2"/>
              <a:buChar char="u"/>
            </a:pPr>
            <a:r>
              <a:rPr lang="en-US" u="sng" dirty="0" smtClean="0">
                <a:solidFill>
                  <a:schemeClr val="accent1"/>
                </a:solidFill>
                <a:latin typeface="Lucida Grande"/>
                <a:ea typeface="Lucida Grande"/>
                <a:cs typeface="Lucida Grande"/>
              </a:rPr>
              <a:t>Little </a:t>
            </a:r>
            <a:r>
              <a:rPr lang="en-US" u="sng" dirty="0">
                <a:solidFill>
                  <a:schemeClr val="accent1"/>
                </a:solidFill>
                <a:latin typeface="Lucida Grande"/>
                <a:ea typeface="Lucida Grande"/>
                <a:cs typeface="Lucida Grande"/>
              </a:rPr>
              <a:t>support for causal</a:t>
            </a:r>
            <a:r>
              <a:rPr lang="en-US" dirty="0">
                <a:solidFill>
                  <a:schemeClr val="accent1"/>
                </a:solidFill>
                <a:latin typeface="Lucida Grande"/>
                <a:ea typeface="Lucida Grande"/>
                <a:cs typeface="Lucida Grande"/>
              </a:rPr>
              <a:t> </a:t>
            </a:r>
            <a:r>
              <a:rPr lang="en-US" dirty="0" smtClean="0">
                <a:solidFill>
                  <a:schemeClr val="accent1"/>
                </a:solidFill>
                <a:latin typeface="Lucida Grande"/>
                <a:ea typeface="Lucida Grande"/>
                <a:cs typeface="Lucida Grande"/>
              </a:rPr>
              <a:t>influences (MJ use itself)</a:t>
            </a:r>
            <a:endParaRPr lang="en-US" dirty="0" smtClean="0">
              <a:solidFill>
                <a:schemeClr val="accent1"/>
              </a:solidFill>
            </a:endParaRPr>
          </a:p>
        </p:txBody>
      </p:sp>
      <p:sp>
        <p:nvSpPr>
          <p:cNvPr id="3" name="Title 2"/>
          <p:cNvSpPr>
            <a:spLocks noGrp="1"/>
          </p:cNvSpPr>
          <p:nvPr>
            <p:ph type="title"/>
          </p:nvPr>
        </p:nvSpPr>
        <p:spPr>
          <a:xfrm>
            <a:off x="609600" y="0"/>
            <a:ext cx="10972800" cy="770467"/>
          </a:xfrm>
        </p:spPr>
        <p:txBody>
          <a:bodyPr>
            <a:normAutofit/>
          </a:bodyPr>
          <a:lstStyle/>
          <a:p>
            <a:r>
              <a:rPr lang="en-US" sz="4000" dirty="0" smtClean="0"/>
              <a:t>1. Neurobiology (CNS Studies): Cannabis Effects</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550400" y="5801258"/>
            <a:ext cx="2641600" cy="41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11913528" y="7581"/>
            <a:ext cx="271115" cy="369332"/>
          </a:xfrm>
          <a:prstGeom prst="rect">
            <a:avLst/>
          </a:prstGeom>
          <a:noFill/>
        </p:spPr>
        <p:txBody>
          <a:bodyPr wrap="none" rtlCol="0">
            <a:spAutoFit/>
          </a:bodyPr>
          <a:lstStyle/>
          <a:p>
            <a:r>
              <a:rPr lang="en-US" dirty="0" smtClean="0">
                <a:solidFill>
                  <a:schemeClr val="accent6">
                    <a:lumMod val="20000"/>
                    <a:lumOff val="80000"/>
                  </a:schemeClr>
                </a:solidFill>
              </a:rPr>
              <a:t>J</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27806848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600" y="1143000"/>
            <a:ext cx="10972800" cy="4876800"/>
          </a:xfrm>
        </p:spPr>
        <p:txBody>
          <a:bodyPr>
            <a:normAutofit fontScale="92500" lnSpcReduction="20000"/>
          </a:bodyPr>
          <a:lstStyle/>
          <a:p>
            <a:pPr marL="457200" indent="-457200">
              <a:buSzPct val="40000"/>
              <a:buFont typeface="Wingdings" charset="2"/>
              <a:buChar char="u"/>
            </a:pPr>
            <a:r>
              <a:rPr lang="en-US" sz="3000" dirty="0" smtClean="0">
                <a:latin typeface="Calibri"/>
                <a:cs typeface="Calibri"/>
              </a:rPr>
              <a:t>Mons U</a:t>
            </a:r>
            <a:r>
              <a:rPr lang="en-US" sz="3000" dirty="0" smtClean="0">
                <a:solidFill>
                  <a:srgbClr val="FFFFFF"/>
                </a:solidFill>
                <a:latin typeface="Calibri"/>
                <a:cs typeface="Calibri"/>
              </a:rPr>
              <a:t>, </a:t>
            </a:r>
            <a:r>
              <a:rPr lang="en-US" sz="3000" dirty="0" smtClean="0">
                <a:latin typeface="Calibri"/>
                <a:cs typeface="Calibri"/>
              </a:rPr>
              <a:t>BMJ</a:t>
            </a:r>
            <a:r>
              <a:rPr lang="en-US" sz="3000" dirty="0" smtClean="0">
                <a:solidFill>
                  <a:srgbClr val="FFFFFF"/>
                </a:solidFill>
                <a:latin typeface="Calibri"/>
                <a:ea typeface="Lucida Grande"/>
                <a:cs typeface="Calibri"/>
              </a:rPr>
              <a:t> </a:t>
            </a:r>
            <a:r>
              <a:rPr lang="en-US" sz="3000" dirty="0" smtClean="0">
                <a:solidFill>
                  <a:srgbClr val="FFFFFF"/>
                </a:solidFill>
                <a:latin typeface="Calibri"/>
                <a:cs typeface="Calibri"/>
              </a:rPr>
              <a:t>2015:</a:t>
            </a:r>
          </a:p>
          <a:p>
            <a:pPr marL="0" indent="0">
              <a:buSzPct val="40000"/>
            </a:pPr>
            <a:endParaRPr lang="en-US" sz="3000" dirty="0">
              <a:latin typeface="Calibri"/>
              <a:cs typeface="Calibri"/>
            </a:endParaRPr>
          </a:p>
          <a:p>
            <a:pPr marL="0" indent="0" algn="ctr">
              <a:buSzPct val="40000"/>
            </a:pPr>
            <a:r>
              <a:rPr lang="en-US" sz="3000" u="sng" dirty="0" smtClean="0">
                <a:latin typeface="Calibri"/>
                <a:cs typeface="Calibri"/>
              </a:rPr>
              <a:t>“Impact</a:t>
            </a:r>
            <a:r>
              <a:rPr lang="en-US" sz="3000" u="sng" dirty="0">
                <a:latin typeface="Calibri"/>
                <a:cs typeface="Calibri"/>
              </a:rPr>
              <a:t> of smoking and </a:t>
            </a:r>
            <a:r>
              <a:rPr lang="en-US" sz="3000" u="sng" dirty="0" smtClean="0">
                <a:latin typeface="Calibri"/>
                <a:cs typeface="Calibri"/>
              </a:rPr>
              <a:t>smoking cessation</a:t>
            </a:r>
            <a:r>
              <a:rPr lang="en-US" sz="3000" u="sng" dirty="0">
                <a:latin typeface="Calibri"/>
                <a:cs typeface="Calibri"/>
              </a:rPr>
              <a:t> on cardiovascular events and mortality among older adults: meta-analysis of individual participant data from prospective cohort studies of the CHANCES </a:t>
            </a:r>
            <a:r>
              <a:rPr lang="en-US" sz="3000" u="sng" dirty="0" smtClean="0">
                <a:latin typeface="Calibri"/>
                <a:cs typeface="Calibri"/>
              </a:rPr>
              <a:t>consortium” </a:t>
            </a:r>
          </a:p>
          <a:p>
            <a:pPr marL="0" indent="0" algn="ctr">
              <a:buSzPct val="40000"/>
            </a:pPr>
            <a:endParaRPr lang="en-US" sz="2800" u="sng" dirty="0" smtClean="0">
              <a:latin typeface="Calibri"/>
              <a:ea typeface="Lucida Grande"/>
              <a:cs typeface="Calibri"/>
            </a:endParaRPr>
          </a:p>
          <a:p>
            <a:pPr marL="342900" indent="-342900">
              <a:buSzPct val="40000"/>
              <a:buFont typeface="Wingdings" charset="2"/>
              <a:buChar char="u"/>
            </a:pPr>
            <a:r>
              <a:rPr lang="en-US" sz="2400" dirty="0" smtClean="0">
                <a:solidFill>
                  <a:srgbClr val="F6DE55"/>
                </a:solidFill>
                <a:latin typeface="Lucida Grande"/>
                <a:cs typeface="Lucida Grande"/>
              </a:rPr>
              <a:t>This </a:t>
            </a:r>
            <a:r>
              <a:rPr lang="en-US" sz="2400" dirty="0">
                <a:solidFill>
                  <a:srgbClr val="F6DE55"/>
                </a:solidFill>
                <a:latin typeface="Lucida Grande"/>
                <a:cs typeface="Lucida Grande"/>
              </a:rPr>
              <a:t>study </a:t>
            </a:r>
            <a:r>
              <a:rPr lang="en-US" sz="2400" dirty="0" smtClean="0">
                <a:solidFill>
                  <a:srgbClr val="F6DE55"/>
                </a:solidFill>
                <a:latin typeface="Lucida Grande"/>
                <a:cs typeface="Lucida Grande"/>
              </a:rPr>
              <a:t>shows that </a:t>
            </a:r>
            <a:r>
              <a:rPr lang="en-US" sz="2400" u="sng" dirty="0">
                <a:solidFill>
                  <a:srgbClr val="F6DE55"/>
                </a:solidFill>
                <a:latin typeface="Lucida Grande"/>
                <a:cs typeface="Lucida Grande"/>
              </a:rPr>
              <a:t>smoking is a strong independent risk factor of cardiovascular events and mortality</a:t>
            </a:r>
            <a:r>
              <a:rPr lang="en-US" sz="2400" dirty="0">
                <a:solidFill>
                  <a:srgbClr val="F6DE55"/>
                </a:solidFill>
                <a:latin typeface="Lucida Grande"/>
                <a:cs typeface="Lucida Grande"/>
              </a:rPr>
              <a:t> even at older age, advancing cardiovascular mortality by more than five </a:t>
            </a:r>
            <a:r>
              <a:rPr lang="en-US" sz="2400" dirty="0" smtClean="0">
                <a:solidFill>
                  <a:srgbClr val="F6DE55"/>
                </a:solidFill>
                <a:latin typeface="Lucida Grande"/>
                <a:cs typeface="Lucida Grande"/>
              </a:rPr>
              <a:t>years.</a:t>
            </a:r>
          </a:p>
          <a:p>
            <a:pPr marL="342900" indent="-342900">
              <a:buSzPct val="40000"/>
              <a:buFont typeface="Wingdings" charset="2"/>
              <a:buChar char="u"/>
            </a:pPr>
            <a:endParaRPr lang="en-US" sz="2400" dirty="0" smtClean="0">
              <a:solidFill>
                <a:srgbClr val="F6DE55"/>
              </a:solidFill>
              <a:latin typeface="Lucida Grande"/>
              <a:cs typeface="Lucida Grande"/>
            </a:endParaRPr>
          </a:p>
          <a:p>
            <a:pPr marL="342900" indent="-342900">
              <a:buSzPct val="40000"/>
              <a:buFont typeface="Wingdings" charset="2"/>
              <a:buChar char="u"/>
            </a:pPr>
            <a:r>
              <a:rPr lang="en-US" sz="2400" dirty="0" smtClean="0">
                <a:solidFill>
                  <a:srgbClr val="F6DE55"/>
                </a:solidFill>
                <a:latin typeface="Lucida Grande"/>
                <a:cs typeface="Lucida Grande"/>
              </a:rPr>
              <a:t> It demonstrates </a:t>
            </a:r>
            <a:r>
              <a:rPr lang="en-US" sz="2400" dirty="0">
                <a:solidFill>
                  <a:srgbClr val="F6DE55"/>
                </a:solidFill>
                <a:latin typeface="Lucida Grande"/>
                <a:cs typeface="Lucida Grande"/>
              </a:rPr>
              <a:t>that </a:t>
            </a:r>
            <a:r>
              <a:rPr lang="en-US" sz="2400" u="sng" dirty="0">
                <a:solidFill>
                  <a:srgbClr val="F6DE55"/>
                </a:solidFill>
                <a:latin typeface="Lucida Grande"/>
                <a:cs typeface="Lucida Grande"/>
              </a:rPr>
              <a:t>smoking cessation in </a:t>
            </a:r>
            <a:r>
              <a:rPr lang="en-US" sz="2400" u="sng" dirty="0" smtClean="0">
                <a:solidFill>
                  <a:srgbClr val="F6DE55"/>
                </a:solidFill>
                <a:latin typeface="Lucida Grande"/>
                <a:cs typeface="Lucida Grande"/>
              </a:rPr>
              <a:t>older </a:t>
            </a:r>
            <a:r>
              <a:rPr lang="en-US" sz="2400" u="sng" dirty="0">
                <a:solidFill>
                  <a:srgbClr val="F6DE55"/>
                </a:solidFill>
                <a:latin typeface="Lucida Grande"/>
                <a:cs typeface="Lucida Grande"/>
              </a:rPr>
              <a:t>age groups is still beneficial</a:t>
            </a:r>
            <a:r>
              <a:rPr lang="en-US" sz="2400" dirty="0">
                <a:solidFill>
                  <a:srgbClr val="F6DE55"/>
                </a:solidFill>
                <a:latin typeface="Lucida Grande"/>
                <a:cs typeface="Lucida Grande"/>
              </a:rPr>
              <a:t> in reducing the excess risk. </a:t>
            </a:r>
            <a:endParaRPr lang="en-US" sz="2800" dirty="0" smtClean="0">
              <a:solidFill>
                <a:srgbClr val="F6DE55"/>
              </a:solidFill>
              <a:latin typeface="Lucida Grande"/>
              <a:cs typeface="Lucida Grande"/>
            </a:endParaRPr>
          </a:p>
        </p:txBody>
      </p:sp>
      <p:sp>
        <p:nvSpPr>
          <p:cNvPr id="3" name="Title 2"/>
          <p:cNvSpPr>
            <a:spLocks noGrp="1"/>
          </p:cNvSpPr>
          <p:nvPr>
            <p:ph type="title"/>
          </p:nvPr>
        </p:nvSpPr>
        <p:spPr>
          <a:xfrm>
            <a:off x="609600" y="143933"/>
            <a:ext cx="10972800" cy="770467"/>
          </a:xfrm>
        </p:spPr>
        <p:txBody>
          <a:bodyPr>
            <a:noAutofit/>
          </a:bodyPr>
          <a:lstStyle/>
          <a:p>
            <a:r>
              <a:rPr lang="en-US" sz="3200" dirty="0" smtClean="0"/>
              <a:t>10.  Medical Disorders of Addiction: </a:t>
            </a:r>
            <a:br>
              <a:rPr lang="en-US" sz="3200" dirty="0" smtClean="0"/>
            </a:br>
            <a:r>
              <a:rPr lang="en-US" sz="3200" dirty="0" smtClean="0"/>
              <a:t>Smoking and CVD Risk</a:t>
            </a:r>
            <a:endParaRPr lang="en-US" sz="3200" dirty="0"/>
          </a:p>
        </p:txBody>
      </p:sp>
      <p:sp>
        <p:nvSpPr>
          <p:cNvPr id="4" name="TextBox 3"/>
          <p:cNvSpPr txBox="1"/>
          <p:nvPr/>
        </p:nvSpPr>
        <p:spPr>
          <a:xfrm>
            <a:off x="11913528" y="7581"/>
            <a:ext cx="271115" cy="369332"/>
          </a:xfrm>
          <a:prstGeom prst="rect">
            <a:avLst/>
          </a:prstGeom>
          <a:noFill/>
        </p:spPr>
        <p:txBody>
          <a:bodyPr wrap="none" rtlCol="0">
            <a:spAutoFit/>
          </a:bodyPr>
          <a:lstStyle/>
          <a:p>
            <a:r>
              <a:rPr lang="en-US" dirty="0" smtClean="0">
                <a:solidFill>
                  <a:schemeClr val="accent6">
                    <a:lumMod val="20000"/>
                    <a:lumOff val="80000"/>
                  </a:schemeClr>
                </a:solidFill>
              </a:rPr>
              <a:t>J</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20765921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4800" y="228600"/>
            <a:ext cx="7239000" cy="556392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923280" y="5302754"/>
            <a:ext cx="1258888" cy="82708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6" name="Rectangle 5"/>
          <p:cNvSpPr/>
          <p:nvPr/>
        </p:nvSpPr>
        <p:spPr>
          <a:xfrm>
            <a:off x="282354" y="5804529"/>
            <a:ext cx="3621248" cy="338554"/>
          </a:xfrm>
          <a:prstGeom prst="rect">
            <a:avLst/>
          </a:prstGeom>
        </p:spPr>
        <p:txBody>
          <a:bodyPr wrap="none">
            <a:spAutoFit/>
          </a:bodyPr>
          <a:lstStyle/>
          <a:p>
            <a:r>
              <a:rPr lang="en-GB" altLang="en-US" sz="1600" b="1" dirty="0" smtClean="0"/>
              <a:t>BMJ. 2015;350. doi: 10.1136/ bmj.h1551</a:t>
            </a:r>
            <a:endParaRPr lang="en-GB" altLang="en-US" sz="1600" b="1" dirty="0"/>
          </a:p>
        </p:txBody>
      </p:sp>
      <p:sp>
        <p:nvSpPr>
          <p:cNvPr id="7" name="TextBox 6"/>
          <p:cNvSpPr txBox="1"/>
          <p:nvPr/>
        </p:nvSpPr>
        <p:spPr>
          <a:xfrm>
            <a:off x="8610600" y="914400"/>
            <a:ext cx="2582934" cy="1754327"/>
          </a:xfrm>
          <a:prstGeom prst="rect">
            <a:avLst/>
          </a:prstGeom>
          <a:noFill/>
          <a:ln>
            <a:solidFill>
              <a:schemeClr val="tx2"/>
            </a:solidFill>
          </a:ln>
        </p:spPr>
        <p:txBody>
          <a:bodyPr wrap="none" rtlCol="0">
            <a:spAutoFit/>
          </a:bodyPr>
          <a:lstStyle/>
          <a:p>
            <a:r>
              <a:rPr lang="en-US" dirty="0" smtClean="0"/>
              <a:t>Cardiovascular mortality</a:t>
            </a:r>
          </a:p>
          <a:p>
            <a:r>
              <a:rPr lang="en-US" dirty="0" smtClean="0"/>
              <a:t>summary estimates of </a:t>
            </a:r>
          </a:p>
          <a:p>
            <a:r>
              <a:rPr lang="en-US" dirty="0" smtClean="0"/>
              <a:t>hazard ratios for </a:t>
            </a:r>
          </a:p>
          <a:p>
            <a:r>
              <a:rPr lang="en-US" dirty="0" smtClean="0"/>
              <a:t>categories of time since</a:t>
            </a:r>
          </a:p>
          <a:p>
            <a:r>
              <a:rPr lang="en-US" dirty="0" smtClean="0"/>
              <a:t>smoking cessation by sex </a:t>
            </a:r>
          </a:p>
          <a:p>
            <a:r>
              <a:rPr lang="en-US" dirty="0" smtClean="0"/>
              <a:t>and age</a:t>
            </a:r>
          </a:p>
        </p:txBody>
      </p:sp>
      <p:sp>
        <p:nvSpPr>
          <p:cNvPr id="8" name="Left Arrow Callout 7"/>
          <p:cNvSpPr/>
          <p:nvPr/>
        </p:nvSpPr>
        <p:spPr>
          <a:xfrm>
            <a:off x="7696200" y="1371600"/>
            <a:ext cx="914400" cy="914400"/>
          </a:xfrm>
          <a:prstGeom prst="leftArrowCallou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8001000" y="3429000"/>
            <a:ext cx="3523846" cy="923330"/>
          </a:xfrm>
          <a:prstGeom prst="rect">
            <a:avLst/>
          </a:prstGeom>
          <a:noFill/>
          <a:ln>
            <a:solidFill>
              <a:schemeClr val="tx2"/>
            </a:solidFill>
          </a:ln>
        </p:spPr>
        <p:txBody>
          <a:bodyPr wrap="none" rtlCol="0">
            <a:spAutoFit/>
          </a:bodyPr>
          <a:lstStyle/>
          <a:p>
            <a:r>
              <a:rPr lang="en-US" dirty="0" smtClean="0"/>
              <a:t>Clear decline of mortality risk with</a:t>
            </a:r>
          </a:p>
          <a:p>
            <a:r>
              <a:rPr lang="en-US" dirty="0" smtClean="0"/>
              <a:t>time since smoking cessation, even</a:t>
            </a:r>
          </a:p>
          <a:p>
            <a:r>
              <a:rPr lang="en-US" dirty="0" smtClean="0"/>
              <a:t>in the oldest age group</a:t>
            </a:r>
            <a:endParaRPr lang="en-US" dirty="0"/>
          </a:p>
        </p:txBody>
      </p:sp>
      <p:sp>
        <p:nvSpPr>
          <p:cNvPr id="9" name="TextBox 8"/>
          <p:cNvSpPr txBox="1"/>
          <p:nvPr/>
        </p:nvSpPr>
        <p:spPr>
          <a:xfrm>
            <a:off x="11913528" y="7581"/>
            <a:ext cx="271115" cy="369332"/>
          </a:xfrm>
          <a:prstGeom prst="rect">
            <a:avLst/>
          </a:prstGeom>
          <a:noFill/>
        </p:spPr>
        <p:txBody>
          <a:bodyPr wrap="none" rtlCol="0">
            <a:spAutoFit/>
          </a:bodyPr>
          <a:lstStyle/>
          <a:p>
            <a:r>
              <a:rPr lang="en-US" dirty="0" smtClean="0">
                <a:solidFill>
                  <a:schemeClr val="accent6">
                    <a:lumMod val="20000"/>
                    <a:lumOff val="80000"/>
                  </a:schemeClr>
                </a:solidFill>
              </a:rPr>
              <a:t>J</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24013875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600" y="1371600"/>
            <a:ext cx="10972800" cy="4114800"/>
          </a:xfrm>
        </p:spPr>
        <p:txBody>
          <a:bodyPr>
            <a:normAutofit/>
          </a:bodyPr>
          <a:lstStyle/>
          <a:p>
            <a:pPr marL="457200" indent="-457200">
              <a:buSzPct val="40000"/>
              <a:buFont typeface="Wingdings" charset="2"/>
              <a:buChar char="u"/>
            </a:pPr>
            <a:r>
              <a:rPr lang="en-US" sz="2800" dirty="0" err="1" smtClean="0">
                <a:latin typeface="Calibri"/>
                <a:cs typeface="Calibri"/>
              </a:rPr>
              <a:t>Thursz</a:t>
            </a:r>
            <a:r>
              <a:rPr lang="en-US" sz="2800" dirty="0" smtClean="0">
                <a:latin typeface="Calibri"/>
                <a:cs typeface="Calibri"/>
              </a:rPr>
              <a:t> M</a:t>
            </a:r>
            <a:r>
              <a:rPr lang="en-US" sz="2800" dirty="0" smtClean="0">
                <a:solidFill>
                  <a:srgbClr val="FFFFFF"/>
                </a:solidFill>
                <a:latin typeface="Calibri"/>
                <a:cs typeface="Calibri"/>
              </a:rPr>
              <a:t>, </a:t>
            </a:r>
            <a:r>
              <a:rPr lang="en-US" sz="2800" dirty="0" smtClean="0">
                <a:latin typeface="Calibri"/>
                <a:cs typeface="Calibri"/>
              </a:rPr>
              <a:t>NEJM</a:t>
            </a:r>
            <a:r>
              <a:rPr lang="en-US" sz="2800" dirty="0" smtClean="0">
                <a:solidFill>
                  <a:srgbClr val="FFFFFF"/>
                </a:solidFill>
                <a:latin typeface="Calibri"/>
                <a:ea typeface="Lucida Grande"/>
                <a:cs typeface="Calibri"/>
              </a:rPr>
              <a:t> </a:t>
            </a:r>
            <a:r>
              <a:rPr lang="en-US" sz="2800" dirty="0" smtClean="0">
                <a:solidFill>
                  <a:srgbClr val="FFFFFF"/>
                </a:solidFill>
                <a:latin typeface="Calibri"/>
                <a:cs typeface="Calibri"/>
              </a:rPr>
              <a:t>2015:</a:t>
            </a:r>
          </a:p>
          <a:p>
            <a:pPr marL="0" indent="0">
              <a:buSzPct val="40000"/>
            </a:pPr>
            <a:endParaRPr lang="en-US" sz="2800" dirty="0">
              <a:latin typeface="Calibri"/>
              <a:cs typeface="Calibri"/>
            </a:endParaRPr>
          </a:p>
          <a:p>
            <a:pPr marL="0" indent="0" algn="ctr">
              <a:buSzPct val="40000"/>
            </a:pPr>
            <a:r>
              <a:rPr lang="en-US" sz="2800" dirty="0" smtClean="0">
                <a:latin typeface="Calibri"/>
                <a:cs typeface="Calibri"/>
              </a:rPr>
              <a:t>“</a:t>
            </a:r>
            <a:r>
              <a:rPr lang="en-US" sz="2800" u="sng" dirty="0" smtClean="0">
                <a:latin typeface="Calibri"/>
                <a:cs typeface="Calibri"/>
              </a:rPr>
              <a:t>Prednisolone </a:t>
            </a:r>
            <a:r>
              <a:rPr lang="en-US" sz="2800" u="sng" dirty="0">
                <a:latin typeface="Calibri"/>
                <a:cs typeface="Calibri"/>
              </a:rPr>
              <a:t>or </a:t>
            </a:r>
            <a:r>
              <a:rPr lang="en-US" sz="2800" u="sng" dirty="0" err="1">
                <a:latin typeface="Calibri"/>
                <a:cs typeface="Calibri"/>
              </a:rPr>
              <a:t>pentoxifylline</a:t>
            </a:r>
            <a:r>
              <a:rPr lang="en-US" sz="2800" u="sng" dirty="0">
                <a:latin typeface="Calibri"/>
                <a:cs typeface="Calibri"/>
              </a:rPr>
              <a:t> for alcoholic </a:t>
            </a:r>
            <a:r>
              <a:rPr lang="en-US" sz="2800" u="sng" dirty="0" smtClean="0">
                <a:latin typeface="Calibri"/>
                <a:cs typeface="Calibri"/>
              </a:rPr>
              <a:t>hepatitis</a:t>
            </a:r>
            <a:r>
              <a:rPr lang="en-US" sz="2800" dirty="0" smtClean="0"/>
              <a:t>”</a:t>
            </a:r>
          </a:p>
          <a:p>
            <a:pPr marL="0" indent="0" algn="ctr">
              <a:buSzPct val="40000"/>
            </a:pPr>
            <a:r>
              <a:rPr lang="en-US" sz="2800" dirty="0" smtClean="0"/>
              <a:t> </a:t>
            </a:r>
            <a:endParaRPr lang="en-US" sz="2800" u="sng" dirty="0" smtClean="0">
              <a:latin typeface="Calibri"/>
              <a:ea typeface="Lucida Grande"/>
              <a:cs typeface="Calibri"/>
            </a:endParaRPr>
          </a:p>
          <a:p>
            <a:pPr marL="285750" indent="-285750">
              <a:buSzPct val="40000"/>
              <a:buFont typeface="Wingdings" charset="2"/>
              <a:buChar char="u"/>
            </a:pPr>
            <a:r>
              <a:rPr lang="en-US" u="sng" dirty="0" err="1">
                <a:solidFill>
                  <a:srgbClr val="F6DE55"/>
                </a:solidFill>
                <a:latin typeface="Lucida Grande"/>
                <a:cs typeface="Lucida Grande"/>
              </a:rPr>
              <a:t>Pentoxifylline</a:t>
            </a:r>
            <a:r>
              <a:rPr lang="en-US" u="sng" dirty="0">
                <a:solidFill>
                  <a:srgbClr val="F6DE55"/>
                </a:solidFill>
                <a:latin typeface="Lucida Grande"/>
                <a:cs typeface="Lucida Grande"/>
              </a:rPr>
              <a:t> did not improve survival in patients with alcoholic hepatitis</a:t>
            </a:r>
            <a:r>
              <a:rPr lang="en-US" dirty="0">
                <a:solidFill>
                  <a:srgbClr val="F6DE55"/>
                </a:solidFill>
                <a:latin typeface="Lucida Grande"/>
                <a:cs typeface="Lucida Grande"/>
              </a:rPr>
              <a:t>. </a:t>
            </a:r>
            <a:endParaRPr lang="en-US" dirty="0" smtClean="0">
              <a:solidFill>
                <a:srgbClr val="F6DE55"/>
              </a:solidFill>
              <a:latin typeface="Lucida Grande"/>
              <a:cs typeface="Lucida Grande"/>
            </a:endParaRPr>
          </a:p>
          <a:p>
            <a:pPr marL="0" indent="0">
              <a:buSzPct val="40000"/>
            </a:pPr>
            <a:endParaRPr lang="en-US" dirty="0" smtClean="0">
              <a:solidFill>
                <a:srgbClr val="F6DE55"/>
              </a:solidFill>
              <a:latin typeface="Lucida Grande"/>
              <a:cs typeface="Lucida Grande"/>
            </a:endParaRPr>
          </a:p>
          <a:p>
            <a:pPr marL="285750" indent="-285750">
              <a:buSzPct val="40000"/>
              <a:buFont typeface="Wingdings" charset="2"/>
              <a:buChar char="u"/>
            </a:pPr>
            <a:r>
              <a:rPr lang="en-US" dirty="0" smtClean="0">
                <a:solidFill>
                  <a:srgbClr val="F6DE55"/>
                </a:solidFill>
                <a:latin typeface="Lucida Grande"/>
                <a:cs typeface="Lucida Grande"/>
              </a:rPr>
              <a:t>Prednisolone (glucocorticoid) was </a:t>
            </a:r>
            <a:r>
              <a:rPr lang="en-US" dirty="0">
                <a:solidFill>
                  <a:srgbClr val="F6DE55"/>
                </a:solidFill>
                <a:latin typeface="Lucida Grande"/>
                <a:cs typeface="Lucida Grande"/>
              </a:rPr>
              <a:t>associated with a reduction in 28-day mortality that </a:t>
            </a:r>
            <a:r>
              <a:rPr lang="en-US" u="sng" dirty="0">
                <a:solidFill>
                  <a:srgbClr val="F6DE55"/>
                </a:solidFill>
                <a:latin typeface="Lucida Grande"/>
                <a:cs typeface="Lucida Grande"/>
              </a:rPr>
              <a:t>did not reach significance and with no improvement in outcomes</a:t>
            </a:r>
            <a:r>
              <a:rPr lang="en-US" dirty="0">
                <a:solidFill>
                  <a:srgbClr val="F6DE55"/>
                </a:solidFill>
                <a:latin typeface="Lucida Grande"/>
                <a:cs typeface="Lucida Grande"/>
              </a:rPr>
              <a:t> at 90 days or 1 year. </a:t>
            </a:r>
            <a:endParaRPr lang="en-US" dirty="0" smtClean="0">
              <a:solidFill>
                <a:srgbClr val="F6DE55"/>
              </a:solidFill>
              <a:latin typeface="Lucida Grande"/>
              <a:cs typeface="Lucida Grande"/>
            </a:endParaRPr>
          </a:p>
        </p:txBody>
      </p:sp>
      <p:sp>
        <p:nvSpPr>
          <p:cNvPr id="3" name="Title 2"/>
          <p:cNvSpPr>
            <a:spLocks noGrp="1"/>
          </p:cNvSpPr>
          <p:nvPr>
            <p:ph type="title"/>
          </p:nvPr>
        </p:nvSpPr>
        <p:spPr>
          <a:xfrm>
            <a:off x="609600" y="304800"/>
            <a:ext cx="10972800" cy="770467"/>
          </a:xfrm>
        </p:spPr>
        <p:txBody>
          <a:bodyPr>
            <a:noAutofit/>
          </a:bodyPr>
          <a:lstStyle/>
          <a:p>
            <a:r>
              <a:rPr lang="en-US" sz="2800" dirty="0" smtClean="0"/>
              <a:t>10.  Medical Disorders of Addiction: </a:t>
            </a:r>
            <a:br>
              <a:rPr lang="en-US" sz="2800" dirty="0" smtClean="0"/>
            </a:br>
            <a:r>
              <a:rPr lang="en-US" sz="2800" dirty="0" smtClean="0"/>
              <a:t>Acute </a:t>
            </a:r>
            <a:r>
              <a:rPr lang="en-US" sz="2400" dirty="0" smtClean="0"/>
              <a:t>Alcoholic Hepatitis: Prednisone vs. </a:t>
            </a:r>
            <a:r>
              <a:rPr lang="en-US" sz="2400" dirty="0" err="1" smtClean="0"/>
              <a:t>Pentoxifylline</a:t>
            </a:r>
            <a:endParaRPr lang="en-US" sz="2400" dirty="0"/>
          </a:p>
        </p:txBody>
      </p:sp>
      <p:sp>
        <p:nvSpPr>
          <p:cNvPr id="4" name="TextBox 3"/>
          <p:cNvSpPr txBox="1"/>
          <p:nvPr/>
        </p:nvSpPr>
        <p:spPr>
          <a:xfrm>
            <a:off x="11913528" y="7581"/>
            <a:ext cx="312030" cy="369332"/>
          </a:xfrm>
          <a:prstGeom prst="rect">
            <a:avLst/>
          </a:prstGeom>
          <a:noFill/>
        </p:spPr>
        <p:txBody>
          <a:bodyPr wrap="none" rtlCol="0">
            <a:spAutoFit/>
          </a:bodyPr>
          <a:lstStyle/>
          <a:p>
            <a:r>
              <a:rPr lang="en-US" dirty="0" smtClean="0">
                <a:solidFill>
                  <a:schemeClr val="accent6">
                    <a:lumMod val="20000"/>
                    <a:lumOff val="80000"/>
                  </a:schemeClr>
                </a:solidFill>
              </a:rPr>
              <a:t>S</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7438857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0"/>
            <a:ext cx="4421751" cy="3124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2895600"/>
            <a:ext cx="4419600" cy="315506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91201" y="31486"/>
            <a:ext cx="6096000" cy="470659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TextBox 7"/>
          <p:cNvSpPr txBox="1"/>
          <p:nvPr/>
        </p:nvSpPr>
        <p:spPr>
          <a:xfrm>
            <a:off x="4616245" y="5620255"/>
            <a:ext cx="4852056" cy="523220"/>
          </a:xfrm>
          <a:prstGeom prst="rect">
            <a:avLst/>
          </a:prstGeom>
          <a:noFill/>
        </p:spPr>
        <p:txBody>
          <a:bodyPr wrap="square" rtlCol="0">
            <a:spAutoFit/>
          </a:bodyPr>
          <a:lstStyle/>
          <a:p>
            <a:r>
              <a:rPr lang="en-US" sz="1400" dirty="0"/>
              <a:t>N </a:t>
            </a:r>
            <a:r>
              <a:rPr lang="en-US" sz="1400" dirty="0" err="1"/>
              <a:t>Engl</a:t>
            </a:r>
            <a:r>
              <a:rPr lang="en-US" sz="1400" dirty="0"/>
              <a:t> J Med 2015; 372:1619-1628April 23, 2015DOI: 10.1056/NEJMoa1412278</a:t>
            </a:r>
          </a:p>
        </p:txBody>
      </p:sp>
      <p:pic>
        <p:nvPicPr>
          <p:cNvPr id="10" name="Picture 9"/>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448800" y="5715000"/>
            <a:ext cx="2555875" cy="39528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6" name="TextBox 5"/>
          <p:cNvSpPr txBox="1"/>
          <p:nvPr/>
        </p:nvSpPr>
        <p:spPr>
          <a:xfrm>
            <a:off x="5486400" y="4800600"/>
            <a:ext cx="6353021" cy="646331"/>
          </a:xfrm>
          <a:prstGeom prst="rect">
            <a:avLst/>
          </a:prstGeom>
          <a:noFill/>
          <a:ln>
            <a:solidFill>
              <a:schemeClr val="tx2"/>
            </a:solidFill>
          </a:ln>
        </p:spPr>
        <p:txBody>
          <a:bodyPr wrap="none" rtlCol="0">
            <a:spAutoFit/>
          </a:bodyPr>
          <a:lstStyle/>
          <a:p>
            <a:pPr marL="285750" indent="-285750">
              <a:buFont typeface="Wingdings" charset="2"/>
              <a:buChar char="u"/>
            </a:pPr>
            <a:r>
              <a:rPr lang="en-US" dirty="0" smtClean="0"/>
              <a:t>No differences in mortality rates or outcomes between groups </a:t>
            </a:r>
          </a:p>
          <a:p>
            <a:r>
              <a:rPr lang="en-US" dirty="0" smtClean="0"/>
              <a:t>at 28-days, 90 days, or 1 year</a:t>
            </a:r>
          </a:p>
        </p:txBody>
      </p:sp>
      <p:sp>
        <p:nvSpPr>
          <p:cNvPr id="9" name="TextBox 8"/>
          <p:cNvSpPr txBox="1"/>
          <p:nvPr/>
        </p:nvSpPr>
        <p:spPr>
          <a:xfrm>
            <a:off x="11913528" y="7581"/>
            <a:ext cx="271115" cy="369332"/>
          </a:xfrm>
          <a:prstGeom prst="rect">
            <a:avLst/>
          </a:prstGeom>
          <a:noFill/>
        </p:spPr>
        <p:txBody>
          <a:bodyPr wrap="none" rtlCol="0">
            <a:spAutoFit/>
          </a:bodyPr>
          <a:lstStyle/>
          <a:p>
            <a:r>
              <a:rPr lang="en-US" dirty="0" smtClean="0">
                <a:solidFill>
                  <a:schemeClr val="accent6">
                    <a:lumMod val="20000"/>
                    <a:lumOff val="80000"/>
                  </a:schemeClr>
                </a:solidFill>
              </a:rPr>
              <a:t>J</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18458094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600" y="1143000"/>
            <a:ext cx="10972800" cy="4343400"/>
          </a:xfrm>
        </p:spPr>
        <p:txBody>
          <a:bodyPr>
            <a:normAutofit/>
          </a:bodyPr>
          <a:lstStyle/>
          <a:p>
            <a:pPr marL="457200" indent="-457200">
              <a:buSzPct val="40000"/>
              <a:buFont typeface="Wingdings" charset="2"/>
              <a:buChar char="u"/>
            </a:pPr>
            <a:r>
              <a:rPr lang="en-US" sz="2800" dirty="0" smtClean="0">
                <a:latin typeface="Calibri"/>
                <a:cs typeface="Calibri"/>
              </a:rPr>
              <a:t>Friedman BW</a:t>
            </a:r>
            <a:r>
              <a:rPr lang="en-US" sz="2800" dirty="0" smtClean="0">
                <a:solidFill>
                  <a:srgbClr val="FFFFFF"/>
                </a:solidFill>
                <a:latin typeface="Calibri"/>
                <a:cs typeface="Calibri"/>
              </a:rPr>
              <a:t>, </a:t>
            </a:r>
            <a:r>
              <a:rPr lang="en-US" sz="2800" dirty="0" smtClean="0">
                <a:latin typeface="Calibri"/>
                <a:cs typeface="Calibri"/>
              </a:rPr>
              <a:t>JAMA</a:t>
            </a:r>
            <a:r>
              <a:rPr lang="en-US" sz="2800" dirty="0" smtClean="0">
                <a:solidFill>
                  <a:srgbClr val="FFFFFF"/>
                </a:solidFill>
                <a:latin typeface="Calibri"/>
                <a:ea typeface="Lucida Grande"/>
                <a:cs typeface="Calibri"/>
              </a:rPr>
              <a:t> </a:t>
            </a:r>
            <a:r>
              <a:rPr lang="en-US" sz="2800" dirty="0" smtClean="0">
                <a:solidFill>
                  <a:srgbClr val="FFFFFF"/>
                </a:solidFill>
                <a:latin typeface="Calibri"/>
                <a:cs typeface="Calibri"/>
              </a:rPr>
              <a:t>2015:</a:t>
            </a:r>
          </a:p>
          <a:p>
            <a:pPr marL="0" indent="0">
              <a:buSzPct val="40000"/>
            </a:pPr>
            <a:endParaRPr lang="en-US" sz="2800" dirty="0">
              <a:latin typeface="Calibri"/>
              <a:cs typeface="Calibri"/>
            </a:endParaRPr>
          </a:p>
          <a:p>
            <a:pPr marL="0" indent="0" algn="ctr">
              <a:buSzPct val="40000"/>
            </a:pPr>
            <a:r>
              <a:rPr lang="en-US" sz="2800" dirty="0" smtClean="0">
                <a:latin typeface="Calibri"/>
                <a:cs typeface="Calibri"/>
              </a:rPr>
              <a:t>“</a:t>
            </a:r>
            <a:r>
              <a:rPr lang="en-US" sz="2800" u="sng" dirty="0" smtClean="0">
                <a:latin typeface="Calibri"/>
                <a:cs typeface="Calibri"/>
              </a:rPr>
              <a:t>Naproxen </a:t>
            </a:r>
            <a:r>
              <a:rPr lang="en-US" sz="2800" u="sng" dirty="0">
                <a:latin typeface="Calibri"/>
                <a:cs typeface="Calibri"/>
              </a:rPr>
              <a:t>With Cyclobenzaprine, Oxycodone/Acetaminophen, or Placebo for Treating Acute Low Back Pain: A Randomized Clinical </a:t>
            </a:r>
            <a:r>
              <a:rPr lang="en-US" sz="2800" u="sng" dirty="0" smtClean="0">
                <a:latin typeface="Calibri"/>
                <a:cs typeface="Calibri"/>
              </a:rPr>
              <a:t>Trial</a:t>
            </a:r>
            <a:r>
              <a:rPr lang="en-US" sz="2800" dirty="0" smtClean="0">
                <a:latin typeface="Calibri"/>
                <a:cs typeface="Calibri"/>
              </a:rPr>
              <a:t>”  </a:t>
            </a:r>
          </a:p>
          <a:p>
            <a:pPr marL="0" indent="0" algn="ctr">
              <a:buSzPct val="40000"/>
            </a:pPr>
            <a:endParaRPr lang="en-US" sz="2800" dirty="0" smtClean="0">
              <a:latin typeface="Calibri"/>
              <a:cs typeface="Calibri"/>
            </a:endParaRPr>
          </a:p>
          <a:p>
            <a:pPr marL="342900" indent="-342900">
              <a:buSzPct val="40000"/>
              <a:buFont typeface="Wingdings" charset="2"/>
              <a:buChar char="u"/>
            </a:pPr>
            <a:r>
              <a:rPr lang="en-US" sz="1800" dirty="0" smtClean="0">
                <a:solidFill>
                  <a:srgbClr val="F6DE55"/>
                </a:solidFill>
                <a:latin typeface="Lucida Grande"/>
                <a:cs typeface="Lucida Grande"/>
              </a:rPr>
              <a:t>Among </a:t>
            </a:r>
            <a:r>
              <a:rPr lang="en-US" sz="1800" dirty="0">
                <a:solidFill>
                  <a:srgbClr val="F6DE55"/>
                </a:solidFill>
                <a:latin typeface="Lucida Grande"/>
                <a:cs typeface="Lucida Grande"/>
              </a:rPr>
              <a:t>patients with acute, </a:t>
            </a:r>
            <a:r>
              <a:rPr lang="en-US" sz="1800" dirty="0" err="1">
                <a:solidFill>
                  <a:srgbClr val="F6DE55"/>
                </a:solidFill>
                <a:latin typeface="Lucida Grande"/>
                <a:cs typeface="Lucida Grande"/>
              </a:rPr>
              <a:t>nontraumatic</a:t>
            </a:r>
            <a:r>
              <a:rPr lang="en-US" sz="1800" dirty="0">
                <a:solidFill>
                  <a:srgbClr val="F6DE55"/>
                </a:solidFill>
                <a:latin typeface="Lucida Grande"/>
                <a:cs typeface="Lucida Grande"/>
              </a:rPr>
              <a:t>, </a:t>
            </a:r>
            <a:r>
              <a:rPr lang="en-US" sz="1800" dirty="0" err="1">
                <a:solidFill>
                  <a:srgbClr val="F6DE55"/>
                </a:solidFill>
                <a:latin typeface="Lucida Grande"/>
                <a:cs typeface="Lucida Grande"/>
              </a:rPr>
              <a:t>nonradicular</a:t>
            </a:r>
            <a:r>
              <a:rPr lang="en-US" sz="1800" dirty="0">
                <a:solidFill>
                  <a:srgbClr val="F6DE55"/>
                </a:solidFill>
                <a:latin typeface="Lucida Grande"/>
                <a:cs typeface="Lucida Grande"/>
              </a:rPr>
              <a:t> LBP presenting to the ED, adding cyclobenzaprine or oxycodone/acetaminophen to naproxen alone </a:t>
            </a:r>
            <a:r>
              <a:rPr lang="en-US" sz="1800" u="sng" dirty="0">
                <a:solidFill>
                  <a:srgbClr val="F6DE55"/>
                </a:solidFill>
                <a:latin typeface="Lucida Grande"/>
                <a:cs typeface="Lucida Grande"/>
              </a:rPr>
              <a:t>did not improve</a:t>
            </a:r>
            <a:r>
              <a:rPr lang="en-US" sz="1800" dirty="0">
                <a:solidFill>
                  <a:srgbClr val="F6DE55"/>
                </a:solidFill>
                <a:latin typeface="Lucida Grande"/>
                <a:cs typeface="Lucida Grande"/>
              </a:rPr>
              <a:t> functional outcomes or pain at 1-week follow-up. </a:t>
            </a:r>
            <a:endParaRPr lang="en-US" sz="1800" dirty="0" smtClean="0">
              <a:solidFill>
                <a:srgbClr val="F6DE55"/>
              </a:solidFill>
              <a:latin typeface="Lucida Grande"/>
              <a:cs typeface="Lucida Grande"/>
            </a:endParaRPr>
          </a:p>
          <a:p>
            <a:pPr marL="0" indent="0">
              <a:buSzPct val="40000"/>
            </a:pPr>
            <a:endParaRPr lang="en-US" sz="1800" dirty="0" smtClean="0">
              <a:solidFill>
                <a:srgbClr val="F6DE55"/>
              </a:solidFill>
              <a:latin typeface="Lucida Grande"/>
              <a:cs typeface="Lucida Grande"/>
            </a:endParaRPr>
          </a:p>
          <a:p>
            <a:pPr marL="285750" indent="-285750">
              <a:buSzPct val="40000"/>
              <a:buFont typeface="Wingdings" charset="2"/>
              <a:buChar char="u"/>
            </a:pPr>
            <a:r>
              <a:rPr lang="en-US" sz="1800" u="sng" dirty="0" smtClean="0">
                <a:solidFill>
                  <a:srgbClr val="F6DE55"/>
                </a:solidFill>
                <a:latin typeface="Lucida Grande"/>
                <a:cs typeface="Lucida Grande"/>
              </a:rPr>
              <a:t>These </a:t>
            </a:r>
            <a:r>
              <a:rPr lang="en-US" sz="1800" u="sng" dirty="0">
                <a:solidFill>
                  <a:srgbClr val="F6DE55"/>
                </a:solidFill>
                <a:latin typeface="Lucida Grande"/>
                <a:cs typeface="Lucida Grande"/>
              </a:rPr>
              <a:t>findings do not support use of these additional medications in this setting</a:t>
            </a:r>
            <a:r>
              <a:rPr lang="en-US" sz="1800" dirty="0">
                <a:solidFill>
                  <a:srgbClr val="F6DE55"/>
                </a:solidFill>
                <a:latin typeface="Lucida Grande"/>
                <a:cs typeface="Lucida Grande"/>
              </a:rPr>
              <a:t>. </a:t>
            </a:r>
            <a:endParaRPr lang="en-US" sz="1800" dirty="0" smtClean="0">
              <a:solidFill>
                <a:srgbClr val="F6DE55"/>
              </a:solidFill>
              <a:latin typeface="Lucida Grande"/>
              <a:cs typeface="Lucida Grande"/>
            </a:endParaRPr>
          </a:p>
        </p:txBody>
      </p:sp>
      <p:sp>
        <p:nvSpPr>
          <p:cNvPr id="3" name="Title 2"/>
          <p:cNvSpPr>
            <a:spLocks noGrp="1"/>
          </p:cNvSpPr>
          <p:nvPr>
            <p:ph type="title"/>
          </p:nvPr>
        </p:nvSpPr>
        <p:spPr>
          <a:xfrm>
            <a:off x="609600" y="304800"/>
            <a:ext cx="10972800" cy="770467"/>
          </a:xfrm>
        </p:spPr>
        <p:txBody>
          <a:bodyPr>
            <a:noAutofit/>
          </a:bodyPr>
          <a:lstStyle/>
          <a:p>
            <a:r>
              <a:rPr lang="en-US" sz="2800" dirty="0" smtClean="0"/>
              <a:t>10.  Medical Disorders of Addiction: </a:t>
            </a:r>
            <a:br>
              <a:rPr lang="en-US" sz="2800" dirty="0" smtClean="0"/>
            </a:br>
            <a:r>
              <a:rPr lang="en-US" sz="2800" dirty="0" smtClean="0"/>
              <a:t>Treatment of Acute Low Back Pain</a:t>
            </a:r>
            <a:endParaRPr lang="en-US" sz="2400" dirty="0"/>
          </a:p>
        </p:txBody>
      </p:sp>
      <p:sp>
        <p:nvSpPr>
          <p:cNvPr id="4" name="TextBox 3"/>
          <p:cNvSpPr txBox="1"/>
          <p:nvPr/>
        </p:nvSpPr>
        <p:spPr>
          <a:xfrm>
            <a:off x="11913528" y="7581"/>
            <a:ext cx="312030" cy="369332"/>
          </a:xfrm>
          <a:prstGeom prst="rect">
            <a:avLst/>
          </a:prstGeom>
          <a:noFill/>
        </p:spPr>
        <p:txBody>
          <a:bodyPr wrap="none" rtlCol="0">
            <a:spAutoFit/>
          </a:bodyPr>
          <a:lstStyle/>
          <a:p>
            <a:r>
              <a:rPr lang="en-US" dirty="0" smtClean="0">
                <a:solidFill>
                  <a:schemeClr val="accent6">
                    <a:lumMod val="20000"/>
                    <a:lumOff val="80000"/>
                  </a:schemeClr>
                </a:solidFill>
              </a:rPr>
              <a:t>S</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9741306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ve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8182"/>
          <a:stretch/>
        </p:blipFill>
        <p:spPr bwMode="auto">
          <a:xfrm>
            <a:off x="-914401" y="29741"/>
            <a:ext cx="13051815" cy="3856459"/>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0" y="5791200"/>
            <a:ext cx="7588045" cy="338554"/>
          </a:xfrm>
          <a:prstGeom prst="rect">
            <a:avLst/>
          </a:prstGeom>
        </p:spPr>
        <p:txBody>
          <a:bodyPr wrap="square">
            <a:spAutoFit/>
          </a:bodyPr>
          <a:lstStyle/>
          <a:p>
            <a:r>
              <a:rPr lang="en-US" altLang="en-US" sz="1600" dirty="0"/>
              <a:t>JAMA. 2015;314(15):1572-1580. doi:10.1001/</a:t>
            </a:r>
            <a:r>
              <a:rPr lang="en-US" altLang="en-US" sz="1600" dirty="0" smtClean="0"/>
              <a:t>jama2015.13043</a:t>
            </a:r>
            <a:endParaRPr lang="en-US" altLang="en-US" sz="1600" dirty="0"/>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024145" y="5638800"/>
            <a:ext cx="3090016" cy="4902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Oval 6"/>
          <p:cNvSpPr/>
          <p:nvPr/>
        </p:nvSpPr>
        <p:spPr>
          <a:xfrm>
            <a:off x="7696200" y="1676400"/>
            <a:ext cx="1676400" cy="914400"/>
          </a:xfrm>
          <a:prstGeom prst="ellipse">
            <a:avLst/>
          </a:prstGeom>
          <a:noFill/>
          <a:ln w="539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200400" y="3962400"/>
            <a:ext cx="6295313" cy="1477328"/>
          </a:xfrm>
          <a:prstGeom prst="rect">
            <a:avLst/>
          </a:prstGeom>
          <a:noFill/>
          <a:ln>
            <a:solidFill>
              <a:schemeClr val="tx2"/>
            </a:solidFill>
          </a:ln>
        </p:spPr>
        <p:txBody>
          <a:bodyPr wrap="none" rtlCol="0">
            <a:spAutoFit/>
          </a:bodyPr>
          <a:lstStyle/>
          <a:p>
            <a:pPr marL="285750" indent="-285750">
              <a:buFont typeface="Arial" panose="020B0604020202020204" pitchFamily="34" charset="0"/>
              <a:buChar char="•"/>
            </a:pPr>
            <a:r>
              <a:rPr lang="en-US" dirty="0" smtClean="0"/>
              <a:t>Some benefit of adding </a:t>
            </a:r>
            <a:r>
              <a:rPr lang="en-US" dirty="0"/>
              <a:t>N</a:t>
            </a:r>
            <a:r>
              <a:rPr lang="en-US" dirty="0" smtClean="0"/>
              <a:t>aproxen + Oxycodone</a:t>
            </a:r>
          </a:p>
          <a:p>
            <a:r>
              <a:rPr lang="en-US" dirty="0" smtClean="0"/>
              <a:t>but….there were no real differences  between any group</a:t>
            </a:r>
          </a:p>
          <a:p>
            <a:r>
              <a:rPr lang="en-US" dirty="0" smtClean="0"/>
              <a:t>vs. placebo</a:t>
            </a:r>
          </a:p>
          <a:p>
            <a:pPr marL="285750" indent="-285750">
              <a:buFont typeface="Arial" panose="020B0604020202020204" pitchFamily="34" charset="0"/>
              <a:buChar char="•"/>
            </a:pPr>
            <a:r>
              <a:rPr lang="en-US" dirty="0"/>
              <a:t>suggest combination therapy is not better than monotherapy</a:t>
            </a:r>
          </a:p>
          <a:p>
            <a:endParaRPr lang="en-US" dirty="0" smtClean="0"/>
          </a:p>
        </p:txBody>
      </p:sp>
      <p:sp>
        <p:nvSpPr>
          <p:cNvPr id="8" name="TextBox 7"/>
          <p:cNvSpPr txBox="1"/>
          <p:nvPr/>
        </p:nvSpPr>
        <p:spPr>
          <a:xfrm>
            <a:off x="11913528" y="7581"/>
            <a:ext cx="312030" cy="369332"/>
          </a:xfrm>
          <a:prstGeom prst="rect">
            <a:avLst/>
          </a:prstGeom>
          <a:noFill/>
        </p:spPr>
        <p:txBody>
          <a:bodyPr wrap="none" rtlCol="0">
            <a:spAutoFit/>
          </a:bodyPr>
          <a:lstStyle/>
          <a:p>
            <a:r>
              <a:rPr lang="en-US" dirty="0" smtClean="0">
                <a:solidFill>
                  <a:schemeClr val="accent6">
                    <a:lumMod val="20000"/>
                    <a:lumOff val="80000"/>
                  </a:schemeClr>
                </a:solidFill>
              </a:rPr>
              <a:t>S</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23474504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600" y="1447800"/>
            <a:ext cx="10972800" cy="4724400"/>
          </a:xfrm>
        </p:spPr>
        <p:txBody>
          <a:bodyPr>
            <a:normAutofit lnSpcReduction="10000"/>
          </a:bodyPr>
          <a:lstStyle/>
          <a:p>
            <a:pPr marL="457200" indent="-457200">
              <a:buSzPct val="40000"/>
              <a:buFont typeface="Wingdings" charset="2"/>
              <a:buChar char="u"/>
            </a:pPr>
            <a:r>
              <a:rPr lang="en-US" sz="2800" dirty="0" smtClean="0">
                <a:latin typeface="Calibri"/>
                <a:cs typeface="Calibri"/>
              </a:rPr>
              <a:t>Saunders EC,</a:t>
            </a:r>
            <a:r>
              <a:rPr lang="en-US" sz="2800" dirty="0" smtClean="0">
                <a:solidFill>
                  <a:srgbClr val="FFFFFF"/>
                </a:solidFill>
                <a:latin typeface="Calibri"/>
                <a:cs typeface="Calibri"/>
              </a:rPr>
              <a:t> </a:t>
            </a:r>
            <a:r>
              <a:rPr lang="en-US" sz="2800" dirty="0" smtClean="0">
                <a:latin typeface="Calibri"/>
                <a:cs typeface="Calibri"/>
              </a:rPr>
              <a:t>Am J Addict</a:t>
            </a:r>
            <a:r>
              <a:rPr lang="en-US" sz="2800" dirty="0" smtClean="0">
                <a:solidFill>
                  <a:srgbClr val="FFFFFF"/>
                </a:solidFill>
                <a:latin typeface="Calibri"/>
                <a:ea typeface="Lucida Grande"/>
                <a:cs typeface="Calibri"/>
              </a:rPr>
              <a:t> </a:t>
            </a:r>
            <a:r>
              <a:rPr lang="en-US" sz="2800" dirty="0" smtClean="0">
                <a:solidFill>
                  <a:srgbClr val="FFFFFF"/>
                </a:solidFill>
                <a:latin typeface="Calibri"/>
                <a:cs typeface="Calibri"/>
              </a:rPr>
              <a:t>2015:</a:t>
            </a:r>
          </a:p>
          <a:p>
            <a:pPr marL="0" indent="0">
              <a:buSzPct val="40000"/>
            </a:pPr>
            <a:endParaRPr lang="en-US" sz="2800" dirty="0" smtClean="0">
              <a:latin typeface="Calibri"/>
              <a:cs typeface="Calibri"/>
            </a:endParaRPr>
          </a:p>
          <a:p>
            <a:pPr marL="0" indent="0" algn="ctr">
              <a:buSzPct val="40000"/>
            </a:pPr>
            <a:r>
              <a:rPr lang="en-US" sz="2800" dirty="0" smtClean="0">
                <a:latin typeface="Calibri"/>
                <a:cs typeface="Calibri"/>
              </a:rPr>
              <a:t>“</a:t>
            </a:r>
            <a:r>
              <a:rPr lang="en-US" sz="2800" u="sng" dirty="0" smtClean="0">
                <a:latin typeface="Calibri"/>
                <a:cs typeface="Calibri"/>
              </a:rPr>
              <a:t>The impact of addiction medications on treatment outcomes for persons with co-occurring PTSD and opioid use disorders</a:t>
            </a:r>
            <a:r>
              <a:rPr lang="en-US" sz="2800" dirty="0" smtClean="0">
                <a:latin typeface="Calibri"/>
                <a:cs typeface="Calibri"/>
              </a:rPr>
              <a:t>”</a:t>
            </a:r>
          </a:p>
          <a:p>
            <a:pPr marL="0" indent="0" algn="ctr">
              <a:buSzPct val="40000"/>
            </a:pPr>
            <a:endParaRPr lang="en-US" sz="2800" u="sng" dirty="0" smtClean="0">
              <a:latin typeface="Calibri"/>
              <a:ea typeface="Lucida Grande"/>
              <a:cs typeface="Calibri"/>
            </a:endParaRPr>
          </a:p>
          <a:p>
            <a:pPr marL="285750" indent="-285750">
              <a:buSzPct val="40000"/>
              <a:buFont typeface="Wingdings" charset="2"/>
              <a:buChar char="u"/>
            </a:pPr>
            <a:r>
              <a:rPr lang="en-US" sz="1900" u="sng" dirty="0" smtClean="0">
                <a:solidFill>
                  <a:srgbClr val="F6DE55"/>
                </a:solidFill>
                <a:latin typeface="Lucida Grande"/>
                <a:cs typeface="Lucida Grande"/>
              </a:rPr>
              <a:t>MAT plus Integrated Cognitive Behavioral Therapy (ICBT) resulted in  significantly decreased odds of a positive urine drug screen</a:t>
            </a:r>
            <a:r>
              <a:rPr lang="en-US" sz="1900" dirty="0" smtClean="0">
                <a:solidFill>
                  <a:srgbClr val="F6DE55"/>
                </a:solidFill>
                <a:latin typeface="Lucida Grande"/>
                <a:cs typeface="Lucida Grande"/>
              </a:rPr>
              <a:t>, compared to non-MAT patients receiving standard care alone (OR = .07, 95% CI = .01, .81, p = .03). </a:t>
            </a:r>
          </a:p>
          <a:p>
            <a:pPr marL="0" indent="0">
              <a:buSzPct val="40000"/>
            </a:pPr>
            <a:endParaRPr lang="en-US" sz="1900" dirty="0" smtClean="0">
              <a:solidFill>
                <a:srgbClr val="F6DE55"/>
              </a:solidFill>
              <a:latin typeface="Lucida Grande"/>
              <a:cs typeface="Lucida Grande"/>
            </a:endParaRPr>
          </a:p>
          <a:p>
            <a:pPr marL="285750" indent="-285750">
              <a:buSzPct val="40000"/>
              <a:buFont typeface="Wingdings" charset="2"/>
              <a:buChar char="u"/>
            </a:pPr>
            <a:r>
              <a:rPr lang="en-US" sz="1900" dirty="0" smtClean="0">
                <a:solidFill>
                  <a:srgbClr val="F6DE55"/>
                </a:solidFill>
                <a:latin typeface="Lucida Grande"/>
                <a:cs typeface="Lucida Grande"/>
              </a:rPr>
              <a:t>For PTSD symptoms, MAT patients had comparable declines in PTSD symptoms regardless of psychosocial treatment type (F(2, 88) = 4.74, p = .011). </a:t>
            </a:r>
          </a:p>
          <a:p>
            <a:pPr marL="0" indent="0">
              <a:buSzPct val="40000"/>
            </a:pPr>
            <a:endParaRPr lang="en-US" sz="1900" dirty="0" smtClean="0">
              <a:solidFill>
                <a:srgbClr val="F6DE55"/>
              </a:solidFill>
              <a:latin typeface="Lucida Grande"/>
              <a:cs typeface="Lucida Grande"/>
            </a:endParaRPr>
          </a:p>
          <a:p>
            <a:pPr marL="285750" indent="-285750">
              <a:buSzPct val="40000"/>
              <a:buFont typeface="Wingdings" charset="2"/>
              <a:buChar char="u"/>
            </a:pPr>
            <a:r>
              <a:rPr lang="en-US" sz="1900" u="sng" dirty="0" smtClean="0">
                <a:solidFill>
                  <a:srgbClr val="F6DE55"/>
                </a:solidFill>
                <a:latin typeface="Lucida Grande"/>
                <a:cs typeface="Lucida Grande"/>
              </a:rPr>
              <a:t>Non-MAT patients in ICBT had greatest reduction in PTSD symptoms</a:t>
            </a:r>
            <a:r>
              <a:rPr lang="en-US" sz="1900" dirty="0" smtClean="0">
                <a:solidFill>
                  <a:srgbClr val="F6DE55"/>
                </a:solidFill>
                <a:latin typeface="Lucida Grande"/>
                <a:cs typeface="Lucida Grande"/>
              </a:rPr>
              <a:t>. </a:t>
            </a:r>
          </a:p>
        </p:txBody>
      </p:sp>
      <p:sp>
        <p:nvSpPr>
          <p:cNvPr id="3" name="Title 2"/>
          <p:cNvSpPr>
            <a:spLocks noGrp="1"/>
          </p:cNvSpPr>
          <p:nvPr>
            <p:ph type="title"/>
          </p:nvPr>
        </p:nvSpPr>
        <p:spPr>
          <a:xfrm>
            <a:off x="609600" y="304800"/>
            <a:ext cx="10972800" cy="770467"/>
          </a:xfrm>
        </p:spPr>
        <p:txBody>
          <a:bodyPr>
            <a:noAutofit/>
          </a:bodyPr>
          <a:lstStyle/>
          <a:p>
            <a:r>
              <a:rPr lang="en-US" sz="2800" dirty="0" smtClean="0"/>
              <a:t>11. Co-occurring psych  </a:t>
            </a:r>
            <a:endParaRPr lang="en-US" sz="2400" dirty="0"/>
          </a:p>
        </p:txBody>
      </p:sp>
      <p:sp>
        <p:nvSpPr>
          <p:cNvPr id="4" name="TextBox 3"/>
          <p:cNvSpPr txBox="1"/>
          <p:nvPr/>
        </p:nvSpPr>
        <p:spPr>
          <a:xfrm>
            <a:off x="11913528" y="7581"/>
            <a:ext cx="312030" cy="369332"/>
          </a:xfrm>
          <a:prstGeom prst="rect">
            <a:avLst/>
          </a:prstGeom>
          <a:noFill/>
        </p:spPr>
        <p:txBody>
          <a:bodyPr wrap="none" rtlCol="0">
            <a:spAutoFit/>
          </a:bodyPr>
          <a:lstStyle/>
          <a:p>
            <a:r>
              <a:rPr lang="en-US" dirty="0" smtClean="0">
                <a:solidFill>
                  <a:schemeClr val="accent6">
                    <a:lumMod val="20000"/>
                    <a:lumOff val="80000"/>
                  </a:schemeClr>
                </a:solidFill>
              </a:rPr>
              <a:t>S</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9741306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539" y="152400"/>
            <a:ext cx="5127093" cy="5715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72997" y="152400"/>
            <a:ext cx="3819003" cy="570934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Box 3"/>
          <p:cNvSpPr txBox="1"/>
          <p:nvPr/>
        </p:nvSpPr>
        <p:spPr>
          <a:xfrm>
            <a:off x="35721" y="5867400"/>
            <a:ext cx="3374898" cy="338554"/>
          </a:xfrm>
          <a:prstGeom prst="rect">
            <a:avLst/>
          </a:prstGeom>
          <a:noFill/>
        </p:spPr>
        <p:txBody>
          <a:bodyPr wrap="none" rtlCol="0">
            <a:spAutoFit/>
          </a:bodyPr>
          <a:lstStyle/>
          <a:p>
            <a:r>
              <a:rPr lang="cs-CZ" sz="1600" dirty="0" err="1"/>
              <a:t>Am</a:t>
            </a:r>
            <a:r>
              <a:rPr lang="cs-CZ" sz="1600" dirty="0"/>
              <a:t> J </a:t>
            </a:r>
            <a:r>
              <a:rPr lang="cs-CZ" sz="1600" dirty="0" err="1"/>
              <a:t>Addict</a:t>
            </a:r>
            <a:r>
              <a:rPr lang="cs-CZ" sz="1600" dirty="0"/>
              <a:t> 2015 Dec 21;24(8):722-31.</a:t>
            </a:r>
            <a:endParaRPr lang="en-US" sz="1600" dirty="0"/>
          </a:p>
        </p:txBody>
      </p:sp>
      <p:cxnSp>
        <p:nvCxnSpPr>
          <p:cNvPr id="8" name="Straight Connector 7"/>
          <p:cNvCxnSpPr/>
          <p:nvPr/>
        </p:nvCxnSpPr>
        <p:spPr>
          <a:xfrm flipV="1">
            <a:off x="7848600" y="1066800"/>
            <a:ext cx="2971800" cy="2209800"/>
          </a:xfrm>
          <a:prstGeom prst="line">
            <a:avLst/>
          </a:prstGeom>
          <a:ln w="53975">
            <a:solidFill>
              <a:srgbClr val="FFFF00"/>
            </a:solidFill>
            <a:tailEnd type="triangle" w="lg"/>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3429000" y="2743200"/>
            <a:ext cx="2667000" cy="1143000"/>
          </a:xfrm>
          <a:prstGeom prst="straightConnector1">
            <a:avLst/>
          </a:prstGeom>
          <a:ln w="53975">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257800" y="2057400"/>
            <a:ext cx="2386591" cy="646331"/>
          </a:xfrm>
          <a:prstGeom prst="rect">
            <a:avLst/>
          </a:prstGeom>
          <a:noFill/>
          <a:ln>
            <a:solidFill>
              <a:schemeClr val="tx2"/>
            </a:solidFill>
          </a:ln>
        </p:spPr>
        <p:txBody>
          <a:bodyPr wrap="none" rtlCol="0">
            <a:spAutoFit/>
          </a:bodyPr>
          <a:lstStyle/>
          <a:p>
            <a:r>
              <a:rPr lang="en-US" dirty="0" smtClean="0"/>
              <a:t>MAT + ICBT had lowest </a:t>
            </a:r>
          </a:p>
          <a:p>
            <a:r>
              <a:rPr lang="en-US" dirty="0" smtClean="0"/>
              <a:t># positive drug screens</a:t>
            </a:r>
          </a:p>
        </p:txBody>
      </p:sp>
      <p:sp>
        <p:nvSpPr>
          <p:cNvPr id="12" name="TextBox 11"/>
          <p:cNvSpPr txBox="1"/>
          <p:nvPr/>
        </p:nvSpPr>
        <p:spPr>
          <a:xfrm>
            <a:off x="5486400" y="3276600"/>
            <a:ext cx="2721230" cy="1200329"/>
          </a:xfrm>
          <a:prstGeom prst="rect">
            <a:avLst/>
          </a:prstGeom>
          <a:noFill/>
          <a:ln>
            <a:solidFill>
              <a:schemeClr val="tx2"/>
            </a:solidFill>
          </a:ln>
        </p:spPr>
        <p:txBody>
          <a:bodyPr wrap="none" rtlCol="0">
            <a:spAutoFit/>
          </a:bodyPr>
          <a:lstStyle/>
          <a:p>
            <a:r>
              <a:rPr lang="en-US" dirty="0" smtClean="0"/>
              <a:t>MAT patients had reduced</a:t>
            </a:r>
          </a:p>
          <a:p>
            <a:r>
              <a:rPr lang="en-US" dirty="0" smtClean="0"/>
              <a:t>PTSD symptoms </a:t>
            </a:r>
          </a:p>
          <a:p>
            <a:r>
              <a:rPr lang="en-US" dirty="0" smtClean="0"/>
              <a:t>regardless of psychosocial</a:t>
            </a:r>
          </a:p>
          <a:p>
            <a:r>
              <a:rPr lang="en-US" dirty="0" smtClean="0"/>
              <a:t>treatment type</a:t>
            </a:r>
          </a:p>
        </p:txBody>
      </p:sp>
      <p:cxnSp>
        <p:nvCxnSpPr>
          <p:cNvPr id="15" name="Straight Connector 14"/>
          <p:cNvCxnSpPr/>
          <p:nvPr/>
        </p:nvCxnSpPr>
        <p:spPr>
          <a:xfrm flipV="1">
            <a:off x="7620000" y="3505200"/>
            <a:ext cx="2895600" cy="1524000"/>
          </a:xfrm>
          <a:prstGeom prst="line">
            <a:avLst/>
          </a:prstGeom>
          <a:ln w="53975">
            <a:solidFill>
              <a:srgbClr val="FFFF00"/>
            </a:solidFill>
            <a:tailEnd type="triangle" w="lg"/>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943600" y="5029200"/>
            <a:ext cx="2252577" cy="923330"/>
          </a:xfrm>
          <a:prstGeom prst="rect">
            <a:avLst/>
          </a:prstGeom>
          <a:noFill/>
          <a:ln>
            <a:solidFill>
              <a:schemeClr val="tx2"/>
            </a:solidFill>
          </a:ln>
        </p:spPr>
        <p:txBody>
          <a:bodyPr wrap="none" rtlCol="0">
            <a:spAutoFit/>
          </a:bodyPr>
          <a:lstStyle/>
          <a:p>
            <a:r>
              <a:rPr lang="en-US" dirty="0" smtClean="0"/>
              <a:t>Non-MAT in ICBT</a:t>
            </a:r>
          </a:p>
          <a:p>
            <a:r>
              <a:rPr lang="en-US" dirty="0" smtClean="0"/>
              <a:t>had  largest reduction</a:t>
            </a:r>
          </a:p>
          <a:p>
            <a:r>
              <a:rPr lang="en-US" dirty="0" smtClean="0"/>
              <a:t>in PTSD symptoms</a:t>
            </a:r>
            <a:endParaRPr lang="en-US" dirty="0"/>
          </a:p>
        </p:txBody>
      </p:sp>
      <p:sp>
        <p:nvSpPr>
          <p:cNvPr id="11" name="TextBox 10"/>
          <p:cNvSpPr txBox="1"/>
          <p:nvPr/>
        </p:nvSpPr>
        <p:spPr>
          <a:xfrm>
            <a:off x="11913528" y="7581"/>
            <a:ext cx="312030" cy="369332"/>
          </a:xfrm>
          <a:prstGeom prst="rect">
            <a:avLst/>
          </a:prstGeom>
          <a:noFill/>
        </p:spPr>
        <p:txBody>
          <a:bodyPr wrap="none" rtlCol="0">
            <a:spAutoFit/>
          </a:bodyPr>
          <a:lstStyle/>
          <a:p>
            <a:r>
              <a:rPr lang="en-US" dirty="0" smtClean="0">
                <a:solidFill>
                  <a:schemeClr val="accent6">
                    <a:lumMod val="20000"/>
                    <a:lumOff val="80000"/>
                  </a:schemeClr>
                </a:solidFill>
              </a:rPr>
              <a:t>S</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3257319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600" y="1295400"/>
            <a:ext cx="10972800" cy="4419600"/>
          </a:xfrm>
        </p:spPr>
        <p:txBody>
          <a:bodyPr>
            <a:normAutofit fontScale="92500" lnSpcReduction="20000"/>
          </a:bodyPr>
          <a:lstStyle/>
          <a:p>
            <a:pPr marL="457200" indent="-457200">
              <a:buSzPct val="40000"/>
              <a:buFont typeface="Wingdings" charset="2"/>
              <a:buChar char="u"/>
            </a:pPr>
            <a:r>
              <a:rPr lang="en-US" sz="2800" dirty="0" err="1" smtClean="0">
                <a:latin typeface="Calibri"/>
                <a:cs typeface="Calibri"/>
              </a:rPr>
              <a:t>Ilgen</a:t>
            </a:r>
            <a:r>
              <a:rPr lang="en-US" sz="2800" dirty="0" smtClean="0">
                <a:latin typeface="Calibri"/>
                <a:cs typeface="Calibri"/>
              </a:rPr>
              <a:t> MA, Addiction 2016</a:t>
            </a:r>
            <a:r>
              <a:rPr lang="en-US" sz="2800" dirty="0" smtClean="0">
                <a:solidFill>
                  <a:srgbClr val="FFFFFF"/>
                </a:solidFill>
                <a:latin typeface="Calibri"/>
                <a:cs typeface="Calibri"/>
              </a:rPr>
              <a:t>:</a:t>
            </a:r>
          </a:p>
          <a:p>
            <a:pPr marL="0" indent="0">
              <a:buSzPct val="40000"/>
            </a:pPr>
            <a:endParaRPr lang="en-US" sz="2800" dirty="0" smtClean="0">
              <a:latin typeface="Calibri"/>
              <a:cs typeface="Calibri"/>
            </a:endParaRPr>
          </a:p>
          <a:p>
            <a:pPr algn="ctr"/>
            <a:r>
              <a:rPr lang="en-US" sz="2800" u="sng" dirty="0" smtClean="0">
                <a:latin typeface="Calibri"/>
                <a:cs typeface="Calibri"/>
              </a:rPr>
              <a:t>“A randomized trial of a pain management intervention for adults receiving substance use disorder treatment”</a:t>
            </a:r>
          </a:p>
          <a:p>
            <a:pPr marL="0" indent="0" algn="ctr">
              <a:buSzPct val="40000"/>
            </a:pPr>
            <a:endParaRPr lang="en-US" sz="2800" u="sng" dirty="0" smtClean="0">
              <a:latin typeface="Calibri"/>
              <a:ea typeface="Lucida Grande"/>
              <a:cs typeface="Calibri"/>
            </a:endParaRPr>
          </a:p>
          <a:p>
            <a:pPr marL="285750" indent="-285750">
              <a:buSzPct val="40000"/>
              <a:buFont typeface="Wingdings" charset="2"/>
              <a:buChar char="u"/>
            </a:pPr>
            <a:r>
              <a:rPr lang="en-US" sz="2400" dirty="0" smtClean="0"/>
              <a:t>RCT of VA patients with SUD and chronic pain evaluating impact of a cognitive behavioral therapy and acceptance-based approach to pain management (</a:t>
            </a:r>
            <a:r>
              <a:rPr lang="en-US" sz="2400" dirty="0" err="1" smtClean="0"/>
              <a:t>ImPAT</a:t>
            </a:r>
            <a:r>
              <a:rPr lang="en-US" sz="2400" dirty="0" smtClean="0"/>
              <a:t>) vs. a Supportive Psycho-educational attention Control (SPC) condition </a:t>
            </a:r>
          </a:p>
          <a:p>
            <a:pPr marL="0" indent="0">
              <a:buSzPct val="40000"/>
            </a:pPr>
            <a:endParaRPr lang="en-US" sz="2400" dirty="0" smtClean="0"/>
          </a:p>
          <a:p>
            <a:pPr marL="285750" indent="-285750">
              <a:buSzPct val="40000"/>
              <a:buFont typeface="Wingdings" charset="2"/>
              <a:buChar char="u"/>
            </a:pPr>
            <a:r>
              <a:rPr lang="en-US" sz="2400" dirty="0">
                <a:solidFill>
                  <a:srgbClr val="F6DE55"/>
                </a:solidFill>
              </a:rPr>
              <a:t>T</a:t>
            </a:r>
            <a:r>
              <a:rPr lang="en-US" sz="2400" dirty="0" smtClean="0">
                <a:solidFill>
                  <a:srgbClr val="F6DE55"/>
                </a:solidFill>
              </a:rPr>
              <a:t>he psychological pain management intervention </a:t>
            </a:r>
            <a:r>
              <a:rPr lang="en-US" sz="2400" u="sng" dirty="0" smtClean="0">
                <a:solidFill>
                  <a:srgbClr val="F6DE55"/>
                </a:solidFill>
              </a:rPr>
              <a:t>(</a:t>
            </a:r>
            <a:r>
              <a:rPr lang="en-US" sz="2400" u="sng" dirty="0" err="1" smtClean="0">
                <a:solidFill>
                  <a:srgbClr val="F6DE55"/>
                </a:solidFill>
              </a:rPr>
              <a:t>ImPAT</a:t>
            </a:r>
            <a:r>
              <a:rPr lang="en-US" sz="2400" u="sng" dirty="0" smtClean="0">
                <a:solidFill>
                  <a:srgbClr val="F6DE55"/>
                </a:solidFill>
              </a:rPr>
              <a:t>) reduced pain intensity and alcohol use and improves pain-related functioning</a:t>
            </a:r>
            <a:r>
              <a:rPr lang="en-US" sz="2400" dirty="0" smtClean="0">
                <a:solidFill>
                  <a:srgbClr val="F6DE55"/>
                </a:solidFill>
              </a:rPr>
              <a:t> over 12-months relative to the matched-attention control condition. </a:t>
            </a:r>
            <a:endParaRPr lang="en-US" sz="2800" dirty="0" smtClean="0">
              <a:solidFill>
                <a:srgbClr val="F6DE55"/>
              </a:solidFill>
            </a:endParaRPr>
          </a:p>
        </p:txBody>
      </p:sp>
      <p:sp>
        <p:nvSpPr>
          <p:cNvPr id="3" name="Title 2"/>
          <p:cNvSpPr>
            <a:spLocks noGrp="1"/>
          </p:cNvSpPr>
          <p:nvPr>
            <p:ph type="title"/>
          </p:nvPr>
        </p:nvSpPr>
        <p:spPr>
          <a:xfrm>
            <a:off x="609600" y="304800"/>
            <a:ext cx="10972800" cy="770467"/>
          </a:xfrm>
        </p:spPr>
        <p:txBody>
          <a:bodyPr>
            <a:noAutofit/>
          </a:bodyPr>
          <a:lstStyle/>
          <a:p>
            <a:r>
              <a:rPr lang="en-US" sz="2800" dirty="0" smtClean="0"/>
              <a:t>12. Pain &amp; Addiction</a:t>
            </a:r>
            <a:endParaRPr lang="en-US" sz="2400" dirty="0"/>
          </a:p>
        </p:txBody>
      </p:sp>
      <p:sp>
        <p:nvSpPr>
          <p:cNvPr id="4" name="TextBox 3"/>
          <p:cNvSpPr txBox="1"/>
          <p:nvPr/>
        </p:nvSpPr>
        <p:spPr>
          <a:xfrm>
            <a:off x="11913528" y="7581"/>
            <a:ext cx="271115" cy="369332"/>
          </a:xfrm>
          <a:prstGeom prst="rect">
            <a:avLst/>
          </a:prstGeom>
          <a:noFill/>
        </p:spPr>
        <p:txBody>
          <a:bodyPr wrap="none" rtlCol="0">
            <a:spAutoFit/>
          </a:bodyPr>
          <a:lstStyle/>
          <a:p>
            <a:r>
              <a:rPr lang="en-US" dirty="0" smtClean="0">
                <a:solidFill>
                  <a:schemeClr val="accent6">
                    <a:lumMod val="20000"/>
                    <a:lumOff val="80000"/>
                  </a:schemeClr>
                </a:solidFill>
              </a:rPr>
              <a:t>J</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9741306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19400" y="57899"/>
            <a:ext cx="9296400" cy="611430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Box 3"/>
          <p:cNvSpPr txBox="1"/>
          <p:nvPr/>
        </p:nvSpPr>
        <p:spPr>
          <a:xfrm>
            <a:off x="0" y="3352800"/>
            <a:ext cx="2712452" cy="1477328"/>
          </a:xfrm>
          <a:prstGeom prst="rect">
            <a:avLst/>
          </a:prstGeom>
          <a:noFill/>
          <a:ln>
            <a:solidFill>
              <a:schemeClr val="tx2"/>
            </a:solidFill>
          </a:ln>
        </p:spPr>
        <p:txBody>
          <a:bodyPr wrap="square" rtlCol="0">
            <a:spAutoFit/>
          </a:bodyPr>
          <a:lstStyle/>
          <a:p>
            <a:r>
              <a:rPr lang="en-US" dirty="0" smtClean="0"/>
              <a:t>Over 12 months, </a:t>
            </a:r>
          </a:p>
          <a:p>
            <a:r>
              <a:rPr lang="en-US" dirty="0" smtClean="0"/>
              <a:t>the intervention (</a:t>
            </a:r>
            <a:r>
              <a:rPr lang="en-US" dirty="0" err="1" smtClean="0"/>
              <a:t>ImPAT</a:t>
            </a:r>
            <a:r>
              <a:rPr lang="en-US" dirty="0" smtClean="0"/>
              <a:t>)</a:t>
            </a:r>
          </a:p>
          <a:p>
            <a:r>
              <a:rPr lang="en-US" dirty="0" smtClean="0"/>
              <a:t> had improved functionality and reduced alcohol use</a:t>
            </a:r>
            <a:endParaRPr lang="en-US" dirty="0"/>
          </a:p>
        </p:txBody>
      </p:sp>
      <p:cxnSp>
        <p:nvCxnSpPr>
          <p:cNvPr id="6" name="Straight Arrow Connector 5"/>
          <p:cNvCxnSpPr/>
          <p:nvPr/>
        </p:nvCxnSpPr>
        <p:spPr>
          <a:xfrm flipV="1">
            <a:off x="1752600" y="609600"/>
            <a:ext cx="1828800" cy="1496962"/>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752600" y="533400"/>
            <a:ext cx="6477000" cy="1573162"/>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15539" y="2106562"/>
            <a:ext cx="2000869" cy="923330"/>
          </a:xfrm>
          <a:prstGeom prst="rect">
            <a:avLst/>
          </a:prstGeom>
          <a:noFill/>
          <a:ln>
            <a:solidFill>
              <a:schemeClr val="tx2"/>
            </a:solidFill>
          </a:ln>
        </p:spPr>
        <p:txBody>
          <a:bodyPr wrap="none" rtlCol="0">
            <a:spAutoFit/>
          </a:bodyPr>
          <a:lstStyle/>
          <a:p>
            <a:r>
              <a:rPr lang="en-US" dirty="0" smtClean="0"/>
              <a:t>Measures of pain</a:t>
            </a:r>
          </a:p>
          <a:p>
            <a:r>
              <a:rPr lang="en-US" dirty="0" smtClean="0"/>
              <a:t>intensity and pain-</a:t>
            </a:r>
          </a:p>
          <a:p>
            <a:r>
              <a:rPr lang="en-US" dirty="0" smtClean="0"/>
              <a:t>related functioning</a:t>
            </a:r>
            <a:endParaRPr lang="en-US" dirty="0"/>
          </a:p>
        </p:txBody>
      </p:sp>
      <p:sp>
        <p:nvSpPr>
          <p:cNvPr id="14" name="TextBox 13"/>
          <p:cNvSpPr txBox="1"/>
          <p:nvPr/>
        </p:nvSpPr>
        <p:spPr>
          <a:xfrm>
            <a:off x="0" y="5257800"/>
            <a:ext cx="2531362" cy="584776"/>
          </a:xfrm>
          <a:prstGeom prst="rect">
            <a:avLst/>
          </a:prstGeom>
          <a:noFill/>
        </p:spPr>
        <p:txBody>
          <a:bodyPr wrap="none" rtlCol="0">
            <a:spAutoFit/>
          </a:bodyPr>
          <a:lstStyle/>
          <a:p>
            <a:r>
              <a:rPr lang="en-US" sz="1600" dirty="0" smtClean="0"/>
              <a:t>Addiction. </a:t>
            </a:r>
            <a:r>
              <a:rPr lang="en-US" sz="1600" dirty="0"/>
              <a:t>2016; </a:t>
            </a:r>
            <a:r>
              <a:rPr lang="en-US" sz="1600" dirty="0" smtClean="0"/>
              <a:t>1360-0443</a:t>
            </a:r>
            <a:r>
              <a:rPr lang="en-US" sz="1600" dirty="0"/>
              <a:t>. </a:t>
            </a:r>
            <a:endParaRPr lang="en-US" sz="1600" dirty="0" smtClean="0"/>
          </a:p>
          <a:p>
            <a:r>
              <a:rPr lang="en-US" sz="1600" dirty="0" smtClean="0"/>
              <a:t>doi</a:t>
            </a:r>
            <a:r>
              <a:rPr lang="en-US" sz="1600" dirty="0"/>
              <a:t>:10.1111/add.13349  </a:t>
            </a:r>
          </a:p>
        </p:txBody>
      </p:sp>
      <p:pic>
        <p:nvPicPr>
          <p:cNvPr id="17" name="Picture 16"/>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5867400"/>
            <a:ext cx="2209800" cy="282230"/>
          </a:xfrm>
          <a:prstGeom prst="rect">
            <a:avLst/>
          </a:prstGeom>
        </p:spPr>
      </p:pic>
      <p:sp>
        <p:nvSpPr>
          <p:cNvPr id="9" name="TextBox 8"/>
          <p:cNvSpPr txBox="1"/>
          <p:nvPr/>
        </p:nvSpPr>
        <p:spPr>
          <a:xfrm>
            <a:off x="11913528" y="7581"/>
            <a:ext cx="271115" cy="369332"/>
          </a:xfrm>
          <a:prstGeom prst="rect">
            <a:avLst/>
          </a:prstGeom>
          <a:noFill/>
        </p:spPr>
        <p:txBody>
          <a:bodyPr wrap="none" rtlCol="0">
            <a:spAutoFit/>
          </a:bodyPr>
          <a:lstStyle/>
          <a:p>
            <a:r>
              <a:rPr lang="en-US" dirty="0" smtClean="0">
                <a:solidFill>
                  <a:schemeClr val="accent6">
                    <a:lumMod val="20000"/>
                    <a:lumOff val="80000"/>
                  </a:schemeClr>
                </a:solidFill>
              </a:rPr>
              <a:t>J</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1206112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600" y="914400"/>
            <a:ext cx="10972800" cy="5105400"/>
          </a:xfrm>
        </p:spPr>
        <p:txBody>
          <a:bodyPr>
            <a:normAutofit/>
          </a:bodyPr>
          <a:lstStyle/>
          <a:p>
            <a:pPr marL="457200" indent="-457200">
              <a:buSzPct val="40000"/>
              <a:buFont typeface="Wingdings" charset="2"/>
              <a:buChar char="u"/>
            </a:pPr>
            <a:r>
              <a:rPr lang="en-US" sz="2800" dirty="0">
                <a:latin typeface="Calibri"/>
                <a:cs typeface="Calibri"/>
              </a:rPr>
              <a:t>Squeglia </a:t>
            </a:r>
            <a:r>
              <a:rPr lang="en-US" sz="2800" dirty="0" smtClean="0">
                <a:latin typeface="Calibri"/>
                <a:cs typeface="Calibri"/>
              </a:rPr>
              <a:t>LM, </a:t>
            </a:r>
            <a:r>
              <a:rPr lang="en-US" sz="2800" dirty="0" smtClean="0">
                <a:latin typeface="Calibri"/>
                <a:ea typeface="Lucida Grande"/>
                <a:cs typeface="Calibri"/>
              </a:rPr>
              <a:t>Am J Psych </a:t>
            </a:r>
            <a:r>
              <a:rPr lang="en-US" sz="2800" dirty="0" smtClean="0">
                <a:latin typeface="Calibri"/>
                <a:cs typeface="Calibri"/>
              </a:rPr>
              <a:t>2015:</a:t>
            </a:r>
          </a:p>
          <a:p>
            <a:pPr marL="0" indent="0">
              <a:buSzPct val="40000"/>
            </a:pPr>
            <a:endParaRPr lang="en-US" sz="2800" dirty="0"/>
          </a:p>
          <a:p>
            <a:pPr marL="0" indent="0" algn="ctr">
              <a:buSzPct val="40000"/>
            </a:pPr>
            <a:r>
              <a:rPr lang="en-US" sz="2800" u="sng" dirty="0" smtClean="0">
                <a:latin typeface="Calibri"/>
                <a:ea typeface="Lucida Grande"/>
                <a:cs typeface="Calibri"/>
              </a:rPr>
              <a:t>“Brain </a:t>
            </a:r>
            <a:r>
              <a:rPr lang="en-US" sz="2800" u="sng" dirty="0">
                <a:latin typeface="Calibri"/>
                <a:ea typeface="Lucida Grande"/>
                <a:cs typeface="Calibri"/>
              </a:rPr>
              <a:t>development in heavy-drinking </a:t>
            </a:r>
            <a:r>
              <a:rPr lang="en-US" sz="2800" u="sng" dirty="0" smtClean="0">
                <a:latin typeface="Calibri"/>
                <a:ea typeface="Lucida Grande"/>
                <a:cs typeface="Calibri"/>
              </a:rPr>
              <a:t>adolescents”</a:t>
            </a:r>
          </a:p>
          <a:p>
            <a:pPr marL="0" indent="0" algn="ctr">
              <a:buSzPct val="40000"/>
            </a:pPr>
            <a:endParaRPr lang="en-US" sz="2400" u="sng" dirty="0" smtClean="0">
              <a:latin typeface="Lucida Grande"/>
              <a:ea typeface="Lucida Grande"/>
              <a:cs typeface="Lucida Grande"/>
            </a:endParaRPr>
          </a:p>
          <a:p>
            <a:pPr marL="285750" indent="-285750">
              <a:buSzPct val="40000"/>
              <a:buFont typeface="Wingdings" charset="2"/>
              <a:buChar char="u"/>
            </a:pPr>
            <a:r>
              <a:rPr lang="en-US" dirty="0"/>
              <a:t>This longitudinal study examined gray and white matter volume trajectories in 134 adolescents (75 who transitioned into heavy drinking and 59 who remained light to non-drinkers over roughly 3.5 years)</a:t>
            </a:r>
            <a:r>
              <a:rPr lang="en-US" dirty="0" smtClean="0"/>
              <a:t>.</a:t>
            </a:r>
          </a:p>
          <a:p>
            <a:pPr marL="285750" indent="-285750">
              <a:buSzPct val="40000"/>
              <a:buFont typeface="Wingdings" charset="2"/>
              <a:buChar char="u"/>
            </a:pPr>
            <a:endParaRPr lang="en-US" dirty="0"/>
          </a:p>
          <a:p>
            <a:pPr marL="285750" indent="-285750">
              <a:buSzPct val="40000"/>
              <a:buFont typeface="Wingdings" charset="2"/>
              <a:buChar char="u"/>
            </a:pPr>
            <a:r>
              <a:rPr lang="en-US" dirty="0" smtClean="0">
                <a:solidFill>
                  <a:schemeClr val="accent1"/>
                </a:solidFill>
                <a:latin typeface="Lucida Grande"/>
                <a:ea typeface="Lucida Grande"/>
                <a:cs typeface="Lucida Grande"/>
              </a:rPr>
              <a:t>Findings: </a:t>
            </a:r>
            <a:r>
              <a:rPr lang="en-US" u="sng" dirty="0" smtClean="0">
                <a:solidFill>
                  <a:schemeClr val="accent1"/>
                </a:solidFill>
                <a:latin typeface="Lucida Grande"/>
                <a:ea typeface="Lucida Grande"/>
                <a:cs typeface="Lucida Grande"/>
              </a:rPr>
              <a:t>accelerated </a:t>
            </a:r>
            <a:r>
              <a:rPr lang="en-US" u="sng" dirty="0">
                <a:solidFill>
                  <a:schemeClr val="accent1"/>
                </a:solidFill>
                <a:latin typeface="Lucida Grande"/>
                <a:ea typeface="Lucida Grande"/>
                <a:cs typeface="Lucida Grande"/>
              </a:rPr>
              <a:t>typical volume decline </a:t>
            </a:r>
            <a:r>
              <a:rPr lang="en-US" dirty="0">
                <a:solidFill>
                  <a:schemeClr val="accent1"/>
                </a:solidFill>
                <a:latin typeface="Lucida Grande"/>
                <a:ea typeface="Lucida Grande"/>
                <a:cs typeface="Lucida Grande"/>
              </a:rPr>
              <a:t>in frontal and temporal cortical volumes and </a:t>
            </a:r>
            <a:r>
              <a:rPr lang="en-US" u="sng" dirty="0">
                <a:solidFill>
                  <a:schemeClr val="accent1"/>
                </a:solidFill>
                <a:latin typeface="Lucida Grande"/>
                <a:ea typeface="Lucida Grande"/>
                <a:cs typeface="Lucida Grande"/>
              </a:rPr>
              <a:t>attenuated growth </a:t>
            </a:r>
            <a:r>
              <a:rPr lang="en-US" dirty="0">
                <a:solidFill>
                  <a:schemeClr val="accent1"/>
                </a:solidFill>
                <a:latin typeface="Lucida Grande"/>
                <a:ea typeface="Lucida Grande"/>
                <a:cs typeface="Lucida Grande"/>
              </a:rPr>
              <a:t>in principal white matter structures </a:t>
            </a:r>
            <a:r>
              <a:rPr lang="en-US" u="sng" dirty="0">
                <a:solidFill>
                  <a:schemeClr val="accent1"/>
                </a:solidFill>
                <a:latin typeface="Lucida Grande"/>
                <a:ea typeface="Lucida Grande"/>
                <a:cs typeface="Lucida Grande"/>
              </a:rPr>
              <a:t>in adolescents who started to drink heavily</a:t>
            </a:r>
            <a:r>
              <a:rPr lang="en-US" dirty="0">
                <a:solidFill>
                  <a:schemeClr val="accent1"/>
                </a:solidFill>
                <a:latin typeface="Lucida Grande"/>
                <a:ea typeface="Lucida Grande"/>
                <a:cs typeface="Lucida Grande"/>
              </a:rPr>
              <a:t>.</a:t>
            </a:r>
            <a:endParaRPr lang="en-US" dirty="0">
              <a:solidFill>
                <a:schemeClr val="accent1"/>
              </a:solidFill>
            </a:endParaRPr>
          </a:p>
        </p:txBody>
      </p:sp>
      <p:sp>
        <p:nvSpPr>
          <p:cNvPr id="3" name="Title 2"/>
          <p:cNvSpPr>
            <a:spLocks noGrp="1"/>
          </p:cNvSpPr>
          <p:nvPr>
            <p:ph type="title"/>
          </p:nvPr>
        </p:nvSpPr>
        <p:spPr>
          <a:xfrm>
            <a:off x="609600" y="0"/>
            <a:ext cx="10972800" cy="770467"/>
          </a:xfrm>
        </p:spPr>
        <p:txBody>
          <a:bodyPr>
            <a:normAutofit fontScale="90000"/>
          </a:bodyPr>
          <a:lstStyle/>
          <a:p>
            <a:r>
              <a:rPr lang="en-US" sz="4000" dirty="0" smtClean="0"/>
              <a:t>1. Neurobiology (CNS Studies): Alcohol in Adolescents</a:t>
            </a:r>
            <a:endParaRPr lang="en-US" sz="4000" dirty="0"/>
          </a:p>
        </p:txBody>
      </p:sp>
      <p:sp>
        <p:nvSpPr>
          <p:cNvPr id="4" name="TextBox 3"/>
          <p:cNvSpPr txBox="1"/>
          <p:nvPr/>
        </p:nvSpPr>
        <p:spPr>
          <a:xfrm>
            <a:off x="11913528" y="7581"/>
            <a:ext cx="271115" cy="369332"/>
          </a:xfrm>
          <a:prstGeom prst="rect">
            <a:avLst/>
          </a:prstGeom>
          <a:noFill/>
        </p:spPr>
        <p:txBody>
          <a:bodyPr wrap="none" rtlCol="0">
            <a:spAutoFit/>
          </a:bodyPr>
          <a:lstStyle/>
          <a:p>
            <a:r>
              <a:rPr lang="en-US" dirty="0" smtClean="0">
                <a:solidFill>
                  <a:schemeClr val="accent6">
                    <a:lumMod val="20000"/>
                    <a:lumOff val="80000"/>
                  </a:schemeClr>
                </a:solidFill>
              </a:rPr>
              <a:t>J</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7604110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600" y="1295400"/>
            <a:ext cx="10972800" cy="4114800"/>
          </a:xfrm>
        </p:spPr>
        <p:txBody>
          <a:bodyPr>
            <a:normAutofit/>
          </a:bodyPr>
          <a:lstStyle/>
          <a:p>
            <a:pPr marL="457200" indent="-457200">
              <a:buSzPct val="40000"/>
              <a:buFont typeface="Wingdings" charset="2"/>
              <a:buChar char="u"/>
            </a:pPr>
            <a:r>
              <a:rPr lang="en-US" sz="2800" dirty="0" err="1" smtClean="0">
                <a:latin typeface="Calibri"/>
                <a:cs typeface="Calibri"/>
              </a:rPr>
              <a:t>Leventhal</a:t>
            </a:r>
            <a:r>
              <a:rPr lang="en-US" sz="2800" dirty="0" smtClean="0">
                <a:latin typeface="Calibri"/>
                <a:cs typeface="Calibri"/>
              </a:rPr>
              <a:t> A</a:t>
            </a:r>
            <a:r>
              <a:rPr lang="en-US" sz="2800" dirty="0" smtClean="0">
                <a:solidFill>
                  <a:srgbClr val="FFFFFF"/>
                </a:solidFill>
                <a:latin typeface="Calibri"/>
                <a:cs typeface="Calibri"/>
              </a:rPr>
              <a:t>, </a:t>
            </a:r>
            <a:r>
              <a:rPr lang="en-US" sz="2800" dirty="0" smtClean="0">
                <a:latin typeface="Calibri"/>
                <a:cs typeface="Calibri"/>
              </a:rPr>
              <a:t>JAMA</a:t>
            </a:r>
            <a:r>
              <a:rPr lang="en-US" sz="2800" dirty="0" smtClean="0">
                <a:solidFill>
                  <a:srgbClr val="FFFFFF"/>
                </a:solidFill>
                <a:latin typeface="Calibri"/>
                <a:ea typeface="Lucida Grande"/>
                <a:cs typeface="Calibri"/>
              </a:rPr>
              <a:t> </a:t>
            </a:r>
            <a:r>
              <a:rPr lang="en-US" sz="2800" dirty="0" smtClean="0">
                <a:solidFill>
                  <a:srgbClr val="FFFFFF"/>
                </a:solidFill>
                <a:latin typeface="Calibri"/>
                <a:cs typeface="Calibri"/>
              </a:rPr>
              <a:t>2015:</a:t>
            </a:r>
          </a:p>
          <a:p>
            <a:pPr marL="0" indent="0">
              <a:buSzPct val="40000"/>
            </a:pPr>
            <a:endParaRPr lang="en-US" sz="2800" dirty="0">
              <a:latin typeface="Calibri"/>
              <a:cs typeface="Calibri"/>
            </a:endParaRPr>
          </a:p>
          <a:p>
            <a:pPr marL="0" indent="0" algn="ctr">
              <a:buSzPct val="40000"/>
            </a:pPr>
            <a:r>
              <a:rPr lang="en-US" sz="2800" dirty="0" smtClean="0">
                <a:latin typeface="Calibri"/>
                <a:cs typeface="Calibri"/>
              </a:rPr>
              <a:t>“</a:t>
            </a:r>
            <a:r>
              <a:rPr lang="en-US" sz="2800" u="sng" dirty="0" smtClean="0">
                <a:latin typeface="Calibri"/>
                <a:cs typeface="Calibri"/>
              </a:rPr>
              <a:t>Association </a:t>
            </a:r>
            <a:r>
              <a:rPr lang="en-US" sz="2800" u="sng" dirty="0">
                <a:latin typeface="Calibri"/>
                <a:cs typeface="Calibri"/>
              </a:rPr>
              <a:t>of Electronic Cigarette Use With Initiation of Combustible Tobacco Product Smoking in Early </a:t>
            </a:r>
            <a:r>
              <a:rPr lang="en-US" sz="2800" u="sng" dirty="0" smtClean="0">
                <a:latin typeface="Calibri"/>
                <a:cs typeface="Calibri"/>
              </a:rPr>
              <a:t>Adolescence</a:t>
            </a:r>
            <a:r>
              <a:rPr lang="en-US" sz="2800" dirty="0" smtClean="0">
                <a:latin typeface="Calibri"/>
                <a:cs typeface="Calibri"/>
              </a:rPr>
              <a:t>”</a:t>
            </a:r>
          </a:p>
          <a:p>
            <a:pPr marL="0" indent="0" algn="ctr">
              <a:buSzPct val="40000"/>
            </a:pPr>
            <a:endParaRPr lang="en-US" sz="2800" u="sng" dirty="0" smtClean="0">
              <a:latin typeface="Calibri"/>
              <a:ea typeface="Lucida Grande"/>
              <a:cs typeface="Calibri"/>
            </a:endParaRPr>
          </a:p>
          <a:p>
            <a:pPr marL="285750" indent="-285750">
              <a:buSzPct val="40000"/>
              <a:buFont typeface="Wingdings" charset="2"/>
              <a:buChar char="u"/>
            </a:pPr>
            <a:r>
              <a:rPr lang="en-US" dirty="0">
                <a:solidFill>
                  <a:srgbClr val="F6DE55"/>
                </a:solidFill>
                <a:latin typeface="Lucida Grande"/>
                <a:cs typeface="Lucida Grande"/>
              </a:rPr>
              <a:t>Among high school students in Los Angeles, those who had ever used e-cigarettes at baseline compared with nonusers were </a:t>
            </a:r>
            <a:r>
              <a:rPr lang="en-US" u="sng" dirty="0">
                <a:solidFill>
                  <a:srgbClr val="F6DE55"/>
                </a:solidFill>
                <a:latin typeface="Lucida Grande"/>
                <a:cs typeface="Lucida Grande"/>
              </a:rPr>
              <a:t>more likely</a:t>
            </a:r>
            <a:r>
              <a:rPr lang="en-US" dirty="0">
                <a:solidFill>
                  <a:srgbClr val="F6DE55"/>
                </a:solidFill>
                <a:latin typeface="Lucida Grande"/>
                <a:cs typeface="Lucida Grande"/>
              </a:rPr>
              <a:t> to report initiation of combustible tobacco use over the next year </a:t>
            </a:r>
            <a:endParaRPr lang="en-US" dirty="0" smtClean="0">
              <a:solidFill>
                <a:srgbClr val="F6DE55"/>
              </a:solidFill>
              <a:latin typeface="Lucida Grande"/>
              <a:cs typeface="Lucida Grande"/>
            </a:endParaRPr>
          </a:p>
        </p:txBody>
      </p:sp>
      <p:sp>
        <p:nvSpPr>
          <p:cNvPr id="3" name="Title 2"/>
          <p:cNvSpPr>
            <a:spLocks noGrp="1"/>
          </p:cNvSpPr>
          <p:nvPr>
            <p:ph type="title"/>
          </p:nvPr>
        </p:nvSpPr>
        <p:spPr>
          <a:xfrm>
            <a:off x="609600" y="304800"/>
            <a:ext cx="10972800" cy="770467"/>
          </a:xfrm>
        </p:spPr>
        <p:txBody>
          <a:bodyPr>
            <a:noAutofit/>
          </a:bodyPr>
          <a:lstStyle/>
          <a:p>
            <a:r>
              <a:rPr lang="en-US" sz="2800" dirty="0" smtClean="0"/>
              <a:t>13.  Children and Adolescents: </a:t>
            </a:r>
            <a:br>
              <a:rPr lang="en-US" sz="2800" dirty="0" smtClean="0"/>
            </a:br>
            <a:r>
              <a:rPr lang="en-US" sz="2800" dirty="0" smtClean="0"/>
              <a:t>E-Cigarettes, Adolescents, Smoking Initiation</a:t>
            </a:r>
            <a:endParaRPr lang="en-US" sz="2400" dirty="0"/>
          </a:p>
        </p:txBody>
      </p:sp>
      <p:sp>
        <p:nvSpPr>
          <p:cNvPr id="4" name="TextBox 3"/>
          <p:cNvSpPr txBox="1"/>
          <p:nvPr/>
        </p:nvSpPr>
        <p:spPr>
          <a:xfrm>
            <a:off x="11913528" y="7581"/>
            <a:ext cx="271115" cy="369332"/>
          </a:xfrm>
          <a:prstGeom prst="rect">
            <a:avLst/>
          </a:prstGeom>
          <a:noFill/>
        </p:spPr>
        <p:txBody>
          <a:bodyPr wrap="none" rtlCol="0">
            <a:spAutoFit/>
          </a:bodyPr>
          <a:lstStyle/>
          <a:p>
            <a:r>
              <a:rPr lang="en-US" dirty="0" smtClean="0">
                <a:solidFill>
                  <a:schemeClr val="accent6">
                    <a:lumMod val="20000"/>
                    <a:lumOff val="80000"/>
                  </a:schemeClr>
                </a:solidFill>
              </a:rPr>
              <a:t>J</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9810994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ve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6199" y="76200"/>
            <a:ext cx="8575614" cy="56388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0" y="5836268"/>
            <a:ext cx="4899803" cy="338554"/>
          </a:xfrm>
          <a:prstGeom prst="rect">
            <a:avLst/>
          </a:prstGeom>
        </p:spPr>
        <p:txBody>
          <a:bodyPr wrap="none">
            <a:spAutoFit/>
          </a:bodyPr>
          <a:lstStyle/>
          <a:p>
            <a:r>
              <a:rPr lang="en-US" altLang="en-US" sz="1600" dirty="0"/>
              <a:t>JAMA. 2015;314(7):700-707. doi:10.1001/jama.2015.8950</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518445" y="5786500"/>
            <a:ext cx="2641600" cy="41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6"/>
          <p:cNvSpPr txBox="1"/>
          <p:nvPr/>
        </p:nvSpPr>
        <p:spPr>
          <a:xfrm>
            <a:off x="8755126" y="1752600"/>
            <a:ext cx="3284474" cy="2308324"/>
          </a:xfrm>
          <a:prstGeom prst="rect">
            <a:avLst/>
          </a:prstGeom>
          <a:noFill/>
          <a:ln>
            <a:solidFill>
              <a:schemeClr val="tx2"/>
            </a:solidFill>
          </a:ln>
        </p:spPr>
        <p:txBody>
          <a:bodyPr wrap="square" rtlCol="0">
            <a:spAutoFit/>
          </a:bodyPr>
          <a:lstStyle/>
          <a:p>
            <a:r>
              <a:rPr lang="en-US" dirty="0" smtClean="0"/>
              <a:t>In baseline never </a:t>
            </a:r>
            <a:r>
              <a:rPr lang="en-US" dirty="0"/>
              <a:t> </a:t>
            </a:r>
            <a:r>
              <a:rPr lang="en-US" dirty="0" smtClean="0"/>
              <a:t>smokers </a:t>
            </a:r>
            <a:r>
              <a:rPr lang="en-US" dirty="0"/>
              <a:t>of combustible </a:t>
            </a:r>
            <a:r>
              <a:rPr lang="en-US" dirty="0" smtClean="0"/>
              <a:t>tobacco </a:t>
            </a:r>
            <a:r>
              <a:rPr lang="en-US" dirty="0"/>
              <a:t>products </a:t>
            </a:r>
            <a:r>
              <a:rPr lang="en-US" dirty="0" smtClean="0"/>
              <a:t>vs. baseline </a:t>
            </a:r>
            <a:r>
              <a:rPr lang="en-US" dirty="0"/>
              <a:t>e-cigarette ever </a:t>
            </a:r>
            <a:r>
              <a:rPr lang="en-US" dirty="0" smtClean="0"/>
              <a:t>users, the latter  were </a:t>
            </a:r>
            <a:r>
              <a:rPr lang="en-US" dirty="0"/>
              <a:t>more likely to report </a:t>
            </a:r>
            <a:r>
              <a:rPr lang="en-US" dirty="0" smtClean="0"/>
              <a:t>past </a:t>
            </a:r>
            <a:r>
              <a:rPr lang="en-US" dirty="0"/>
              <a:t>6-month </a:t>
            </a:r>
            <a:r>
              <a:rPr lang="en-US" dirty="0" smtClean="0"/>
              <a:t>use </a:t>
            </a:r>
            <a:r>
              <a:rPr lang="en-US" dirty="0"/>
              <a:t>of any combustible tobacco </a:t>
            </a:r>
            <a:r>
              <a:rPr lang="en-US" dirty="0" smtClean="0"/>
              <a:t>product </a:t>
            </a:r>
            <a:r>
              <a:rPr lang="en-US" dirty="0"/>
              <a:t>at </a:t>
            </a:r>
            <a:r>
              <a:rPr lang="en-US" dirty="0" smtClean="0"/>
              <a:t>the </a:t>
            </a:r>
            <a:r>
              <a:rPr lang="en-US" dirty="0"/>
              <a:t>6-month </a:t>
            </a:r>
            <a:r>
              <a:rPr lang="en-US" dirty="0" smtClean="0"/>
              <a:t>and 12-month follow-up.</a:t>
            </a:r>
            <a:endParaRPr lang="en-US" dirty="0"/>
          </a:p>
        </p:txBody>
      </p:sp>
      <p:sp>
        <p:nvSpPr>
          <p:cNvPr id="9" name="Oval 8"/>
          <p:cNvSpPr/>
          <p:nvPr/>
        </p:nvSpPr>
        <p:spPr>
          <a:xfrm>
            <a:off x="4495800" y="1600200"/>
            <a:ext cx="2209800" cy="639463"/>
          </a:xfrm>
          <a:prstGeom prst="ellipse">
            <a:avLst/>
          </a:prstGeom>
          <a:noFill/>
          <a:ln w="539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1913528" y="7581"/>
            <a:ext cx="271115" cy="369332"/>
          </a:xfrm>
          <a:prstGeom prst="rect">
            <a:avLst/>
          </a:prstGeom>
          <a:noFill/>
        </p:spPr>
        <p:txBody>
          <a:bodyPr wrap="none" rtlCol="0">
            <a:spAutoFit/>
          </a:bodyPr>
          <a:lstStyle/>
          <a:p>
            <a:r>
              <a:rPr lang="en-US" dirty="0" smtClean="0">
                <a:solidFill>
                  <a:schemeClr val="accent6">
                    <a:lumMod val="20000"/>
                    <a:lumOff val="80000"/>
                  </a:schemeClr>
                </a:solidFill>
              </a:rPr>
              <a:t>J</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27222417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600" y="1524000"/>
            <a:ext cx="10972800" cy="4114800"/>
          </a:xfrm>
        </p:spPr>
        <p:txBody>
          <a:bodyPr>
            <a:normAutofit lnSpcReduction="10000"/>
          </a:bodyPr>
          <a:lstStyle/>
          <a:p>
            <a:pPr marL="457200" indent="-457200">
              <a:buSzPct val="40000"/>
              <a:buFont typeface="Wingdings" charset="2"/>
              <a:buChar char="u"/>
            </a:pPr>
            <a:r>
              <a:rPr lang="en-US" sz="2800" dirty="0" smtClean="0">
                <a:latin typeface="Calibri"/>
                <a:cs typeface="Calibri"/>
              </a:rPr>
              <a:t>Rich JD, Lancet 2015</a:t>
            </a:r>
            <a:r>
              <a:rPr lang="en-US" sz="2800" dirty="0" smtClean="0">
                <a:solidFill>
                  <a:srgbClr val="FFFFFF"/>
                </a:solidFill>
                <a:latin typeface="Calibri"/>
                <a:cs typeface="Calibri"/>
              </a:rPr>
              <a:t>:</a:t>
            </a:r>
          </a:p>
          <a:p>
            <a:pPr marL="0" indent="0">
              <a:buSzPct val="40000"/>
            </a:pPr>
            <a:endParaRPr lang="en-US" sz="2800" dirty="0">
              <a:latin typeface="Calibri"/>
              <a:cs typeface="Calibri"/>
            </a:endParaRPr>
          </a:p>
          <a:p>
            <a:pPr marL="0" indent="0" algn="ctr">
              <a:buSzPct val="40000"/>
            </a:pPr>
            <a:r>
              <a:rPr lang="en-US" sz="2800" dirty="0" smtClean="0">
                <a:latin typeface="Calibri"/>
                <a:cs typeface="Calibri"/>
              </a:rPr>
              <a:t>“</a:t>
            </a:r>
            <a:r>
              <a:rPr lang="en-US" sz="2800" u="sng" dirty="0" smtClean="0">
                <a:latin typeface="Calibri"/>
                <a:cs typeface="Calibri"/>
              </a:rPr>
              <a:t>Methadone continuation versus forced withdrawal on incarceration in a combined US prison and jail: a </a:t>
            </a:r>
            <a:r>
              <a:rPr lang="en-US" sz="2800" u="sng" dirty="0" err="1" smtClean="0">
                <a:latin typeface="Calibri"/>
                <a:cs typeface="Calibri"/>
              </a:rPr>
              <a:t>randomised</a:t>
            </a:r>
            <a:r>
              <a:rPr lang="en-US" sz="2800" u="sng" dirty="0" smtClean="0">
                <a:latin typeface="Calibri"/>
                <a:cs typeface="Calibri"/>
              </a:rPr>
              <a:t>, open-label trial</a:t>
            </a:r>
            <a:r>
              <a:rPr lang="en-US" sz="2800" dirty="0" smtClean="0">
                <a:latin typeface="Calibri"/>
                <a:cs typeface="Calibri"/>
              </a:rPr>
              <a:t>”</a:t>
            </a:r>
          </a:p>
          <a:p>
            <a:pPr marL="0" indent="0" algn="ctr">
              <a:buSzPct val="40000"/>
            </a:pPr>
            <a:endParaRPr lang="en-US" u="sng" dirty="0" smtClean="0">
              <a:latin typeface="Lucida Grande"/>
              <a:ea typeface="Lucida Grande"/>
              <a:cs typeface="Lucida Grande"/>
            </a:endParaRPr>
          </a:p>
          <a:p>
            <a:pPr marL="0" indent="0" algn="ctr">
              <a:buSzPct val="40000"/>
            </a:pPr>
            <a:endParaRPr lang="en-US" u="sng" dirty="0" smtClean="0">
              <a:latin typeface="Lucida Grande"/>
              <a:ea typeface="Lucida Grande"/>
              <a:cs typeface="Lucida Grande"/>
            </a:endParaRPr>
          </a:p>
          <a:p>
            <a:pPr marL="285750" indent="-285750">
              <a:buSzPct val="40000"/>
              <a:buFont typeface="Wingdings" charset="2"/>
              <a:buChar char="u"/>
            </a:pPr>
            <a:r>
              <a:rPr lang="en-US" dirty="0" smtClean="0">
                <a:solidFill>
                  <a:srgbClr val="F6DE55"/>
                </a:solidFill>
                <a:latin typeface="Lucida Grande"/>
                <a:cs typeface="Lucida Grande"/>
              </a:rPr>
              <a:t>Among prisoners randomly assigned to continued methadone versus forced withdrawal, </a:t>
            </a:r>
            <a:r>
              <a:rPr lang="en-US" u="sng" dirty="0" smtClean="0">
                <a:solidFill>
                  <a:srgbClr val="F6DE55"/>
                </a:solidFill>
                <a:latin typeface="Lucida Grande"/>
                <a:cs typeface="Lucida Grande"/>
              </a:rPr>
              <a:t>those maintained on methadone were more than twice as likely to continue in community methadone treatment after release</a:t>
            </a:r>
            <a:r>
              <a:rPr lang="en-US" dirty="0" smtClean="0">
                <a:solidFill>
                  <a:srgbClr val="F6DE55"/>
                </a:solidFill>
                <a:latin typeface="Lucida Grande"/>
                <a:cs typeface="Lucida Grande"/>
              </a:rPr>
              <a:t>.</a:t>
            </a:r>
          </a:p>
          <a:p>
            <a:pPr marL="285750" indent="-285750">
              <a:buSzPct val="40000"/>
              <a:buFont typeface="Wingdings" charset="2"/>
              <a:buChar char="u"/>
            </a:pPr>
            <a:endParaRPr lang="en-US" dirty="0" smtClean="0">
              <a:solidFill>
                <a:srgbClr val="F6DE55"/>
              </a:solidFill>
              <a:latin typeface="Lucida Grande"/>
              <a:cs typeface="Lucida Grande"/>
            </a:endParaRPr>
          </a:p>
          <a:p>
            <a:pPr marL="285750" indent="-285750">
              <a:buSzPct val="40000"/>
              <a:buFont typeface="Wingdings" charset="2"/>
              <a:buChar char="u"/>
            </a:pPr>
            <a:r>
              <a:rPr lang="en-US" dirty="0" smtClean="0">
                <a:solidFill>
                  <a:srgbClr val="F6DE55"/>
                </a:solidFill>
                <a:latin typeface="Lucida Grande"/>
                <a:cs typeface="Lucida Grande"/>
              </a:rPr>
              <a:t>There were no differences in serious adverse events between groups.</a:t>
            </a:r>
          </a:p>
        </p:txBody>
      </p:sp>
      <p:sp>
        <p:nvSpPr>
          <p:cNvPr id="3" name="Title 2"/>
          <p:cNvSpPr>
            <a:spLocks noGrp="1"/>
          </p:cNvSpPr>
          <p:nvPr>
            <p:ph type="title"/>
          </p:nvPr>
        </p:nvSpPr>
        <p:spPr>
          <a:xfrm>
            <a:off x="609600" y="304800"/>
            <a:ext cx="10972800" cy="770467"/>
          </a:xfrm>
        </p:spPr>
        <p:txBody>
          <a:bodyPr>
            <a:noAutofit/>
          </a:bodyPr>
          <a:lstStyle/>
          <a:p>
            <a:r>
              <a:rPr lang="en-US" sz="2800" dirty="0" smtClean="0"/>
              <a:t>14.  Ethical &amp; policy considerations</a:t>
            </a:r>
            <a:endParaRPr lang="en-US" sz="2400" dirty="0"/>
          </a:p>
        </p:txBody>
      </p:sp>
      <p:sp>
        <p:nvSpPr>
          <p:cNvPr id="4" name="TextBox 3"/>
          <p:cNvSpPr txBox="1"/>
          <p:nvPr/>
        </p:nvSpPr>
        <p:spPr>
          <a:xfrm>
            <a:off x="11913528" y="7581"/>
            <a:ext cx="312030" cy="369332"/>
          </a:xfrm>
          <a:prstGeom prst="rect">
            <a:avLst/>
          </a:prstGeom>
          <a:noFill/>
        </p:spPr>
        <p:txBody>
          <a:bodyPr wrap="none" rtlCol="0">
            <a:spAutoFit/>
          </a:bodyPr>
          <a:lstStyle/>
          <a:p>
            <a:r>
              <a:rPr lang="en-US" dirty="0" smtClean="0">
                <a:solidFill>
                  <a:schemeClr val="accent6">
                    <a:lumMod val="20000"/>
                    <a:lumOff val="80000"/>
                  </a:schemeClr>
                </a:solidFill>
              </a:rPr>
              <a:t>S</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9810994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3934" y="136703"/>
            <a:ext cx="5257648" cy="382270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63148" y="1552101"/>
            <a:ext cx="5533789" cy="395445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84332" y="3879903"/>
            <a:ext cx="4667250" cy="4760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909619" y="5506557"/>
            <a:ext cx="4875028" cy="49720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Box 3"/>
          <p:cNvSpPr txBox="1"/>
          <p:nvPr/>
        </p:nvSpPr>
        <p:spPr>
          <a:xfrm>
            <a:off x="27039" y="5911334"/>
            <a:ext cx="5824543" cy="369332"/>
          </a:xfrm>
          <a:prstGeom prst="rect">
            <a:avLst/>
          </a:prstGeom>
          <a:noFill/>
        </p:spPr>
        <p:txBody>
          <a:bodyPr wrap="none" rtlCol="0">
            <a:spAutoFit/>
          </a:bodyPr>
          <a:lstStyle/>
          <a:p>
            <a:r>
              <a:rPr lang="en-US" altLang="en-US" sz="1600" i="1" dirty="0"/>
              <a:t>The Lancet</a:t>
            </a:r>
            <a:r>
              <a:rPr lang="en-US" altLang="en-US" sz="1600" dirty="0"/>
              <a:t> 2015 386, </a:t>
            </a:r>
            <a:r>
              <a:rPr lang="en-US" altLang="en-US" sz="1600" dirty="0" smtClean="0"/>
              <a:t>350-359. </a:t>
            </a:r>
            <a:r>
              <a:rPr lang="en-US" altLang="en-US" sz="1600" dirty="0" err="1" smtClean="0"/>
              <a:t>doi</a:t>
            </a:r>
            <a:r>
              <a:rPr lang="en-US" altLang="en-US" sz="1600" dirty="0" smtClean="0"/>
              <a:t>: 10.1016/S0140-6736(14)62338-2</a:t>
            </a:r>
            <a:r>
              <a:rPr lang="en-US" altLang="en-US" dirty="0" smtClean="0"/>
              <a:t>.</a:t>
            </a:r>
            <a:endParaRPr lang="en-US" dirty="0"/>
          </a:p>
        </p:txBody>
      </p:sp>
      <p:pic>
        <p:nvPicPr>
          <p:cNvPr id="10" name="Picture 9"/>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1503" y="5078747"/>
            <a:ext cx="708025" cy="79375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12" name="TextBox 11"/>
          <p:cNvSpPr txBox="1"/>
          <p:nvPr/>
        </p:nvSpPr>
        <p:spPr>
          <a:xfrm>
            <a:off x="1905000" y="4495800"/>
            <a:ext cx="3962265" cy="1200329"/>
          </a:xfrm>
          <a:prstGeom prst="rect">
            <a:avLst/>
          </a:prstGeom>
          <a:noFill/>
          <a:ln>
            <a:solidFill>
              <a:schemeClr val="tx2"/>
            </a:solidFill>
          </a:ln>
        </p:spPr>
        <p:txBody>
          <a:bodyPr wrap="square" rtlCol="0">
            <a:spAutoFit/>
          </a:bodyPr>
          <a:lstStyle/>
          <a:p>
            <a:r>
              <a:rPr lang="en-US" dirty="0"/>
              <a:t>R</a:t>
            </a:r>
            <a:r>
              <a:rPr lang="en-US" dirty="0" smtClean="0"/>
              <a:t>eceiving </a:t>
            </a:r>
            <a:r>
              <a:rPr lang="en-US" dirty="0"/>
              <a:t>methadone while incarcerated </a:t>
            </a:r>
            <a:r>
              <a:rPr lang="en-US" dirty="0" smtClean="0"/>
              <a:t>(vs. forced-withdrawal) more than doubled post-release treatment entry</a:t>
            </a:r>
          </a:p>
        </p:txBody>
      </p:sp>
      <p:sp>
        <p:nvSpPr>
          <p:cNvPr id="11" name="TextBox 10"/>
          <p:cNvSpPr txBox="1"/>
          <p:nvPr/>
        </p:nvSpPr>
        <p:spPr>
          <a:xfrm>
            <a:off x="11913528" y="7581"/>
            <a:ext cx="312030" cy="369332"/>
          </a:xfrm>
          <a:prstGeom prst="rect">
            <a:avLst/>
          </a:prstGeom>
          <a:noFill/>
        </p:spPr>
        <p:txBody>
          <a:bodyPr wrap="none" rtlCol="0">
            <a:spAutoFit/>
          </a:bodyPr>
          <a:lstStyle/>
          <a:p>
            <a:r>
              <a:rPr lang="en-US" dirty="0" smtClean="0">
                <a:solidFill>
                  <a:schemeClr val="accent6">
                    <a:lumMod val="20000"/>
                    <a:lumOff val="80000"/>
                  </a:schemeClr>
                </a:solidFill>
              </a:rPr>
              <a:t>S</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10611450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0" y="1143000"/>
            <a:ext cx="11658600" cy="4419600"/>
          </a:xfrm>
        </p:spPr>
        <p:txBody>
          <a:bodyPr>
            <a:normAutofit lnSpcReduction="10000"/>
          </a:bodyPr>
          <a:lstStyle/>
          <a:p>
            <a:pPr marL="342900" indent="-342900">
              <a:buFont typeface="Wingdings" charset="2"/>
              <a:buChar char="u"/>
            </a:pPr>
            <a:r>
              <a:rPr lang="en-US" sz="2800" dirty="0" err="1" smtClean="0">
                <a:latin typeface="Calibri"/>
                <a:cs typeface="Calibri"/>
              </a:rPr>
              <a:t>Saitz</a:t>
            </a:r>
            <a:r>
              <a:rPr lang="en-US" sz="2800" dirty="0" smtClean="0">
                <a:latin typeface="Calibri"/>
                <a:cs typeface="Calibri"/>
              </a:rPr>
              <a:t> R, J Add Med 2015:</a:t>
            </a:r>
          </a:p>
          <a:p>
            <a:pPr algn="ctr"/>
            <a:r>
              <a:rPr lang="en-US" sz="2800" u="sng" dirty="0" smtClean="0">
                <a:latin typeface="Calibri"/>
                <a:cs typeface="Calibri"/>
              </a:rPr>
              <a:t>“Things </a:t>
            </a:r>
            <a:r>
              <a:rPr lang="en-US" sz="2800" u="sng" dirty="0">
                <a:latin typeface="Calibri"/>
                <a:cs typeface="Calibri"/>
              </a:rPr>
              <a:t>that Work, Things that Don't Work, and Things that Matter-Including </a:t>
            </a:r>
            <a:r>
              <a:rPr lang="en-US" sz="2800" u="sng" dirty="0" smtClean="0">
                <a:latin typeface="Calibri"/>
                <a:cs typeface="Calibri"/>
              </a:rPr>
              <a:t>Words”</a:t>
            </a:r>
          </a:p>
          <a:p>
            <a:pPr algn="ctr"/>
            <a:r>
              <a:rPr lang="en-US" sz="2800" u="sng" dirty="0" smtClean="0">
                <a:latin typeface="Calibri"/>
                <a:cs typeface="Calibri"/>
              </a:rPr>
              <a:t>“International </a:t>
            </a:r>
            <a:r>
              <a:rPr lang="en-US" sz="2800" u="sng" dirty="0">
                <a:latin typeface="Calibri"/>
                <a:cs typeface="Calibri"/>
              </a:rPr>
              <a:t>Statement Recommending Against the Use of Terminology</a:t>
            </a:r>
            <a:br>
              <a:rPr lang="en-US" sz="2800" u="sng" dirty="0">
                <a:latin typeface="Calibri"/>
                <a:cs typeface="Calibri"/>
              </a:rPr>
            </a:br>
            <a:r>
              <a:rPr lang="en-US" sz="2800" u="sng" dirty="0">
                <a:latin typeface="Calibri"/>
                <a:cs typeface="Calibri"/>
              </a:rPr>
              <a:t>That Can Stigmatize </a:t>
            </a:r>
            <a:r>
              <a:rPr lang="en-US" sz="2800" u="sng" dirty="0" smtClean="0">
                <a:latin typeface="Calibri"/>
                <a:cs typeface="Calibri"/>
              </a:rPr>
              <a:t>People” </a:t>
            </a:r>
          </a:p>
          <a:p>
            <a:pPr algn="ctr"/>
            <a:endParaRPr lang="en-US" dirty="0" smtClean="0"/>
          </a:p>
          <a:p>
            <a:pPr marL="342900" indent="-342900">
              <a:buFont typeface="Wingdings" charset="2"/>
              <a:buChar char="u"/>
            </a:pPr>
            <a:r>
              <a:rPr lang="en-US" sz="1800" dirty="0" smtClean="0">
                <a:solidFill>
                  <a:schemeClr val="accent1"/>
                </a:solidFill>
                <a:latin typeface="Lucida Grande"/>
                <a:cs typeface="Lucida Grande"/>
              </a:rPr>
              <a:t>Use precise respectful clinical language, e.g. person-first (“patient with alcohol use disorder”), avoid “abuse/abuser”, define “dependence” when used, “medication” not “drug” where appropriate, “opioid agonist treatment” not “medication-assisted treatment”, “positive/negative” not “dirty/clean”</a:t>
            </a:r>
          </a:p>
          <a:p>
            <a:pPr marL="342900" indent="-342900">
              <a:buFont typeface="Wingdings" charset="2"/>
              <a:buChar char="u"/>
            </a:pPr>
            <a:endParaRPr lang="en-US" sz="1800" dirty="0">
              <a:solidFill>
                <a:schemeClr val="accent1"/>
              </a:solidFill>
              <a:latin typeface="Lucida Grande"/>
              <a:cs typeface="Lucida Grande"/>
            </a:endParaRPr>
          </a:p>
          <a:p>
            <a:pPr marL="342900" indent="-342900">
              <a:buFont typeface="Wingdings" charset="2"/>
              <a:buChar char="u"/>
            </a:pPr>
            <a:r>
              <a:rPr lang="en-US" sz="1800" dirty="0" smtClean="0">
                <a:solidFill>
                  <a:schemeClr val="accent1"/>
                </a:solidFill>
                <a:latin typeface="Lucida Grande"/>
                <a:cs typeface="Lucida Grande"/>
              </a:rPr>
              <a:t>Avoid imprecise terms for use that doesn’t meet criteria for a disorder,  “misuse” or “inappropriate use”, instead use “at-risk” or “risky”</a:t>
            </a:r>
            <a:endParaRPr lang="en-US" sz="1800" u="sng" dirty="0" smtClean="0">
              <a:solidFill>
                <a:schemeClr val="accent1"/>
              </a:solidFill>
              <a:latin typeface="Lucida Grande"/>
              <a:cs typeface="Lucida Grande"/>
            </a:endParaRPr>
          </a:p>
        </p:txBody>
      </p:sp>
      <p:sp>
        <p:nvSpPr>
          <p:cNvPr id="3" name="Title 2"/>
          <p:cNvSpPr>
            <a:spLocks noGrp="1"/>
          </p:cNvSpPr>
          <p:nvPr>
            <p:ph type="title"/>
          </p:nvPr>
        </p:nvSpPr>
        <p:spPr/>
        <p:txBody>
          <a:bodyPr/>
          <a:lstStyle/>
          <a:p>
            <a:r>
              <a:rPr lang="en-US" dirty="0" smtClean="0"/>
              <a:t>Ethics and Language</a:t>
            </a:r>
            <a:endParaRPr lang="en-US" dirty="0"/>
          </a:p>
        </p:txBody>
      </p:sp>
      <p:sp>
        <p:nvSpPr>
          <p:cNvPr id="4" name="TextBox 3"/>
          <p:cNvSpPr txBox="1"/>
          <p:nvPr/>
        </p:nvSpPr>
        <p:spPr>
          <a:xfrm>
            <a:off x="11913528" y="7581"/>
            <a:ext cx="312030" cy="369332"/>
          </a:xfrm>
          <a:prstGeom prst="rect">
            <a:avLst/>
          </a:prstGeom>
          <a:noFill/>
        </p:spPr>
        <p:txBody>
          <a:bodyPr wrap="none" rtlCol="0">
            <a:spAutoFit/>
          </a:bodyPr>
          <a:lstStyle/>
          <a:p>
            <a:r>
              <a:rPr lang="en-US" dirty="0" smtClean="0">
                <a:solidFill>
                  <a:schemeClr val="accent6">
                    <a:lumMod val="20000"/>
                    <a:lumOff val="80000"/>
                  </a:schemeClr>
                </a:solidFill>
              </a:rPr>
              <a:t>S</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34908380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600" y="1676400"/>
            <a:ext cx="10972800" cy="4419600"/>
          </a:xfrm>
        </p:spPr>
        <p:txBody>
          <a:bodyPr>
            <a:normAutofit fontScale="92500" lnSpcReduction="20000"/>
          </a:bodyPr>
          <a:lstStyle/>
          <a:p>
            <a:pPr marL="342900" indent="-342900">
              <a:buFont typeface="Wingdings" charset="2"/>
              <a:buChar char="u"/>
            </a:pPr>
            <a:r>
              <a:rPr lang="en-US" sz="2800" dirty="0" smtClean="0">
                <a:latin typeface="Calibri"/>
                <a:cs typeface="Calibri"/>
              </a:rPr>
              <a:t>Dowell D, JAMA March 2016:</a:t>
            </a:r>
          </a:p>
          <a:p>
            <a:pPr marL="0" indent="0"/>
            <a:endParaRPr lang="en-US" sz="2800" dirty="0" smtClean="0">
              <a:latin typeface="Calibri"/>
              <a:cs typeface="Calibri"/>
            </a:endParaRPr>
          </a:p>
          <a:p>
            <a:pPr marL="0" indent="0" algn="ctr"/>
            <a:r>
              <a:rPr lang="en-US" sz="2800" dirty="0" smtClean="0">
                <a:latin typeface="Calibri"/>
                <a:cs typeface="Calibri"/>
              </a:rPr>
              <a:t>“</a:t>
            </a:r>
            <a:r>
              <a:rPr lang="en-US" sz="2800" u="sng" dirty="0" smtClean="0">
                <a:latin typeface="Calibri"/>
                <a:cs typeface="Calibri"/>
              </a:rPr>
              <a:t>CDC Guidelines for Prescribing Opioids for Chronic Pain</a:t>
            </a:r>
            <a:r>
              <a:rPr lang="en-US" sz="2800" dirty="0" smtClean="0">
                <a:latin typeface="Calibri"/>
                <a:cs typeface="Calibri"/>
              </a:rPr>
              <a:t>”</a:t>
            </a:r>
          </a:p>
          <a:p>
            <a:pPr marL="342900" indent="-342900">
              <a:buFont typeface="Wingdings" charset="2"/>
              <a:buChar char="u"/>
            </a:pPr>
            <a:endParaRPr lang="en-US" sz="1900" dirty="0" smtClean="0">
              <a:latin typeface="Lucida Grande"/>
              <a:cs typeface="Lucida Grande"/>
            </a:endParaRPr>
          </a:p>
          <a:p>
            <a:pPr marL="342900" indent="-342900">
              <a:buFont typeface="Wingdings" charset="2"/>
              <a:buChar char="u"/>
            </a:pPr>
            <a:r>
              <a:rPr lang="en-US" sz="1900" dirty="0" smtClean="0">
                <a:latin typeface="Lucida Grande"/>
                <a:cs typeface="Lucida Grande"/>
              </a:rPr>
              <a:t>Reviewed scientific evidence from 2008-2014 and classified into 4 types based on limitations of the studies</a:t>
            </a:r>
          </a:p>
          <a:p>
            <a:pPr marL="342900" indent="-342900">
              <a:buFont typeface="Wingdings" charset="2"/>
              <a:buChar char="u"/>
            </a:pPr>
            <a:endParaRPr lang="en-US" sz="1900" dirty="0" smtClean="0">
              <a:latin typeface="Lucida Grande"/>
              <a:cs typeface="Lucida Grande"/>
            </a:endParaRPr>
          </a:p>
          <a:p>
            <a:pPr marL="342900" indent="-342900">
              <a:buFont typeface="Wingdings" charset="2"/>
              <a:buChar char="u"/>
            </a:pPr>
            <a:r>
              <a:rPr lang="en-US" sz="1900" u="sng" dirty="0" smtClean="0">
                <a:solidFill>
                  <a:srgbClr val="F6DE55"/>
                </a:solidFill>
                <a:latin typeface="Lucida Grande"/>
                <a:cs typeface="Lucida Grande"/>
              </a:rPr>
              <a:t>No evidence</a:t>
            </a:r>
            <a:r>
              <a:rPr lang="en-US" sz="1900" dirty="0" smtClean="0">
                <a:solidFill>
                  <a:srgbClr val="F6DE55"/>
                </a:solidFill>
                <a:latin typeface="Lucida Grande"/>
                <a:cs typeface="Lucida Grande"/>
              </a:rPr>
              <a:t> shows a long-term benefit of opioids in pain and function versus no opioids </a:t>
            </a:r>
          </a:p>
          <a:p>
            <a:pPr marL="342900" indent="-342900">
              <a:buFont typeface="Wingdings" charset="2"/>
              <a:buChar char="u"/>
            </a:pPr>
            <a:endParaRPr lang="en-US" sz="1900" dirty="0" smtClean="0">
              <a:solidFill>
                <a:srgbClr val="F6DE55"/>
              </a:solidFill>
              <a:latin typeface="Lucida Grande"/>
              <a:cs typeface="Lucida Grande"/>
            </a:endParaRPr>
          </a:p>
          <a:p>
            <a:pPr marL="342900" indent="-342900">
              <a:buFont typeface="Wingdings" charset="2"/>
              <a:buChar char="u"/>
            </a:pPr>
            <a:r>
              <a:rPr lang="en-US" sz="1900" dirty="0" smtClean="0">
                <a:solidFill>
                  <a:srgbClr val="F6DE55"/>
                </a:solidFill>
                <a:latin typeface="Lucida Grande"/>
                <a:cs typeface="Lucida Grande"/>
              </a:rPr>
              <a:t>Extensive evidence shows the </a:t>
            </a:r>
            <a:r>
              <a:rPr lang="en-US" sz="1900" u="sng" dirty="0" smtClean="0">
                <a:solidFill>
                  <a:srgbClr val="F6DE55"/>
                </a:solidFill>
                <a:latin typeface="Lucida Grande"/>
                <a:cs typeface="Lucida Grande"/>
              </a:rPr>
              <a:t>possible harms of opioids </a:t>
            </a:r>
            <a:r>
              <a:rPr lang="en-US" sz="1900" dirty="0" smtClean="0">
                <a:solidFill>
                  <a:srgbClr val="F6DE55"/>
                </a:solidFill>
                <a:latin typeface="Lucida Grande"/>
                <a:cs typeface="Lucida Grande"/>
              </a:rPr>
              <a:t>(including opioid use d/o and overdose)</a:t>
            </a:r>
          </a:p>
          <a:p>
            <a:pPr marL="342900" indent="-342900">
              <a:buFont typeface="Wingdings" charset="2"/>
              <a:buChar char="u"/>
            </a:pPr>
            <a:endParaRPr lang="en-US" sz="1900" dirty="0" smtClean="0">
              <a:solidFill>
                <a:srgbClr val="F6DE55"/>
              </a:solidFill>
              <a:latin typeface="Lucida Grande"/>
              <a:cs typeface="Lucida Grande"/>
            </a:endParaRPr>
          </a:p>
          <a:p>
            <a:pPr marL="342900" indent="-342900">
              <a:buFont typeface="Wingdings" charset="2"/>
              <a:buChar char="u"/>
            </a:pPr>
            <a:r>
              <a:rPr lang="en-US" sz="1900" u="sng" dirty="0" smtClean="0">
                <a:solidFill>
                  <a:srgbClr val="F6DE55"/>
                </a:solidFill>
                <a:latin typeface="Lucida Grande"/>
                <a:cs typeface="Lucida Grande"/>
              </a:rPr>
              <a:t>Non-pharmacologic therapy and non-opioid pharmacologic therapy are preferred</a:t>
            </a:r>
            <a:r>
              <a:rPr lang="en-US" sz="1900" dirty="0" smtClean="0">
                <a:solidFill>
                  <a:srgbClr val="F6DE55"/>
                </a:solidFill>
                <a:latin typeface="Lucida Grande"/>
                <a:cs typeface="Lucida Grande"/>
              </a:rPr>
              <a:t> for chronic pain</a:t>
            </a:r>
          </a:p>
        </p:txBody>
      </p:sp>
      <p:sp>
        <p:nvSpPr>
          <p:cNvPr id="3" name="Title 2"/>
          <p:cNvSpPr>
            <a:spLocks noGrp="1"/>
          </p:cNvSpPr>
          <p:nvPr>
            <p:ph type="title"/>
          </p:nvPr>
        </p:nvSpPr>
        <p:spPr>
          <a:xfrm>
            <a:off x="609600" y="524933"/>
            <a:ext cx="10972800" cy="770467"/>
          </a:xfrm>
        </p:spPr>
        <p:txBody>
          <a:bodyPr>
            <a:normAutofit fontScale="90000"/>
          </a:bodyPr>
          <a:lstStyle/>
          <a:p>
            <a:r>
              <a:rPr lang="en-US" dirty="0" smtClean="0"/>
              <a:t>Late-breaking 2016: </a:t>
            </a:r>
            <a:br>
              <a:rPr lang="en-US" dirty="0" smtClean="0"/>
            </a:br>
            <a:r>
              <a:rPr lang="en-US" dirty="0" smtClean="0"/>
              <a:t>CDC Opioids for Chronic Pain Guidelines</a:t>
            </a:r>
            <a:endParaRPr lang="en-US" dirty="0"/>
          </a:p>
        </p:txBody>
      </p:sp>
      <p:sp>
        <p:nvSpPr>
          <p:cNvPr id="4" name="TextBox 3"/>
          <p:cNvSpPr txBox="1"/>
          <p:nvPr/>
        </p:nvSpPr>
        <p:spPr>
          <a:xfrm>
            <a:off x="11913528" y="7581"/>
            <a:ext cx="312030" cy="369332"/>
          </a:xfrm>
          <a:prstGeom prst="rect">
            <a:avLst/>
          </a:prstGeom>
          <a:noFill/>
        </p:spPr>
        <p:txBody>
          <a:bodyPr wrap="none" rtlCol="0">
            <a:spAutoFit/>
          </a:bodyPr>
          <a:lstStyle/>
          <a:p>
            <a:r>
              <a:rPr lang="en-US" dirty="0" smtClean="0">
                <a:solidFill>
                  <a:schemeClr val="accent6">
                    <a:lumMod val="20000"/>
                    <a:lumOff val="80000"/>
                  </a:schemeClr>
                </a:solidFill>
              </a:rPr>
              <a:t>S</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27824867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600" y="1676400"/>
            <a:ext cx="10896600" cy="4191000"/>
          </a:xfrm>
        </p:spPr>
        <p:txBody>
          <a:bodyPr>
            <a:normAutofit fontScale="92500" lnSpcReduction="10000"/>
          </a:bodyPr>
          <a:lstStyle/>
          <a:p>
            <a:pPr marL="342900" indent="-342900">
              <a:buFont typeface="Wingdings" charset="2"/>
              <a:buChar char="u"/>
            </a:pPr>
            <a:r>
              <a:rPr lang="en-US" sz="2800" dirty="0">
                <a:latin typeface="Calibri"/>
                <a:cs typeface="Calibri"/>
              </a:rPr>
              <a:t>Larochelle M, Ann Int Med 2016: </a:t>
            </a:r>
          </a:p>
          <a:p>
            <a:pPr marL="0" indent="0" algn="ctr"/>
            <a:r>
              <a:rPr lang="en-US" sz="2800" dirty="0">
                <a:latin typeface="Calibri"/>
                <a:cs typeface="Calibri"/>
              </a:rPr>
              <a:t>“</a:t>
            </a:r>
            <a:r>
              <a:rPr lang="en-US" sz="2800" u="sng" dirty="0">
                <a:latin typeface="Calibri"/>
                <a:cs typeface="Calibri"/>
              </a:rPr>
              <a:t>Opioid Prescribing After Nonfatal Overdose and Association With Repeated Overdose: A Cohort Study</a:t>
            </a:r>
            <a:r>
              <a:rPr lang="en-US" sz="2800" dirty="0" smtClean="0">
                <a:latin typeface="Calibri"/>
                <a:cs typeface="Calibri"/>
              </a:rPr>
              <a:t>”</a:t>
            </a:r>
          </a:p>
          <a:p>
            <a:pPr marL="0" indent="0" algn="ctr"/>
            <a:endParaRPr lang="en-US" sz="2800" dirty="0" smtClean="0">
              <a:latin typeface="Calibri"/>
              <a:cs typeface="Calibri"/>
            </a:endParaRPr>
          </a:p>
          <a:p>
            <a:pPr marL="342900" indent="-342900">
              <a:buFont typeface="Wingdings" charset="2"/>
              <a:buChar char="u"/>
            </a:pPr>
            <a:r>
              <a:rPr lang="en-US" sz="1800" dirty="0" smtClean="0">
                <a:latin typeface="Lucida Grande"/>
                <a:cs typeface="Lucida Grande"/>
              </a:rPr>
              <a:t>2848 patients who had an opioid overdose during long-term therapy for </a:t>
            </a:r>
            <a:r>
              <a:rPr lang="en-US" sz="1800" dirty="0" err="1" smtClean="0">
                <a:latin typeface="Lucida Grande"/>
                <a:cs typeface="Lucida Grande"/>
              </a:rPr>
              <a:t>noncancer</a:t>
            </a:r>
            <a:r>
              <a:rPr lang="en-US" sz="1800" dirty="0" smtClean="0">
                <a:latin typeface="Lucida Grande"/>
                <a:cs typeface="Lucida Grande"/>
              </a:rPr>
              <a:t> pain followed for a median duration of 299 days (123-639) after an index overdose</a:t>
            </a:r>
          </a:p>
          <a:p>
            <a:pPr marL="342900" indent="-342900">
              <a:buFont typeface="Wingdings" charset="2"/>
              <a:buChar char="u"/>
            </a:pPr>
            <a:endParaRPr lang="en-US" sz="1800" dirty="0" smtClean="0">
              <a:latin typeface="Lucida Grande"/>
              <a:cs typeface="Lucida Grande"/>
            </a:endParaRPr>
          </a:p>
          <a:p>
            <a:pPr marL="342900" indent="-342900">
              <a:buFont typeface="Wingdings" charset="2"/>
              <a:buChar char="u"/>
            </a:pPr>
            <a:r>
              <a:rPr lang="en-US" sz="1800" u="sng" dirty="0">
                <a:solidFill>
                  <a:schemeClr val="accent1"/>
                </a:solidFill>
                <a:latin typeface="Lucida Grande"/>
                <a:cs typeface="Lucida Grande"/>
              </a:rPr>
              <a:t>O</a:t>
            </a:r>
            <a:r>
              <a:rPr lang="en-US" sz="1800" u="sng" dirty="0" smtClean="0">
                <a:solidFill>
                  <a:schemeClr val="accent1"/>
                </a:solidFill>
                <a:latin typeface="Lucida Grande"/>
                <a:cs typeface="Lucida Grande"/>
              </a:rPr>
              <a:t>verdose </a:t>
            </a:r>
            <a:r>
              <a:rPr lang="en-US" sz="1800" u="sng" dirty="0">
                <a:solidFill>
                  <a:schemeClr val="accent1"/>
                </a:solidFill>
                <a:latin typeface="Lucida Grande"/>
                <a:cs typeface="Lucida Grande"/>
              </a:rPr>
              <a:t>did not prompt changes in PO </a:t>
            </a:r>
            <a:r>
              <a:rPr lang="en-US" sz="1800" u="sng" dirty="0" smtClean="0">
                <a:solidFill>
                  <a:schemeClr val="accent1"/>
                </a:solidFill>
                <a:latin typeface="Lucida Grande"/>
                <a:cs typeface="Lucida Grande"/>
              </a:rPr>
              <a:t>prescribing</a:t>
            </a:r>
            <a:r>
              <a:rPr lang="en-US" sz="1800" dirty="0" smtClean="0">
                <a:solidFill>
                  <a:schemeClr val="accent1"/>
                </a:solidFill>
                <a:latin typeface="Lucida Grande"/>
                <a:cs typeface="Lucida Grande"/>
              </a:rPr>
              <a:t>.   </a:t>
            </a:r>
          </a:p>
          <a:p>
            <a:pPr marL="342900" indent="-342900">
              <a:buFont typeface="Wingdings" charset="2"/>
              <a:buChar char="u"/>
            </a:pPr>
            <a:endParaRPr lang="en-US" sz="1800" dirty="0">
              <a:solidFill>
                <a:schemeClr val="accent1"/>
              </a:solidFill>
              <a:latin typeface="Lucida Grande"/>
              <a:cs typeface="Lucida Grande"/>
            </a:endParaRPr>
          </a:p>
          <a:p>
            <a:pPr marL="342900" indent="-342900">
              <a:buFont typeface="Wingdings" charset="2"/>
              <a:buChar char="u"/>
            </a:pPr>
            <a:r>
              <a:rPr lang="en-US" sz="1800" dirty="0" smtClean="0">
                <a:solidFill>
                  <a:schemeClr val="accent1"/>
                </a:solidFill>
                <a:latin typeface="Lucida Grande"/>
                <a:cs typeface="Lucida Grande"/>
              </a:rPr>
              <a:t>91% received </a:t>
            </a:r>
            <a:r>
              <a:rPr lang="en-US" sz="1800" u="sng" dirty="0" smtClean="0">
                <a:solidFill>
                  <a:schemeClr val="accent1"/>
                </a:solidFill>
                <a:latin typeface="Lucida Grande"/>
                <a:cs typeface="Lucida Grande"/>
              </a:rPr>
              <a:t>1 or more </a:t>
            </a:r>
            <a:r>
              <a:rPr lang="en-US" sz="1800" dirty="0" smtClean="0">
                <a:solidFill>
                  <a:schemeClr val="accent1"/>
                </a:solidFill>
                <a:latin typeface="Lucida Grande"/>
                <a:cs typeface="Lucida Grande"/>
              </a:rPr>
              <a:t>opioid prescriptions after the overdose.</a:t>
            </a:r>
          </a:p>
          <a:p>
            <a:pPr marL="342900" indent="-342900">
              <a:buFont typeface="Wingdings" charset="2"/>
              <a:buChar char="u"/>
            </a:pPr>
            <a:endParaRPr lang="en-US" sz="1800" dirty="0" smtClean="0">
              <a:solidFill>
                <a:schemeClr val="accent1"/>
              </a:solidFill>
              <a:latin typeface="Lucida Grande"/>
              <a:cs typeface="Lucida Grande"/>
            </a:endParaRPr>
          </a:p>
          <a:p>
            <a:pPr marL="342900" indent="-342900">
              <a:buFont typeface="Wingdings" charset="2"/>
              <a:buChar char="u"/>
            </a:pPr>
            <a:r>
              <a:rPr lang="en-US" sz="1800" dirty="0" smtClean="0">
                <a:solidFill>
                  <a:schemeClr val="accent1"/>
                </a:solidFill>
                <a:latin typeface="Lucida Grande"/>
                <a:cs typeface="Lucida Grande"/>
              </a:rPr>
              <a:t>After the overdose, 2/3 of patients had an active opioid dispensing and </a:t>
            </a:r>
            <a:r>
              <a:rPr lang="en-US" sz="1800" u="sng" dirty="0" smtClean="0">
                <a:solidFill>
                  <a:schemeClr val="accent1"/>
                </a:solidFill>
                <a:latin typeface="Lucida Grande"/>
                <a:cs typeface="Lucida Grande"/>
              </a:rPr>
              <a:t>1/3 were receiving high dosages, which was associated with increased risk for repeated overdose</a:t>
            </a:r>
            <a:r>
              <a:rPr lang="en-US" sz="1800" dirty="0" smtClean="0">
                <a:solidFill>
                  <a:schemeClr val="accent1"/>
                </a:solidFill>
                <a:latin typeface="Lucida Grande"/>
                <a:cs typeface="Lucida Grande"/>
              </a:rPr>
              <a:t>.</a:t>
            </a:r>
            <a:endParaRPr lang="en-US" sz="1800" dirty="0">
              <a:solidFill>
                <a:schemeClr val="accent1"/>
              </a:solidFill>
              <a:latin typeface="Lucida Grande"/>
              <a:cs typeface="Lucida Grande"/>
            </a:endParaRPr>
          </a:p>
          <a:p>
            <a:endParaRPr lang="en-US" dirty="0"/>
          </a:p>
        </p:txBody>
      </p:sp>
      <p:sp>
        <p:nvSpPr>
          <p:cNvPr id="3" name="Title 2"/>
          <p:cNvSpPr>
            <a:spLocks noGrp="1"/>
          </p:cNvSpPr>
          <p:nvPr>
            <p:ph type="title"/>
          </p:nvPr>
        </p:nvSpPr>
        <p:spPr>
          <a:xfrm>
            <a:off x="609600" y="524933"/>
            <a:ext cx="10972800" cy="770467"/>
          </a:xfrm>
        </p:spPr>
        <p:txBody>
          <a:bodyPr>
            <a:normAutofit fontScale="90000"/>
          </a:bodyPr>
          <a:lstStyle/>
          <a:p>
            <a:r>
              <a:rPr lang="en-US" dirty="0" smtClean="0"/>
              <a:t>Late-breaking 2016:</a:t>
            </a:r>
            <a:br>
              <a:rPr lang="en-US" dirty="0" smtClean="0"/>
            </a:br>
            <a:r>
              <a:rPr lang="en-US" dirty="0" smtClean="0"/>
              <a:t>Prescription Opioids Continue after OD</a:t>
            </a:r>
            <a:endParaRPr lang="en-US" dirty="0"/>
          </a:p>
        </p:txBody>
      </p:sp>
      <p:sp>
        <p:nvSpPr>
          <p:cNvPr id="4" name="TextBox 3"/>
          <p:cNvSpPr txBox="1"/>
          <p:nvPr/>
        </p:nvSpPr>
        <p:spPr>
          <a:xfrm>
            <a:off x="11913528" y="7581"/>
            <a:ext cx="312030" cy="369332"/>
          </a:xfrm>
          <a:prstGeom prst="rect">
            <a:avLst/>
          </a:prstGeom>
          <a:noFill/>
        </p:spPr>
        <p:txBody>
          <a:bodyPr wrap="none" rtlCol="0">
            <a:spAutoFit/>
          </a:bodyPr>
          <a:lstStyle/>
          <a:p>
            <a:r>
              <a:rPr lang="en-US" dirty="0" smtClean="0">
                <a:solidFill>
                  <a:schemeClr val="accent6">
                    <a:lumMod val="20000"/>
                    <a:lumOff val="80000"/>
                  </a:schemeClr>
                </a:solidFill>
              </a:rPr>
              <a:t>S</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21145329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ve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52400" y="451945"/>
            <a:ext cx="5612091" cy="4120055"/>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descr="Cove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2"/>
          <a:stretch/>
        </p:blipFill>
        <p:spPr bwMode="auto">
          <a:xfrm>
            <a:off x="6172200" y="486346"/>
            <a:ext cx="5741565" cy="4075142"/>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p:cNvSpPr/>
          <p:nvPr/>
        </p:nvSpPr>
        <p:spPr>
          <a:xfrm>
            <a:off x="1828800" y="838201"/>
            <a:ext cx="3200400" cy="584776"/>
          </a:xfrm>
          <a:prstGeom prst="rect">
            <a:avLst/>
          </a:prstGeom>
        </p:spPr>
        <p:txBody>
          <a:bodyPr wrap="square">
            <a:spAutoFit/>
          </a:bodyPr>
          <a:lstStyle/>
          <a:p>
            <a:r>
              <a:rPr lang="en-US" altLang="en-US" sz="1600" b="1" dirty="0">
                <a:solidFill>
                  <a:schemeClr val="tx2"/>
                </a:solidFill>
              </a:rPr>
              <a:t>
MED = morphine-equivalent dose</a:t>
            </a:r>
            <a:r>
              <a:rPr lang="en-US" altLang="en-US" sz="1600" b="1" dirty="0">
                <a:solidFill>
                  <a:schemeClr val="bg2"/>
                </a:solidFill>
              </a:rPr>
              <a:t>.</a:t>
            </a:r>
            <a:endParaRPr lang="en-US" sz="1600" dirty="0">
              <a:solidFill>
                <a:schemeClr val="bg2"/>
              </a:solidFill>
            </a:endParaRPr>
          </a:p>
        </p:txBody>
      </p:sp>
      <p:sp>
        <p:nvSpPr>
          <p:cNvPr id="7" name="Rectangle 6"/>
          <p:cNvSpPr/>
          <p:nvPr/>
        </p:nvSpPr>
        <p:spPr>
          <a:xfrm>
            <a:off x="7720729" y="5867400"/>
            <a:ext cx="4471271" cy="307777"/>
          </a:xfrm>
          <a:prstGeom prst="rect">
            <a:avLst/>
          </a:prstGeom>
        </p:spPr>
        <p:txBody>
          <a:bodyPr wrap="none">
            <a:spAutoFit/>
          </a:bodyPr>
          <a:lstStyle/>
          <a:p>
            <a:r>
              <a:rPr lang="en-US" altLang="en-US" sz="1400" b="1" dirty="0"/>
              <a:t>Ann Intern Med. 2016;164(1):1-9. doi:10.7326/M15-</a:t>
            </a:r>
            <a:r>
              <a:rPr lang="en-US" altLang="en-US" sz="1400" b="1" dirty="0" smtClean="0"/>
              <a:t>0038</a:t>
            </a:r>
            <a:endParaRPr lang="en-US" altLang="en-US" sz="1400" b="1" dirty="0"/>
          </a:p>
        </p:txBody>
      </p:sp>
      <p:pic>
        <p:nvPicPr>
          <p:cNvPr id="8" name="Picture 7">
            <a:hlinkClick r:id="rId5"/>
          </p:cNvPr>
          <p:cNvPicPr>
            <a:picLocks noChangeAspect="1"/>
          </p:cNvPicPr>
          <p:nvPr/>
        </p:nvPicPr>
        <p:blipFill rotWithShape="1">
          <a:blip r:embed="rId6" cstate="screen">
            <a:duotone>
              <a:prstClr val="black"/>
              <a:schemeClr val="tx2">
                <a:tint val="45000"/>
                <a:satMod val="400000"/>
              </a:schemeClr>
            </a:duotone>
            <a:extLst>
              <a:ext uri="{28A0092B-C50C-407E-A947-70E740481C1C}">
                <a14:useLocalDpi xmlns:a14="http://schemas.microsoft.com/office/drawing/2010/main"/>
              </a:ext>
            </a:extLst>
          </a:blip>
          <a:srcRect/>
          <a:stretch/>
        </p:blipFill>
        <p:spPr bwMode="auto">
          <a:xfrm>
            <a:off x="152400" y="5638800"/>
            <a:ext cx="3200400" cy="5578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Box 9"/>
          <p:cNvSpPr txBox="1"/>
          <p:nvPr/>
        </p:nvSpPr>
        <p:spPr>
          <a:xfrm>
            <a:off x="152400" y="4800600"/>
            <a:ext cx="4419600" cy="584776"/>
          </a:xfrm>
          <a:prstGeom prst="rect">
            <a:avLst/>
          </a:prstGeom>
          <a:noFill/>
          <a:ln>
            <a:solidFill>
              <a:schemeClr val="tx2"/>
            </a:solidFill>
          </a:ln>
        </p:spPr>
        <p:txBody>
          <a:bodyPr wrap="square" rtlCol="0">
            <a:spAutoFit/>
          </a:bodyPr>
          <a:lstStyle/>
          <a:p>
            <a:r>
              <a:rPr lang="en-US" sz="1600" dirty="0" smtClean="0"/>
              <a:t>In the week before the overdose, dosage increased rapidly and peaked the day before the overdose.  </a:t>
            </a:r>
          </a:p>
        </p:txBody>
      </p:sp>
      <p:sp>
        <p:nvSpPr>
          <p:cNvPr id="12" name="TextBox 11"/>
          <p:cNvSpPr txBox="1"/>
          <p:nvPr/>
        </p:nvSpPr>
        <p:spPr>
          <a:xfrm>
            <a:off x="6019800" y="4724400"/>
            <a:ext cx="6134200" cy="1077218"/>
          </a:xfrm>
          <a:prstGeom prst="rect">
            <a:avLst/>
          </a:prstGeom>
          <a:noFill/>
          <a:ln>
            <a:solidFill>
              <a:schemeClr val="tx2"/>
            </a:solidFill>
          </a:ln>
        </p:spPr>
        <p:txBody>
          <a:bodyPr wrap="square" rtlCol="0">
            <a:spAutoFit/>
          </a:bodyPr>
          <a:lstStyle/>
          <a:p>
            <a:pPr marL="285750" indent="-285750">
              <a:buFont typeface="Arial"/>
              <a:buChar char="•"/>
            </a:pPr>
            <a:r>
              <a:rPr lang="en-US" sz="1600" dirty="0"/>
              <a:t>After the overdose, 91% of patients </a:t>
            </a:r>
            <a:r>
              <a:rPr lang="en-US" sz="1600" dirty="0" smtClean="0"/>
              <a:t>received </a:t>
            </a:r>
            <a:r>
              <a:rPr lang="en-US" sz="1600" dirty="0"/>
              <a:t>1 or more opioid </a:t>
            </a:r>
            <a:r>
              <a:rPr lang="en-US" sz="1600" dirty="0" err="1"/>
              <a:t>dispensings</a:t>
            </a:r>
            <a:r>
              <a:rPr lang="en-US" sz="1600" dirty="0" smtClean="0"/>
              <a:t>. </a:t>
            </a:r>
          </a:p>
          <a:p>
            <a:pPr marL="285750" indent="-285750">
              <a:buFont typeface="Arial"/>
              <a:buChar char="•"/>
            </a:pPr>
            <a:r>
              <a:rPr lang="en-US" sz="1600" dirty="0" smtClean="0"/>
              <a:t>31</a:t>
            </a:r>
            <a:r>
              <a:rPr lang="en-US" sz="1600" dirty="0"/>
              <a:t>-36% of patients received high daily opioid dosages after post-</a:t>
            </a:r>
            <a:r>
              <a:rPr lang="en-US" sz="1600" dirty="0" smtClean="0"/>
              <a:t>overdo </a:t>
            </a:r>
            <a:r>
              <a:rPr lang="en-US" sz="1600" dirty="0"/>
              <a:t>day </a:t>
            </a:r>
            <a:r>
              <a:rPr lang="en-US" sz="1600" dirty="0" smtClean="0"/>
              <a:t>30.</a:t>
            </a:r>
            <a:endParaRPr lang="en-US" sz="1600" dirty="0"/>
          </a:p>
        </p:txBody>
      </p:sp>
      <p:sp>
        <p:nvSpPr>
          <p:cNvPr id="9" name="TextBox 8"/>
          <p:cNvSpPr txBox="1"/>
          <p:nvPr/>
        </p:nvSpPr>
        <p:spPr>
          <a:xfrm>
            <a:off x="11913528" y="7581"/>
            <a:ext cx="312030" cy="369332"/>
          </a:xfrm>
          <a:prstGeom prst="rect">
            <a:avLst/>
          </a:prstGeom>
          <a:noFill/>
        </p:spPr>
        <p:txBody>
          <a:bodyPr wrap="none" rtlCol="0">
            <a:spAutoFit/>
          </a:bodyPr>
          <a:lstStyle/>
          <a:p>
            <a:r>
              <a:rPr lang="en-US" dirty="0" smtClean="0">
                <a:solidFill>
                  <a:schemeClr val="accent6">
                    <a:lumMod val="20000"/>
                    <a:lumOff val="80000"/>
                  </a:schemeClr>
                </a:solidFill>
              </a:rPr>
              <a:t>S</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42308126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600" y="1676400"/>
            <a:ext cx="10972800" cy="4191000"/>
          </a:xfrm>
        </p:spPr>
        <p:txBody>
          <a:bodyPr>
            <a:normAutofit lnSpcReduction="10000"/>
          </a:bodyPr>
          <a:lstStyle/>
          <a:p>
            <a:pPr marL="342900" indent="-342900">
              <a:buFont typeface="Wingdings" charset="2"/>
              <a:buChar char="u"/>
            </a:pPr>
            <a:r>
              <a:rPr lang="en-US" sz="2800" dirty="0" err="1" smtClean="0">
                <a:latin typeface="Calibri"/>
                <a:cs typeface="Calibri"/>
              </a:rPr>
              <a:t>Bachhuber</a:t>
            </a:r>
            <a:r>
              <a:rPr lang="en-US" sz="2800" dirty="0" smtClean="0">
                <a:latin typeface="Calibri"/>
                <a:cs typeface="Calibri"/>
              </a:rPr>
              <a:t> MA, </a:t>
            </a:r>
            <a:r>
              <a:rPr lang="en-US" sz="2800" dirty="0">
                <a:latin typeface="Calibri"/>
                <a:cs typeface="Calibri"/>
              </a:rPr>
              <a:t>Am J Pub </a:t>
            </a:r>
            <a:r>
              <a:rPr lang="en-US" sz="2800" dirty="0" smtClean="0">
                <a:latin typeface="Calibri"/>
                <a:cs typeface="Calibri"/>
              </a:rPr>
              <a:t>Health 2016:</a:t>
            </a:r>
          </a:p>
          <a:p>
            <a:pPr marL="0" indent="0" algn="ctr"/>
            <a:r>
              <a:rPr lang="en-US" sz="2800" dirty="0" smtClean="0">
                <a:latin typeface="Calibri"/>
                <a:cs typeface="Calibri"/>
              </a:rPr>
              <a:t>“</a:t>
            </a:r>
            <a:r>
              <a:rPr lang="en-US" sz="2800" u="sng" dirty="0" smtClean="0">
                <a:latin typeface="Calibri"/>
                <a:cs typeface="Calibri"/>
              </a:rPr>
              <a:t>Increasing </a:t>
            </a:r>
            <a:r>
              <a:rPr lang="en-US" sz="2800" u="sng" dirty="0">
                <a:latin typeface="Calibri"/>
                <a:cs typeface="Calibri"/>
              </a:rPr>
              <a:t>Benzodiazepine Prescriptions and Overdose Mortality in the US 1996-</a:t>
            </a:r>
            <a:r>
              <a:rPr lang="en-US" sz="2800" u="sng" dirty="0" smtClean="0">
                <a:latin typeface="Calibri"/>
                <a:cs typeface="Calibri"/>
              </a:rPr>
              <a:t>2013</a:t>
            </a:r>
            <a:r>
              <a:rPr lang="en-US" sz="2800" dirty="0" smtClean="0">
                <a:latin typeface="Calibri"/>
                <a:cs typeface="Calibri"/>
              </a:rPr>
              <a:t>”</a:t>
            </a:r>
          </a:p>
          <a:p>
            <a:pPr marL="0" indent="0" algn="ctr"/>
            <a:endParaRPr lang="en-US" sz="2800" dirty="0" smtClean="0">
              <a:solidFill>
                <a:srgbClr val="F6DE55"/>
              </a:solidFill>
              <a:latin typeface="Calibri"/>
              <a:cs typeface="Calibri"/>
            </a:endParaRPr>
          </a:p>
          <a:p>
            <a:pPr marL="457200" indent="-457200">
              <a:buFont typeface="Wingdings" charset="2"/>
              <a:buChar char="u"/>
            </a:pPr>
            <a:r>
              <a:rPr lang="en-US" sz="1800" dirty="0" smtClean="0">
                <a:solidFill>
                  <a:srgbClr val="F6DE55"/>
                </a:solidFill>
                <a:latin typeface="Lucida Grande"/>
                <a:cs typeface="Lucida Grande"/>
              </a:rPr>
              <a:t>The percentage of adults filling a </a:t>
            </a:r>
            <a:r>
              <a:rPr lang="en-US" sz="1800" dirty="0" err="1" smtClean="0">
                <a:solidFill>
                  <a:srgbClr val="F6DE55"/>
                </a:solidFill>
                <a:latin typeface="Lucida Grande"/>
                <a:cs typeface="Lucida Grande"/>
              </a:rPr>
              <a:t>benzo</a:t>
            </a:r>
            <a:r>
              <a:rPr lang="en-US" sz="1800" dirty="0" smtClean="0">
                <a:solidFill>
                  <a:srgbClr val="F6DE55"/>
                </a:solidFill>
                <a:latin typeface="Lucida Grande"/>
                <a:cs typeface="Lucida Grande"/>
              </a:rPr>
              <a:t> prescription increased from 4.1% (1996) to 5.6% (2013) with an annual percent change of 2.5%.</a:t>
            </a:r>
          </a:p>
          <a:p>
            <a:pPr marL="457200" indent="-457200">
              <a:buFont typeface="Wingdings" charset="2"/>
              <a:buChar char="u"/>
            </a:pPr>
            <a:endParaRPr lang="en-US" sz="1800" dirty="0" smtClean="0">
              <a:solidFill>
                <a:srgbClr val="F6DE55"/>
              </a:solidFill>
              <a:latin typeface="Lucida Grande"/>
              <a:cs typeface="Lucida Grande"/>
            </a:endParaRPr>
          </a:p>
          <a:p>
            <a:pPr marL="457200" indent="-457200">
              <a:buFont typeface="Wingdings" charset="2"/>
              <a:buChar char="u"/>
            </a:pPr>
            <a:r>
              <a:rPr lang="en-US" sz="1800" dirty="0" smtClean="0">
                <a:solidFill>
                  <a:srgbClr val="F6DE55"/>
                </a:solidFill>
                <a:latin typeface="Lucida Grande"/>
                <a:cs typeface="Lucida Grande"/>
              </a:rPr>
              <a:t>The quantity of </a:t>
            </a:r>
            <a:r>
              <a:rPr lang="en-US" sz="1800" dirty="0" err="1" smtClean="0">
                <a:solidFill>
                  <a:srgbClr val="F6DE55"/>
                </a:solidFill>
                <a:latin typeface="Lucida Grande"/>
                <a:cs typeface="Lucida Grande"/>
              </a:rPr>
              <a:t>benzos</a:t>
            </a:r>
            <a:r>
              <a:rPr lang="en-US" sz="1800" dirty="0" smtClean="0">
                <a:solidFill>
                  <a:srgbClr val="F6DE55"/>
                </a:solidFill>
                <a:latin typeface="Lucida Grande"/>
                <a:cs typeface="Lucida Grande"/>
              </a:rPr>
              <a:t> filled increased from 1.1 to 3.6kg </a:t>
            </a:r>
            <a:r>
              <a:rPr lang="en-US" sz="1800" dirty="0" err="1" smtClean="0">
                <a:solidFill>
                  <a:srgbClr val="F6DE55"/>
                </a:solidFill>
                <a:latin typeface="Lucida Grande"/>
                <a:cs typeface="Lucida Grande"/>
              </a:rPr>
              <a:t>lorazepam</a:t>
            </a:r>
            <a:r>
              <a:rPr lang="en-US" sz="1800" dirty="0" smtClean="0">
                <a:solidFill>
                  <a:srgbClr val="F6DE55"/>
                </a:solidFill>
                <a:latin typeface="Lucida Grande"/>
                <a:cs typeface="Lucida Grande"/>
              </a:rPr>
              <a:t> equivalents per 100,000 adults with an annual percent change of 9%. </a:t>
            </a:r>
          </a:p>
          <a:p>
            <a:pPr marL="457200" indent="-457200">
              <a:buFont typeface="Wingdings" charset="2"/>
              <a:buChar char="u"/>
            </a:pPr>
            <a:endParaRPr lang="en-US" sz="1800" dirty="0" smtClean="0">
              <a:solidFill>
                <a:srgbClr val="F6DE55"/>
              </a:solidFill>
              <a:latin typeface="Lucida Grande"/>
              <a:cs typeface="Lucida Grande"/>
            </a:endParaRPr>
          </a:p>
          <a:p>
            <a:pPr marL="457200" indent="-457200">
              <a:buFont typeface="Wingdings" charset="2"/>
              <a:buChar char="u"/>
            </a:pPr>
            <a:r>
              <a:rPr lang="en-US" sz="1800" dirty="0" smtClean="0">
                <a:solidFill>
                  <a:srgbClr val="F6DE55"/>
                </a:solidFill>
                <a:latin typeface="Lucida Grande"/>
                <a:cs typeface="Lucida Grande"/>
              </a:rPr>
              <a:t>The overdose death rate increased from 0.58% to 3.07 per 100,000 adults, with a plateau seen after 2010.</a:t>
            </a:r>
            <a:endParaRPr lang="en-US" sz="1800" dirty="0">
              <a:solidFill>
                <a:srgbClr val="F6DE55"/>
              </a:solidFill>
              <a:latin typeface="Lucida Grande"/>
              <a:cs typeface="Lucida Grande"/>
            </a:endParaRPr>
          </a:p>
          <a:p>
            <a:endParaRPr lang="en-US" dirty="0"/>
          </a:p>
        </p:txBody>
      </p:sp>
      <p:sp>
        <p:nvSpPr>
          <p:cNvPr id="3" name="Title 2"/>
          <p:cNvSpPr>
            <a:spLocks noGrp="1"/>
          </p:cNvSpPr>
          <p:nvPr>
            <p:ph type="title"/>
          </p:nvPr>
        </p:nvSpPr>
        <p:spPr>
          <a:xfrm>
            <a:off x="609600" y="524933"/>
            <a:ext cx="10972800" cy="770467"/>
          </a:xfrm>
        </p:spPr>
        <p:txBody>
          <a:bodyPr>
            <a:normAutofit fontScale="90000"/>
          </a:bodyPr>
          <a:lstStyle/>
          <a:p>
            <a:r>
              <a:rPr lang="en-US" dirty="0" smtClean="0"/>
              <a:t>Late-breaking 2016:</a:t>
            </a:r>
            <a:br>
              <a:rPr lang="en-US" dirty="0" smtClean="0"/>
            </a:br>
            <a:r>
              <a:rPr lang="en-US" dirty="0" smtClean="0"/>
              <a:t>Benzodiazepines and OD Mortality</a:t>
            </a:r>
            <a:endParaRPr lang="en-US" dirty="0"/>
          </a:p>
        </p:txBody>
      </p:sp>
      <p:sp>
        <p:nvSpPr>
          <p:cNvPr id="4" name="TextBox 3"/>
          <p:cNvSpPr txBox="1"/>
          <p:nvPr/>
        </p:nvSpPr>
        <p:spPr>
          <a:xfrm>
            <a:off x="11913528" y="7581"/>
            <a:ext cx="271115" cy="369332"/>
          </a:xfrm>
          <a:prstGeom prst="rect">
            <a:avLst/>
          </a:prstGeom>
          <a:noFill/>
        </p:spPr>
        <p:txBody>
          <a:bodyPr wrap="none" rtlCol="0">
            <a:spAutoFit/>
          </a:bodyPr>
          <a:lstStyle/>
          <a:p>
            <a:r>
              <a:rPr lang="en-US" dirty="0" smtClean="0">
                <a:solidFill>
                  <a:schemeClr val="accent6">
                    <a:lumMod val="20000"/>
                    <a:lumOff val="80000"/>
                  </a:schemeClr>
                </a:solidFill>
              </a:rPr>
              <a:t>J</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24836264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ajph.aphapublications.org/na101/home/literatum/publisher/apha/journals/content/ajph/2016/ajph.2016.106.issue-4/ajph.2016.303061/20160308/images/medium/ajph.2016.303061f1.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05200" y="228600"/>
            <a:ext cx="8320690" cy="57912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304800" y="1066800"/>
            <a:ext cx="2963785" cy="2031325"/>
          </a:xfrm>
          <a:prstGeom prst="rect">
            <a:avLst/>
          </a:prstGeom>
          <a:noFill/>
          <a:ln>
            <a:solidFill>
              <a:schemeClr val="tx2"/>
            </a:solidFill>
          </a:ln>
        </p:spPr>
        <p:txBody>
          <a:bodyPr wrap="none" rtlCol="0">
            <a:spAutoFit/>
          </a:bodyPr>
          <a:lstStyle/>
          <a:p>
            <a:r>
              <a:rPr lang="en-US" dirty="0" smtClean="0"/>
              <a:t>Between 1996 and 2013,</a:t>
            </a:r>
          </a:p>
          <a:p>
            <a:r>
              <a:rPr lang="en-US" dirty="0" smtClean="0"/>
              <a:t># adults filling at least one</a:t>
            </a:r>
          </a:p>
          <a:p>
            <a:r>
              <a:rPr lang="en-US" dirty="0" smtClean="0"/>
              <a:t> </a:t>
            </a:r>
            <a:r>
              <a:rPr lang="en-US" dirty="0" err="1" smtClean="0"/>
              <a:t>benzo</a:t>
            </a:r>
            <a:r>
              <a:rPr lang="en-US" dirty="0" smtClean="0"/>
              <a:t> prescription increased </a:t>
            </a:r>
          </a:p>
          <a:p>
            <a:r>
              <a:rPr lang="en-US" dirty="0" smtClean="0"/>
              <a:t>67%, from 4.1% of the </a:t>
            </a:r>
          </a:p>
          <a:p>
            <a:r>
              <a:rPr lang="en-US" dirty="0" smtClean="0"/>
              <a:t>population</a:t>
            </a:r>
          </a:p>
          <a:p>
            <a:r>
              <a:rPr lang="en-US" dirty="0" smtClean="0"/>
              <a:t>to 5.6%, with an annual </a:t>
            </a:r>
          </a:p>
          <a:p>
            <a:r>
              <a:rPr lang="en-US" dirty="0" smtClean="0"/>
              <a:t>percent change of 2.5%</a:t>
            </a:r>
            <a:endParaRPr lang="en-US" dirty="0"/>
          </a:p>
        </p:txBody>
      </p:sp>
      <p:sp>
        <p:nvSpPr>
          <p:cNvPr id="4" name="TextBox 3"/>
          <p:cNvSpPr txBox="1"/>
          <p:nvPr/>
        </p:nvSpPr>
        <p:spPr>
          <a:xfrm>
            <a:off x="381000" y="3352800"/>
            <a:ext cx="2732727" cy="1477328"/>
          </a:xfrm>
          <a:prstGeom prst="rect">
            <a:avLst/>
          </a:prstGeom>
          <a:noFill/>
          <a:ln>
            <a:solidFill>
              <a:schemeClr val="tx2"/>
            </a:solidFill>
          </a:ln>
        </p:spPr>
        <p:txBody>
          <a:bodyPr wrap="none" rtlCol="0">
            <a:spAutoFit/>
          </a:bodyPr>
          <a:lstStyle/>
          <a:p>
            <a:r>
              <a:rPr lang="en-US" dirty="0" smtClean="0"/>
              <a:t>Rates of overdose deaths</a:t>
            </a:r>
          </a:p>
          <a:p>
            <a:r>
              <a:rPr lang="en-US" dirty="0" smtClean="0"/>
              <a:t>involving </a:t>
            </a:r>
            <a:r>
              <a:rPr lang="en-US" dirty="0" err="1" smtClean="0"/>
              <a:t>benzos</a:t>
            </a:r>
            <a:r>
              <a:rPr lang="en-US" dirty="0" smtClean="0"/>
              <a:t> increased </a:t>
            </a:r>
          </a:p>
          <a:p>
            <a:r>
              <a:rPr lang="en-US" dirty="0" smtClean="0"/>
              <a:t>more than four-fold, but </a:t>
            </a:r>
          </a:p>
          <a:p>
            <a:r>
              <a:rPr lang="en-US" dirty="0" smtClean="0"/>
              <a:t>appeared to plateau</a:t>
            </a:r>
          </a:p>
          <a:p>
            <a:r>
              <a:rPr lang="en-US" dirty="0" smtClean="0"/>
              <a:t>after 2010</a:t>
            </a:r>
            <a:endParaRPr lang="en-US" dirty="0"/>
          </a:p>
        </p:txBody>
      </p:sp>
      <p:cxnSp>
        <p:nvCxnSpPr>
          <p:cNvPr id="6" name="Straight Arrow Connector 5"/>
          <p:cNvCxnSpPr/>
          <p:nvPr/>
        </p:nvCxnSpPr>
        <p:spPr>
          <a:xfrm flipV="1">
            <a:off x="3276600" y="1905000"/>
            <a:ext cx="6789815" cy="25063"/>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3124200" y="2590800"/>
            <a:ext cx="6934200" cy="1295400"/>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0" y="5943600"/>
            <a:ext cx="3903633" cy="307777"/>
          </a:xfrm>
          <a:prstGeom prst="rect">
            <a:avLst/>
          </a:prstGeom>
          <a:noFill/>
        </p:spPr>
        <p:txBody>
          <a:bodyPr wrap="none" rtlCol="0">
            <a:spAutoFit/>
          </a:bodyPr>
          <a:lstStyle/>
          <a:p>
            <a:r>
              <a:rPr lang="en-US" sz="1400" dirty="0" smtClean="0"/>
              <a:t>AJPH. 2016; 106(4). </a:t>
            </a:r>
            <a:r>
              <a:rPr lang="en-US" sz="1400" dirty="0" err="1" smtClean="0"/>
              <a:t>doi</a:t>
            </a:r>
            <a:r>
              <a:rPr lang="en-US" sz="1400" dirty="0" smtClean="0"/>
              <a:t>: 10.2105/ajph.2016.303061 </a:t>
            </a:r>
            <a:endParaRPr lang="en-US" sz="1400" dirty="0"/>
          </a:p>
        </p:txBody>
      </p:sp>
      <p:pic>
        <p:nvPicPr>
          <p:cNvPr id="13" name="Picture 12"/>
          <p:cNvPicPr>
            <a:picLocks noChangeAspect="1"/>
          </p:cNvPicPr>
          <p:nvPr/>
        </p:nvPicPr>
        <p:blipFill>
          <a:blip r:embed="rId4"/>
          <a:stretch>
            <a:fillRect/>
          </a:stretch>
        </p:blipFill>
        <p:spPr>
          <a:xfrm>
            <a:off x="152400" y="5029200"/>
            <a:ext cx="1447800" cy="892010"/>
          </a:xfrm>
          <a:prstGeom prst="rect">
            <a:avLst/>
          </a:prstGeom>
        </p:spPr>
      </p:pic>
      <p:sp>
        <p:nvSpPr>
          <p:cNvPr id="9" name="TextBox 8"/>
          <p:cNvSpPr txBox="1"/>
          <p:nvPr/>
        </p:nvSpPr>
        <p:spPr>
          <a:xfrm>
            <a:off x="11933985" y="7581"/>
            <a:ext cx="271115" cy="369332"/>
          </a:xfrm>
          <a:prstGeom prst="rect">
            <a:avLst/>
          </a:prstGeom>
          <a:noFill/>
        </p:spPr>
        <p:txBody>
          <a:bodyPr wrap="none" rtlCol="0">
            <a:spAutoFit/>
          </a:bodyPr>
          <a:lstStyle/>
          <a:p>
            <a:pPr algn="just"/>
            <a:r>
              <a:rPr lang="en-US" dirty="0" smtClean="0">
                <a:solidFill>
                  <a:schemeClr val="accent6">
                    <a:lumMod val="20000"/>
                    <a:lumOff val="80000"/>
                  </a:schemeClr>
                </a:solidFill>
              </a:rPr>
              <a:t>J</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3332407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533487" y="1475081"/>
            <a:ext cx="3424680" cy="2031325"/>
          </a:xfrm>
          <a:prstGeom prst="rect">
            <a:avLst/>
          </a:prstGeom>
          <a:noFill/>
          <a:ln>
            <a:solidFill>
              <a:schemeClr val="tx2"/>
            </a:solidFill>
          </a:ln>
        </p:spPr>
        <p:txBody>
          <a:bodyPr wrap="square" rtlCol="0">
            <a:spAutoFit/>
          </a:bodyPr>
          <a:lstStyle/>
          <a:p>
            <a:r>
              <a:rPr lang="en-US" dirty="0"/>
              <a:t>Relative to nondrinking adolescents, </a:t>
            </a:r>
            <a:r>
              <a:rPr lang="en-US" dirty="0" smtClean="0"/>
              <a:t>heavy </a:t>
            </a:r>
            <a:r>
              <a:rPr lang="en-US" dirty="0"/>
              <a:t>drinkers exhibited greater </a:t>
            </a:r>
            <a:r>
              <a:rPr lang="en-US" dirty="0" smtClean="0"/>
              <a:t>volume reduction </a:t>
            </a:r>
            <a:r>
              <a:rPr lang="en-US" dirty="0"/>
              <a:t>in the total </a:t>
            </a:r>
            <a:r>
              <a:rPr lang="en-US" dirty="0" smtClean="0"/>
              <a:t>neocortex </a:t>
            </a:r>
            <a:r>
              <a:rPr lang="en-US" dirty="0"/>
              <a:t>(p=</a:t>
            </a:r>
            <a:r>
              <a:rPr lang="en-US" dirty="0" smtClean="0"/>
              <a:t>0.01) and </a:t>
            </a:r>
            <a:r>
              <a:rPr lang="en-US" dirty="0"/>
              <a:t>specifically in the </a:t>
            </a:r>
            <a:r>
              <a:rPr lang="en-US" dirty="0" smtClean="0"/>
              <a:t>frontal </a:t>
            </a:r>
            <a:r>
              <a:rPr lang="en-US" dirty="0"/>
              <a:t>(p=</a:t>
            </a:r>
            <a:r>
              <a:rPr lang="en-US" dirty="0" smtClean="0"/>
              <a:t>0.02)</a:t>
            </a:r>
            <a:r>
              <a:rPr lang="en-US" dirty="0"/>
              <a:t>, </a:t>
            </a:r>
            <a:r>
              <a:rPr lang="en-US" dirty="0" smtClean="0"/>
              <a:t>lateral frontal</a:t>
            </a:r>
          </a:p>
          <a:p>
            <a:r>
              <a:rPr lang="en-US" dirty="0" smtClean="0"/>
              <a:t>(</a:t>
            </a:r>
            <a:r>
              <a:rPr lang="en-US" dirty="0"/>
              <a:t>p=</a:t>
            </a:r>
            <a:r>
              <a:rPr lang="en-US" dirty="0" smtClean="0"/>
              <a:t>0.01)</a:t>
            </a:r>
            <a:r>
              <a:rPr lang="en-US" dirty="0"/>
              <a:t>, and temporal </a:t>
            </a:r>
            <a:r>
              <a:rPr lang="en-US" dirty="0" smtClean="0"/>
              <a:t>cortices.</a:t>
            </a:r>
            <a:endParaRPr lang="en-US" dirty="0"/>
          </a:p>
        </p:txBody>
      </p:sp>
      <p:sp>
        <p:nvSpPr>
          <p:cNvPr id="24" name="TextBox 23"/>
          <p:cNvSpPr txBox="1"/>
          <p:nvPr/>
        </p:nvSpPr>
        <p:spPr>
          <a:xfrm>
            <a:off x="76200" y="5867400"/>
            <a:ext cx="7620000" cy="338554"/>
          </a:xfrm>
          <a:prstGeom prst="rect">
            <a:avLst/>
          </a:prstGeom>
          <a:noFill/>
        </p:spPr>
        <p:txBody>
          <a:bodyPr wrap="square" rtlCol="0">
            <a:spAutoFit/>
          </a:bodyPr>
          <a:lstStyle/>
          <a:p>
            <a:r>
              <a:rPr lang="en-US" sz="1600" dirty="0" smtClean="0"/>
              <a:t>Am J Psychiatry. 2015; 172(6): 531-542. </a:t>
            </a:r>
            <a:r>
              <a:rPr lang="en-US" sz="1600" dirty="0" err="1" smtClean="0"/>
              <a:t>doi</a:t>
            </a:r>
            <a:r>
              <a:rPr lang="en-US" sz="1600" dirty="0"/>
              <a:t>: </a:t>
            </a:r>
            <a:r>
              <a:rPr lang="en-US" sz="1600" dirty="0" smtClean="0"/>
              <a:t>10.1176/appi.ajp.2015.14101249 </a:t>
            </a:r>
            <a:endParaRPr lang="en-US" sz="1600" dirty="0"/>
          </a:p>
        </p:txBody>
      </p:sp>
      <p:pic>
        <p:nvPicPr>
          <p:cNvPr id="4098" name="Picture 2" descr="http://www.fpamed.com/wp-content/uploads/2011/04/logo-american-journal-of-psychiatry.gif"/>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245827" y="5499942"/>
            <a:ext cx="1924050" cy="685800"/>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9860" y="62458"/>
            <a:ext cx="8209166" cy="5728742"/>
          </a:xfrm>
          <a:prstGeom prst="rect">
            <a:avLst/>
          </a:prstGeom>
          <a:solidFill>
            <a:srgbClr val="993333"/>
          </a:solidFill>
          <a:ln>
            <a:noFill/>
          </a:ln>
          <a:effectLst/>
          <a:extLst>
            <a:ext uri="{91240B29-F687-4f45-9708-019B960494DF}">
              <a14:hiddenLine xmlns="" xmlns:a14="http://schemas.microsoft.com/office/drawing/2010/main" w="25560" cap="flat">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cxnSp>
        <p:nvCxnSpPr>
          <p:cNvPr id="7" name="Straight Arrow Connector 6"/>
          <p:cNvCxnSpPr/>
          <p:nvPr/>
        </p:nvCxnSpPr>
        <p:spPr>
          <a:xfrm flipH="1">
            <a:off x="3657600" y="3124200"/>
            <a:ext cx="4799688" cy="1021043"/>
          </a:xfrm>
          <a:prstGeom prst="straightConnector1">
            <a:avLst/>
          </a:prstGeom>
          <a:ln w="53975" cmpd="sng">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7620000" y="3375811"/>
            <a:ext cx="918720" cy="815189"/>
          </a:xfrm>
          <a:prstGeom prst="straightConnector1">
            <a:avLst/>
          </a:prstGeom>
          <a:ln w="53975" cmpd="sng">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913528" y="7581"/>
            <a:ext cx="271115" cy="369332"/>
          </a:xfrm>
          <a:prstGeom prst="rect">
            <a:avLst/>
          </a:prstGeom>
          <a:noFill/>
        </p:spPr>
        <p:txBody>
          <a:bodyPr wrap="none" rtlCol="0">
            <a:spAutoFit/>
          </a:bodyPr>
          <a:lstStyle/>
          <a:p>
            <a:r>
              <a:rPr lang="en-US" dirty="0" smtClean="0">
                <a:solidFill>
                  <a:schemeClr val="accent6">
                    <a:lumMod val="20000"/>
                    <a:lumOff val="80000"/>
                  </a:schemeClr>
                </a:solidFill>
              </a:rPr>
              <a:t>J</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30364436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3400" y="3200400"/>
            <a:ext cx="10972800" cy="1509712"/>
          </a:xfrm>
        </p:spPr>
        <p:txBody>
          <a:bodyPr>
            <a:normAutofit/>
          </a:bodyPr>
          <a:lstStyle/>
          <a:p>
            <a:pPr algn="ctr"/>
            <a:r>
              <a:rPr lang="en-US" sz="6600" dirty="0" smtClean="0"/>
              <a:t>Questions?</a:t>
            </a:r>
            <a:endParaRPr lang="en-US" sz="6600" dirty="0"/>
          </a:p>
        </p:txBody>
      </p:sp>
      <p:sp>
        <p:nvSpPr>
          <p:cNvPr id="3" name="Title 2"/>
          <p:cNvSpPr>
            <a:spLocks noGrp="1"/>
          </p:cNvSpPr>
          <p:nvPr>
            <p:ph type="title"/>
          </p:nvPr>
        </p:nvSpPr>
        <p:spPr>
          <a:xfrm>
            <a:off x="609600" y="1295400"/>
            <a:ext cx="10972800" cy="770467"/>
          </a:xfrm>
        </p:spPr>
        <p:txBody>
          <a:bodyPr/>
          <a:lstStyle/>
          <a:p>
            <a:r>
              <a:rPr lang="en-US" dirty="0" smtClean="0"/>
              <a:t>Thank You!</a:t>
            </a:r>
            <a:endParaRPr lang="en-US" dirty="0"/>
          </a:p>
        </p:txBody>
      </p:sp>
    </p:spTree>
    <p:extLst>
      <p:ext uri="{BB962C8B-B14F-4D97-AF65-F5344CB8AC3E}">
        <p14:creationId xmlns:p14="http://schemas.microsoft.com/office/powerpoint/2010/main" val="4080783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600" y="914400"/>
            <a:ext cx="10972800" cy="5105400"/>
          </a:xfrm>
        </p:spPr>
        <p:txBody>
          <a:bodyPr>
            <a:normAutofit fontScale="92500" lnSpcReduction="20000"/>
          </a:bodyPr>
          <a:lstStyle/>
          <a:p>
            <a:pPr marL="457200" indent="-457200">
              <a:buSzPct val="40000"/>
              <a:buFont typeface="Wingdings" charset="2"/>
              <a:buChar char="u"/>
            </a:pPr>
            <a:r>
              <a:rPr lang="en-US" sz="2800" dirty="0">
                <a:solidFill>
                  <a:srgbClr val="FFFFFF"/>
                </a:solidFill>
                <a:latin typeface="Calibri"/>
                <a:ea typeface="Lucida Grande"/>
                <a:cs typeface="Calibri"/>
              </a:rPr>
              <a:t>Case A, Deaton A</a:t>
            </a:r>
            <a:r>
              <a:rPr lang="en-US" sz="2800" dirty="0">
                <a:solidFill>
                  <a:srgbClr val="FFFFFF"/>
                </a:solidFill>
                <a:latin typeface="Calibri"/>
                <a:cs typeface="Calibri"/>
              </a:rPr>
              <a:t>, Proc Natl </a:t>
            </a:r>
            <a:r>
              <a:rPr lang="en-US" sz="2800" dirty="0" err="1">
                <a:solidFill>
                  <a:srgbClr val="FFFFFF"/>
                </a:solidFill>
                <a:latin typeface="Calibri"/>
                <a:cs typeface="Calibri"/>
              </a:rPr>
              <a:t>Acad</a:t>
            </a:r>
            <a:r>
              <a:rPr lang="en-US" sz="2800" dirty="0">
                <a:solidFill>
                  <a:srgbClr val="FFFFFF"/>
                </a:solidFill>
                <a:latin typeface="Calibri"/>
                <a:cs typeface="Calibri"/>
              </a:rPr>
              <a:t> </a:t>
            </a:r>
            <a:r>
              <a:rPr lang="en-US" sz="2800" dirty="0" err="1" smtClean="0">
                <a:solidFill>
                  <a:srgbClr val="FFFFFF"/>
                </a:solidFill>
                <a:latin typeface="Calibri"/>
                <a:cs typeface="Calibri"/>
              </a:rPr>
              <a:t>Sci</a:t>
            </a:r>
            <a:r>
              <a:rPr lang="en-US" sz="2800" dirty="0" smtClean="0">
                <a:solidFill>
                  <a:srgbClr val="FFFFFF"/>
                </a:solidFill>
                <a:latin typeface="Calibri"/>
                <a:ea typeface="Lucida Grande"/>
                <a:cs typeface="Calibri"/>
              </a:rPr>
              <a:t> </a:t>
            </a:r>
            <a:r>
              <a:rPr lang="en-US" sz="2800" dirty="0" smtClean="0">
                <a:solidFill>
                  <a:srgbClr val="FFFFFF"/>
                </a:solidFill>
                <a:latin typeface="Calibri"/>
                <a:cs typeface="Calibri"/>
              </a:rPr>
              <a:t>2015 (</a:t>
            </a:r>
            <a:r>
              <a:rPr lang="en-US" sz="2800" b="1" dirty="0" smtClean="0">
                <a:solidFill>
                  <a:srgbClr val="FFFFFF"/>
                </a:solidFill>
                <a:latin typeface="Calibri"/>
                <a:cs typeface="Calibri"/>
              </a:rPr>
              <a:t>Altmetric #40</a:t>
            </a:r>
            <a:r>
              <a:rPr lang="en-US" sz="2800" dirty="0" smtClean="0">
                <a:solidFill>
                  <a:srgbClr val="FFFFFF"/>
                </a:solidFill>
                <a:latin typeface="Calibri"/>
                <a:cs typeface="Calibri"/>
              </a:rPr>
              <a:t>):</a:t>
            </a:r>
            <a:endParaRPr lang="en-US" sz="2800" dirty="0">
              <a:solidFill>
                <a:srgbClr val="FFFFFF"/>
              </a:solidFill>
              <a:latin typeface="Calibri"/>
              <a:cs typeface="Calibri"/>
            </a:endParaRPr>
          </a:p>
          <a:p>
            <a:pPr marL="0" indent="0">
              <a:buSzPct val="40000"/>
            </a:pPr>
            <a:endParaRPr lang="en-US" sz="2800" dirty="0"/>
          </a:p>
          <a:p>
            <a:pPr marL="0" indent="0" algn="ctr">
              <a:buSzPct val="40000"/>
            </a:pPr>
            <a:r>
              <a:rPr lang="en-US" sz="2600" u="sng" dirty="0">
                <a:latin typeface="Calibri" panose="020F0502020204030204" pitchFamily="34" charset="0"/>
                <a:ea typeface="Lucida Grande"/>
                <a:cs typeface="Lucida Grande"/>
              </a:rPr>
              <a:t>“Rising morbidity and mortality in midlife among white non-Hispanic Americans in the 21st century”</a:t>
            </a:r>
          </a:p>
          <a:p>
            <a:pPr marL="0" indent="0">
              <a:buSzPct val="40000"/>
            </a:pPr>
            <a:endParaRPr lang="en-US" sz="2600" u="sng" dirty="0" smtClean="0">
              <a:latin typeface="Calibri" panose="020F0502020204030204" pitchFamily="34" charset="0"/>
              <a:ea typeface="Lucida Grande"/>
              <a:cs typeface="Lucida Grande"/>
            </a:endParaRPr>
          </a:p>
          <a:p>
            <a:pPr marL="285750" indent="-285750">
              <a:buSzPct val="40000"/>
              <a:buFont typeface="Wingdings" charset="2"/>
              <a:buChar char="u"/>
            </a:pPr>
            <a:r>
              <a:rPr lang="en-US" dirty="0" smtClean="0">
                <a:solidFill>
                  <a:schemeClr val="accent1"/>
                </a:solidFill>
                <a:latin typeface="Lucida Grande"/>
                <a:ea typeface="Lucida Grande"/>
                <a:cs typeface="Lucida Grande"/>
              </a:rPr>
              <a:t>A </a:t>
            </a:r>
            <a:r>
              <a:rPr lang="en-US" dirty="0">
                <a:solidFill>
                  <a:schemeClr val="accent1"/>
                </a:solidFill>
                <a:latin typeface="Lucida Grande"/>
                <a:ea typeface="Lucida Grande"/>
                <a:cs typeface="Lucida Grande"/>
              </a:rPr>
              <a:t>marked increase in the all-cause mortality of middle-aged white non-Hispanic men and women in the United States between 1999 and </a:t>
            </a:r>
            <a:r>
              <a:rPr lang="en-US" dirty="0" smtClean="0">
                <a:solidFill>
                  <a:schemeClr val="accent1"/>
                </a:solidFill>
                <a:latin typeface="Lucida Grande"/>
                <a:ea typeface="Lucida Grande"/>
                <a:cs typeface="Lucida Grande"/>
              </a:rPr>
              <a:t>2013</a:t>
            </a:r>
          </a:p>
          <a:p>
            <a:pPr marL="285750" indent="-285750">
              <a:buSzPct val="40000"/>
              <a:buFont typeface="Wingdings" charset="2"/>
              <a:buChar char="u"/>
            </a:pPr>
            <a:endParaRPr lang="en-US" u="sng" dirty="0">
              <a:solidFill>
                <a:schemeClr val="accent1"/>
              </a:solidFill>
              <a:latin typeface="Lucida Grande"/>
              <a:ea typeface="Lucida Grande"/>
              <a:cs typeface="Lucida Grande"/>
            </a:endParaRPr>
          </a:p>
          <a:p>
            <a:pPr marL="285750" indent="-285750">
              <a:buSzPct val="40000"/>
              <a:buFont typeface="Wingdings" charset="2"/>
              <a:buChar char="u"/>
            </a:pPr>
            <a:r>
              <a:rPr lang="en-US" dirty="0" smtClean="0">
                <a:solidFill>
                  <a:schemeClr val="accent1"/>
                </a:solidFill>
                <a:latin typeface="Lucida Grande"/>
                <a:ea typeface="Lucida Grande"/>
                <a:cs typeface="Lucida Grande"/>
              </a:rPr>
              <a:t>Largely </a:t>
            </a:r>
            <a:r>
              <a:rPr lang="en-US" dirty="0">
                <a:solidFill>
                  <a:schemeClr val="accent1"/>
                </a:solidFill>
                <a:latin typeface="Lucida Grande"/>
                <a:ea typeface="Lucida Grande"/>
                <a:cs typeface="Lucida Grande"/>
              </a:rPr>
              <a:t>accounted for by </a:t>
            </a:r>
            <a:r>
              <a:rPr lang="en-US" u="sng" dirty="0">
                <a:solidFill>
                  <a:schemeClr val="accent1"/>
                </a:solidFill>
                <a:latin typeface="Lucida Grande"/>
                <a:ea typeface="Lucida Grande"/>
                <a:cs typeface="Lucida Grande"/>
              </a:rPr>
              <a:t>increasing death rates from drug and alcohol poisonings, suicide, and chronic liver diseases and cirrhosis</a:t>
            </a:r>
            <a:r>
              <a:rPr lang="en-US" dirty="0" smtClean="0">
                <a:solidFill>
                  <a:schemeClr val="accent1"/>
                </a:solidFill>
                <a:latin typeface="Lucida Grande"/>
                <a:ea typeface="Lucida Grande"/>
                <a:cs typeface="Lucida Grande"/>
              </a:rPr>
              <a:t>.</a:t>
            </a:r>
          </a:p>
          <a:p>
            <a:pPr marL="285750" indent="-285750">
              <a:buSzPct val="40000"/>
              <a:buFont typeface="Wingdings" charset="2"/>
              <a:buChar char="u"/>
            </a:pPr>
            <a:endParaRPr lang="en-US" dirty="0">
              <a:solidFill>
                <a:schemeClr val="accent1"/>
              </a:solidFill>
              <a:latin typeface="Lucida Grande"/>
              <a:ea typeface="Lucida Grande"/>
              <a:cs typeface="Lucida Grande"/>
            </a:endParaRPr>
          </a:p>
          <a:p>
            <a:pPr marL="285750" indent="-285750">
              <a:buSzPct val="40000"/>
              <a:buFont typeface="Wingdings" charset="2"/>
              <a:buChar char="u"/>
            </a:pPr>
            <a:r>
              <a:rPr lang="en-US" dirty="0">
                <a:solidFill>
                  <a:srgbClr val="F6DE55"/>
                </a:solidFill>
                <a:latin typeface="Lucida Grande"/>
                <a:cs typeface="Lucida Grande"/>
              </a:rPr>
              <a:t>T</a:t>
            </a:r>
            <a:r>
              <a:rPr lang="en-US" dirty="0" smtClean="0">
                <a:solidFill>
                  <a:srgbClr val="F6DE55"/>
                </a:solidFill>
                <a:latin typeface="Lucida Grande"/>
                <a:cs typeface="Lucida Grande"/>
              </a:rPr>
              <a:t>hose </a:t>
            </a:r>
            <a:r>
              <a:rPr lang="en-US" dirty="0">
                <a:solidFill>
                  <a:srgbClr val="F6DE55"/>
                </a:solidFill>
                <a:latin typeface="Lucida Grande"/>
                <a:cs typeface="Lucida Grande"/>
              </a:rPr>
              <a:t>with less education saw the most marked </a:t>
            </a:r>
            <a:r>
              <a:rPr lang="en-US" dirty="0" smtClean="0">
                <a:solidFill>
                  <a:srgbClr val="F6DE55"/>
                </a:solidFill>
                <a:latin typeface="Lucida Grande"/>
                <a:cs typeface="Lucida Grande"/>
              </a:rPr>
              <a:t>increases</a:t>
            </a:r>
          </a:p>
          <a:p>
            <a:pPr marL="285750" indent="-285750">
              <a:buSzPct val="40000"/>
              <a:buFont typeface="Wingdings" charset="2"/>
              <a:buChar char="u"/>
            </a:pPr>
            <a:endParaRPr lang="en-US" dirty="0">
              <a:solidFill>
                <a:srgbClr val="F6DE55"/>
              </a:solidFill>
              <a:latin typeface="Lucida Grande"/>
              <a:cs typeface="Lucida Grande"/>
            </a:endParaRPr>
          </a:p>
          <a:p>
            <a:pPr marL="285750" indent="-285750">
              <a:buSzPct val="40000"/>
              <a:buFont typeface="Wingdings" charset="2"/>
              <a:buChar char="u"/>
            </a:pPr>
            <a:r>
              <a:rPr lang="en-US" dirty="0" smtClean="0">
                <a:solidFill>
                  <a:srgbClr val="F6DE55"/>
                </a:solidFill>
                <a:latin typeface="Lucida Grande"/>
                <a:cs typeface="Lucida Grande"/>
              </a:rPr>
              <a:t>Mediators: self</a:t>
            </a:r>
            <a:r>
              <a:rPr lang="en-US" dirty="0">
                <a:solidFill>
                  <a:srgbClr val="F6DE55"/>
                </a:solidFill>
                <a:latin typeface="Lucida Grande"/>
                <a:cs typeface="Lucida Grande"/>
              </a:rPr>
              <a:t>-reported declines in health, mental health, and ability to conduct activities of daily living, and increases in chronic pain and inability to work, as well as clinically measured deteriorations in liver function, all point to growing distress in this population</a:t>
            </a:r>
          </a:p>
          <a:p>
            <a:pPr marL="285750" indent="-285750">
              <a:buSzPct val="40000"/>
              <a:buFont typeface="Wingdings" charset="2"/>
              <a:buChar char="u"/>
            </a:pPr>
            <a:endParaRPr lang="en-US" dirty="0">
              <a:solidFill>
                <a:srgbClr val="F6DE55"/>
              </a:solidFill>
            </a:endParaRPr>
          </a:p>
          <a:p>
            <a:pPr marL="285750" indent="-285750">
              <a:buSzPct val="40000"/>
              <a:buFont typeface="Wingdings" charset="2"/>
              <a:buChar char="u"/>
            </a:pPr>
            <a:endParaRPr lang="en-US" dirty="0">
              <a:solidFill>
                <a:schemeClr val="accent1"/>
              </a:solidFill>
            </a:endParaRPr>
          </a:p>
        </p:txBody>
      </p:sp>
      <p:sp>
        <p:nvSpPr>
          <p:cNvPr id="3" name="Title 2"/>
          <p:cNvSpPr>
            <a:spLocks noGrp="1"/>
          </p:cNvSpPr>
          <p:nvPr>
            <p:ph type="title"/>
          </p:nvPr>
        </p:nvSpPr>
        <p:spPr>
          <a:xfrm>
            <a:off x="609600" y="0"/>
            <a:ext cx="10972800" cy="770467"/>
          </a:xfrm>
        </p:spPr>
        <p:txBody>
          <a:bodyPr>
            <a:normAutofit/>
          </a:bodyPr>
          <a:lstStyle/>
          <a:p>
            <a:r>
              <a:rPr lang="en-US" sz="4000" dirty="0"/>
              <a:t>2</a:t>
            </a:r>
            <a:r>
              <a:rPr lang="en-US" sz="4000" dirty="0" smtClean="0"/>
              <a:t>. Epidemiology: US Midlife White Mortality</a:t>
            </a:r>
            <a:endParaRPr lang="en-US" sz="4000" dirty="0"/>
          </a:p>
        </p:txBody>
      </p:sp>
      <p:sp>
        <p:nvSpPr>
          <p:cNvPr id="4" name="TextBox 3"/>
          <p:cNvSpPr txBox="1"/>
          <p:nvPr/>
        </p:nvSpPr>
        <p:spPr>
          <a:xfrm>
            <a:off x="11913528" y="7581"/>
            <a:ext cx="271115" cy="369332"/>
          </a:xfrm>
          <a:prstGeom prst="rect">
            <a:avLst/>
          </a:prstGeom>
          <a:noFill/>
        </p:spPr>
        <p:txBody>
          <a:bodyPr wrap="none" rtlCol="0">
            <a:spAutoFit/>
          </a:bodyPr>
          <a:lstStyle/>
          <a:p>
            <a:r>
              <a:rPr lang="en-US" dirty="0" smtClean="0">
                <a:solidFill>
                  <a:schemeClr val="accent6">
                    <a:lumMod val="20000"/>
                    <a:lumOff val="80000"/>
                  </a:schemeClr>
                </a:solidFill>
              </a:rPr>
              <a:t>J</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2104598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73785" y="289558"/>
            <a:ext cx="4114800" cy="4362679"/>
          </a:xfrm>
          <a:prstGeom prst="rect">
            <a:avLst/>
          </a:prstGeom>
        </p:spPr>
      </p:pic>
      <p:pic>
        <p:nvPicPr>
          <p:cNvPr id="5" name="Picture 4"/>
          <p:cNvPicPr>
            <a:picLocks noChangeAspect="1"/>
          </p:cNvPicPr>
          <p:nvPr/>
        </p:nvPicPr>
        <p:blipFill>
          <a:blip r:embed="rId3"/>
          <a:stretch>
            <a:fillRect/>
          </a:stretch>
        </p:blipFill>
        <p:spPr>
          <a:xfrm>
            <a:off x="839863" y="289558"/>
            <a:ext cx="4114801" cy="4362681"/>
          </a:xfrm>
          <a:prstGeom prst="rect">
            <a:avLst/>
          </a:prstGeom>
        </p:spPr>
      </p:pic>
      <p:sp>
        <p:nvSpPr>
          <p:cNvPr id="8" name="TextBox 7"/>
          <p:cNvSpPr txBox="1"/>
          <p:nvPr/>
        </p:nvSpPr>
        <p:spPr>
          <a:xfrm>
            <a:off x="76200" y="4715408"/>
            <a:ext cx="6781127"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After 1998, reversal of the decline in midlife mortality for US white </a:t>
            </a:r>
          </a:p>
          <a:p>
            <a:r>
              <a:rPr lang="en-US" sz="1600" dirty="0" smtClean="0"/>
              <a:t>non-Hispanics</a:t>
            </a:r>
          </a:p>
          <a:p>
            <a:pPr marL="285750" indent="-285750">
              <a:buFont typeface="Arial" panose="020B0604020202020204" pitchFamily="34" charset="0"/>
              <a:buChar char="•"/>
            </a:pPr>
            <a:r>
              <a:rPr lang="en-US" sz="1600" dirty="0" smtClean="0"/>
              <a:t>Midlife mortality in the US has risen by .5% per year since, unlike </a:t>
            </a:r>
          </a:p>
          <a:p>
            <a:r>
              <a:rPr lang="en-US" sz="1600" dirty="0" smtClean="0"/>
              <a:t>any other rich country (they continue to decline by 2% per year)</a:t>
            </a:r>
            <a:endParaRPr lang="en-US" sz="1600" dirty="0"/>
          </a:p>
        </p:txBody>
      </p:sp>
      <p:sp>
        <p:nvSpPr>
          <p:cNvPr id="9" name="TextBox 8"/>
          <p:cNvSpPr txBox="1"/>
          <p:nvPr/>
        </p:nvSpPr>
        <p:spPr>
          <a:xfrm>
            <a:off x="6477000" y="4724400"/>
            <a:ext cx="5114982"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Suicides</a:t>
            </a:r>
            <a:r>
              <a:rPr lang="en-US" sz="1600" dirty="0"/>
              <a:t>, drug/alcohol poisonings, and chronic </a:t>
            </a:r>
          </a:p>
          <a:p>
            <a:r>
              <a:rPr lang="en-US" sz="1600" dirty="0"/>
              <a:t>liver </a:t>
            </a:r>
            <a:r>
              <a:rPr lang="en-US" sz="1600" dirty="0" smtClean="0"/>
              <a:t>diseases account for the US white non-</a:t>
            </a:r>
          </a:p>
          <a:p>
            <a:r>
              <a:rPr lang="en-US" sz="1600" dirty="0" smtClean="0"/>
              <a:t>Hispanic mortality reversal </a:t>
            </a:r>
          </a:p>
        </p:txBody>
      </p:sp>
      <p:sp>
        <p:nvSpPr>
          <p:cNvPr id="11" name="Oval 10"/>
          <p:cNvSpPr/>
          <p:nvPr/>
        </p:nvSpPr>
        <p:spPr>
          <a:xfrm rot="21353996">
            <a:off x="957719" y="762678"/>
            <a:ext cx="4843806" cy="1293051"/>
          </a:xfrm>
          <a:prstGeom prst="ellipse">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3" name="Oval 12"/>
          <p:cNvSpPr/>
          <p:nvPr/>
        </p:nvSpPr>
        <p:spPr>
          <a:xfrm rot="19302913">
            <a:off x="6416515" y="1468543"/>
            <a:ext cx="5549489" cy="2053777"/>
          </a:xfrm>
          <a:prstGeom prst="ellipse">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2" name="TextBox 11"/>
          <p:cNvSpPr txBox="1"/>
          <p:nvPr/>
        </p:nvSpPr>
        <p:spPr>
          <a:xfrm>
            <a:off x="67612" y="5850279"/>
            <a:ext cx="7584711" cy="338554"/>
          </a:xfrm>
          <a:prstGeom prst="rect">
            <a:avLst/>
          </a:prstGeom>
          <a:noFill/>
        </p:spPr>
        <p:txBody>
          <a:bodyPr wrap="square" rtlCol="0">
            <a:spAutoFit/>
          </a:bodyPr>
          <a:lstStyle/>
          <a:p>
            <a:r>
              <a:rPr lang="en-US" sz="1600" dirty="0" smtClean="0"/>
              <a:t>PNAS. 2015; 112(49):15078-15083. </a:t>
            </a:r>
            <a:r>
              <a:rPr lang="en-US" sz="1600" dirty="0" err="1" smtClean="0"/>
              <a:t>doi</a:t>
            </a:r>
            <a:r>
              <a:rPr lang="en-US" sz="1600" dirty="0" smtClean="0"/>
              <a:t>: 10.1073/pnas.1518393112</a:t>
            </a:r>
            <a:endParaRPr lang="en-US" sz="1600" dirty="0"/>
          </a:p>
        </p:txBody>
      </p:sp>
      <p:pic>
        <p:nvPicPr>
          <p:cNvPr id="3076" name="Picture 4" descr="Lindås, A.-C., Karlsson, E., Lindgren, M. F., Ettema, T. J. G., and ..."/>
          <p:cNvPicPr>
            <a:picLocks noChangeAspect="1" noChangeArrowheads="1"/>
          </p:cNvPicPr>
          <p:nvPr/>
        </p:nvPicPr>
        <p:blipFill rotWithShape="1">
          <a:blip r:embed="rId4" cstate="screen">
            <a:duotone>
              <a:schemeClr val="bg2">
                <a:shade val="45000"/>
                <a:satMod val="135000"/>
              </a:schemeClr>
              <a:prstClr val="white"/>
            </a:duotone>
            <a:extLst>
              <a:ext uri="{28A0092B-C50C-407E-A947-70E740481C1C}">
                <a14:useLocalDpi xmlns:a14="http://schemas.microsoft.com/office/drawing/2010/main"/>
              </a:ext>
            </a:extLst>
          </a:blip>
          <a:srcRect b="26101"/>
          <a:stretch/>
        </p:blipFill>
        <p:spPr bwMode="auto">
          <a:xfrm>
            <a:off x="10786416" y="5416176"/>
            <a:ext cx="1321307" cy="732321"/>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Box 9"/>
          <p:cNvSpPr txBox="1"/>
          <p:nvPr/>
        </p:nvSpPr>
        <p:spPr>
          <a:xfrm>
            <a:off x="11913528" y="7581"/>
            <a:ext cx="271115" cy="369332"/>
          </a:xfrm>
          <a:prstGeom prst="rect">
            <a:avLst/>
          </a:prstGeom>
          <a:noFill/>
        </p:spPr>
        <p:txBody>
          <a:bodyPr wrap="none" rtlCol="0">
            <a:spAutoFit/>
          </a:bodyPr>
          <a:lstStyle/>
          <a:p>
            <a:r>
              <a:rPr lang="en-US" dirty="0" smtClean="0">
                <a:solidFill>
                  <a:schemeClr val="accent6">
                    <a:lumMod val="20000"/>
                    <a:lumOff val="80000"/>
                  </a:schemeClr>
                </a:solidFill>
              </a:rPr>
              <a:t>J</a:t>
            </a:r>
            <a:endParaRPr lang="en-US" dirty="0">
              <a:solidFill>
                <a:schemeClr val="accent6">
                  <a:lumMod val="20000"/>
                  <a:lumOff val="80000"/>
                </a:schemeClr>
              </a:solidFill>
            </a:endParaRPr>
          </a:p>
        </p:txBody>
      </p:sp>
    </p:spTree>
  </p:cSld>
  <p:clrMapOvr>
    <a:masterClrMapping/>
  </p:clrMapOvr>
</p:sld>
</file>

<file path=ppt/theme/theme1.xml><?xml version="1.0" encoding="utf-8"?>
<a:theme xmlns:a="http://schemas.openxmlformats.org/drawingml/2006/main" name="Fundamentals">
  <a:themeElements>
    <a:clrScheme name="Custom 12">
      <a:dk1>
        <a:srgbClr val="06204C"/>
      </a:dk1>
      <a:lt1>
        <a:sysClr val="window" lastClr="FFFFFF"/>
      </a:lt1>
      <a:dk2>
        <a:srgbClr val="06204C"/>
      </a:dk2>
      <a:lt2>
        <a:srgbClr val="5493B2"/>
      </a:lt2>
      <a:accent1>
        <a:srgbClr val="F6DE55"/>
      </a:accent1>
      <a:accent2>
        <a:srgbClr val="F6DE55"/>
      </a:accent2>
      <a:accent3>
        <a:srgbClr val="F6DE55"/>
      </a:accent3>
      <a:accent4>
        <a:srgbClr val="F6DE55"/>
      </a:accent4>
      <a:accent5>
        <a:srgbClr val="F6DE55"/>
      </a:accent5>
      <a:accent6>
        <a:srgbClr val="F6DE55"/>
      </a:accent6>
      <a:hlink>
        <a:srgbClr val="00C8C3"/>
      </a:hlink>
      <a:folHlink>
        <a:srgbClr val="009692"/>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asam</Template>
  <TotalTime>11160</TotalTime>
  <Words>4003</Words>
  <Application>Microsoft Macintosh PowerPoint</Application>
  <PresentationFormat>Widescreen</PresentationFormat>
  <Paragraphs>681</Paragraphs>
  <Slides>70</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70</vt:i4>
      </vt:variant>
    </vt:vector>
  </HeadingPairs>
  <TitlesOfParts>
    <vt:vector size="81" baseType="lpstr">
      <vt:lpstr>Arial</vt:lpstr>
      <vt:lpstr>Arial Unicode MS</vt:lpstr>
      <vt:lpstr>Calibri</vt:lpstr>
      <vt:lpstr>Corbel</vt:lpstr>
      <vt:lpstr>Helvetica</vt:lpstr>
      <vt:lpstr>Lucida Grande</vt:lpstr>
      <vt:lpstr>Times New Roman</vt:lpstr>
      <vt:lpstr>Wingdings</vt:lpstr>
      <vt:lpstr>Wingdings 2</vt:lpstr>
      <vt:lpstr>Fundamentals</vt:lpstr>
      <vt:lpstr>Custom Design</vt:lpstr>
      <vt:lpstr>PowerPoint Presentation</vt:lpstr>
      <vt:lpstr>Outline and Total Articles Reviewed (89 articles)</vt:lpstr>
      <vt:lpstr>Search Methods, 2015 calendar year:</vt:lpstr>
      <vt:lpstr>Broad ‘Newsmaker’ Themes</vt:lpstr>
      <vt:lpstr>1. Neurobiology (CNS Studies): Cannabis Effects</vt:lpstr>
      <vt:lpstr>1. Neurobiology (CNS Studies): Alcohol in Adolescents</vt:lpstr>
      <vt:lpstr>PowerPoint Presentation</vt:lpstr>
      <vt:lpstr>2. Epidemiology: US Midlife White Mortality</vt:lpstr>
      <vt:lpstr>PowerPoint Presentation</vt:lpstr>
      <vt:lpstr>PowerPoint Presentation</vt:lpstr>
      <vt:lpstr>2. Epidemiology: US Prescription Opioid Misuse</vt:lpstr>
      <vt:lpstr>PowerPoint Presentation</vt:lpstr>
      <vt:lpstr>PowerPoint Presentation</vt:lpstr>
      <vt:lpstr>PowerPoint Presentation</vt:lpstr>
      <vt:lpstr>2. Epidemiology: Cannabis and Global Risk (Altmetric #66)</vt:lpstr>
      <vt:lpstr>PowerPoint Presentation</vt:lpstr>
      <vt:lpstr>2. Epidemiology: US High School Cannabis Prevalence</vt:lpstr>
      <vt:lpstr>PowerPoint Presentation</vt:lpstr>
      <vt:lpstr>3. Pharmacology: Synthetic Cannabinoids and Potency</vt:lpstr>
      <vt:lpstr>4.  Diagnosis, Assessment, Early Intervention: Brief Motivational Interview for Domestic Violence and Drinking</vt:lpstr>
      <vt:lpstr>PowerPoint Presentation</vt:lpstr>
      <vt:lpstr>5.  Special Issues :  Medical Marijuana and Efficacy/Effectiveness</vt:lpstr>
      <vt:lpstr>PowerPoint Presentation</vt:lpstr>
      <vt:lpstr>5.  Special Issues :  Housing First, Mental Illness, Homelessness</vt:lpstr>
      <vt:lpstr>PowerPoint Presentation</vt:lpstr>
      <vt:lpstr>6. Management of Intoxication and WD </vt:lpstr>
      <vt:lpstr>PowerPoint Presentation</vt:lpstr>
      <vt:lpstr>6: Management of Withdrawal</vt:lpstr>
      <vt:lpstr>PowerPoint Presentation</vt:lpstr>
      <vt:lpstr>7.  Pharmacological Interventions: ED-Buprenorphine</vt:lpstr>
      <vt:lpstr>PowerPoint Presentation</vt:lpstr>
      <vt:lpstr>PowerPoint Presentation</vt:lpstr>
      <vt:lpstr>7.  Pharm: Massachusetts CCM (Nurse)</vt:lpstr>
      <vt:lpstr>7.  Pharmacological Interventions : Mortality in and out of Opioid Treatment</vt:lpstr>
      <vt:lpstr>PowerPoint Presentation</vt:lpstr>
      <vt:lpstr>7.  Pharmacological Interventions : Long-term outcomes after a buprenorphine trial for Prescription Opioid Dependence</vt:lpstr>
      <vt:lpstr>PowerPoint Presentation</vt:lpstr>
      <vt:lpstr>7.  Pharmacological Interventions : Smoking Cessation: Varenicline</vt:lpstr>
      <vt:lpstr>PowerPoint Presentation</vt:lpstr>
      <vt:lpstr>8.  Behavioral Interventions :  Alcohol e-health interventions</vt:lpstr>
      <vt:lpstr>8.  Behavioral Interventions :  Smoking and Contingency Management</vt:lpstr>
      <vt:lpstr>PowerPoint Presentation</vt:lpstr>
      <vt:lpstr>9: Mutual Help</vt:lpstr>
      <vt:lpstr>PowerPoint Presentation</vt:lpstr>
      <vt:lpstr>10.  Medical Disorders of Addiction:  Alcohol Consumption and Cancer Risk</vt:lpstr>
      <vt:lpstr>PowerPoint Presentation</vt:lpstr>
      <vt:lpstr>10.  Medical Disorders of Addiction:  Alcohol Consumption and Health Risks: Depends on the Country’s Income</vt:lpstr>
      <vt:lpstr>PowerPoint Presentation</vt:lpstr>
      <vt:lpstr>PowerPoint Presentation</vt:lpstr>
      <vt:lpstr>10.  Medical Disorders of Addiction:  Smoking and CVD Risk</vt:lpstr>
      <vt:lpstr>PowerPoint Presentation</vt:lpstr>
      <vt:lpstr>10.  Medical Disorders of Addiction:  Acute Alcoholic Hepatitis: Prednisone vs. Pentoxifylline</vt:lpstr>
      <vt:lpstr>PowerPoint Presentation</vt:lpstr>
      <vt:lpstr>10.  Medical Disorders of Addiction:  Treatment of Acute Low Back Pain</vt:lpstr>
      <vt:lpstr>PowerPoint Presentation</vt:lpstr>
      <vt:lpstr>11. Co-occurring psych  </vt:lpstr>
      <vt:lpstr>PowerPoint Presentation</vt:lpstr>
      <vt:lpstr>12. Pain &amp; Addiction</vt:lpstr>
      <vt:lpstr>PowerPoint Presentation</vt:lpstr>
      <vt:lpstr>13.  Children and Adolescents:  E-Cigarettes, Adolescents, Smoking Initiation</vt:lpstr>
      <vt:lpstr>PowerPoint Presentation</vt:lpstr>
      <vt:lpstr>14.  Ethical &amp; policy considerations</vt:lpstr>
      <vt:lpstr>PowerPoint Presentation</vt:lpstr>
      <vt:lpstr>Ethics and Language</vt:lpstr>
      <vt:lpstr>Late-breaking 2016:  CDC Opioids for Chronic Pain Guidelines</vt:lpstr>
      <vt:lpstr>Late-breaking 2016: Prescription Opioids Continue after OD</vt:lpstr>
      <vt:lpstr>PowerPoint Presentation</vt:lpstr>
      <vt:lpstr>Late-breaking 2016: Benzodiazepines and OD Mortality</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cglover</dc:creator>
  <cp:lastModifiedBy>Microsoft Office User</cp:lastModifiedBy>
  <cp:revision>328</cp:revision>
  <dcterms:created xsi:type="dcterms:W3CDTF">2016-02-25T13:32:21Z</dcterms:created>
  <dcterms:modified xsi:type="dcterms:W3CDTF">2016-04-19T16:35:31Z</dcterms:modified>
</cp:coreProperties>
</file>