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557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There are lots of photographs of what would become Lehman Lawn from 1956. None of them include the magnolia.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My guess is during the landscaping of Lehman Lawn. I don’t know much about what they were doing here, but it seems like a good opportunity to plant a tree. It does not seem to have been donated by or in memory of an alumna. It is a fairly common ornamental tree.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By the early 1970s, it’s already the subject of much photography.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It’s a gathering place.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 is a gathering place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 is the subject of much photography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 has its own Instagram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its own Twitter account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 even has its own limited-edition themed apparel in the Barnard Store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barnardmagnolia" TargetMode="External"/><Relationship Id="rId3" Type="http://schemas.openxmlformats.org/officeDocument/2006/relationships/hyperlink" Target="http://barnard.edu/node/4856" TargetMode="External"/><Relationship Id="rId7" Type="http://schemas.openxmlformats.org/officeDocument/2006/relationships/hyperlink" Target="https://instagram.com/carolange13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lectree.calpoly.edu/treedetail.lasso?rid=873" TargetMode="External"/><Relationship Id="rId5" Type="http://schemas.openxmlformats.org/officeDocument/2006/relationships/hyperlink" Target="http://thebarnardstore.com/" TargetMode="External"/><Relationship Id="rId4" Type="http://schemas.openxmlformats.org/officeDocument/2006/relationships/hyperlink" Target="https://digitalcollections.barnard.edu/" TargetMode="External"/><Relationship Id="rId9" Type="http://schemas.openxmlformats.org/officeDocument/2006/relationships/hyperlink" Target="https://twitter.com/bcmagnoliatr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776600" y="726100"/>
            <a:ext cx="7560600" cy="3794399"/>
          </a:xfrm>
          <a:prstGeom prst="rect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685800" y="64269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Barnard’s Magnolia Tree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685800" y="26114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Caroline Lange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Making Barnard History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May 4, 2015</a:t>
            </a:r>
          </a:p>
          <a:p>
            <a:pPr algn="l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But before,</a:t>
            </a:r>
          </a:p>
        </p:txBody>
      </p:sp>
      <p:sp>
        <p:nvSpPr>
          <p:cNvPr id="94" name="Shape 94"/>
          <p:cNvSpPr/>
          <p:nvPr/>
        </p:nvSpPr>
        <p:spPr>
          <a:xfrm>
            <a:off x="2566050" y="1200775"/>
            <a:ext cx="3953699" cy="2229900"/>
          </a:xfrm>
          <a:prstGeom prst="rect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75" y="331875"/>
            <a:ext cx="6897899" cy="45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7606500" y="3568600"/>
            <a:ext cx="805799" cy="60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1950s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7587750" y="1835350"/>
            <a:ext cx="1377300" cy="49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Jungle!</a:t>
            </a:r>
          </a:p>
        </p:txBody>
      </p:sp>
      <p:cxnSp>
        <p:nvCxnSpPr>
          <p:cNvPr id="102" name="Shape 102"/>
          <p:cNvCxnSpPr/>
          <p:nvPr/>
        </p:nvCxnSpPr>
        <p:spPr>
          <a:xfrm flipH="1">
            <a:off x="6322999" y="2275700"/>
            <a:ext cx="1677000" cy="449700"/>
          </a:xfrm>
          <a:prstGeom prst="straightConnector1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250" y="173312"/>
            <a:ext cx="3837499" cy="4796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Shape 108"/>
          <p:cNvCxnSpPr/>
          <p:nvPr/>
        </p:nvCxnSpPr>
        <p:spPr>
          <a:xfrm rot="10800000" flipH="1">
            <a:off x="739125" y="1554124"/>
            <a:ext cx="1545899" cy="189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" name="Shape 109"/>
          <p:cNvSpPr txBox="1"/>
          <p:nvPr/>
        </p:nvSpPr>
        <p:spPr>
          <a:xfrm>
            <a:off x="926525" y="1076475"/>
            <a:ext cx="1039799" cy="36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Milbank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6857000" y="3802800"/>
            <a:ext cx="1199099" cy="43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1944-1950</a:t>
            </a:r>
          </a:p>
        </p:txBody>
      </p:sp>
      <p:cxnSp>
        <p:nvCxnSpPr>
          <p:cNvPr id="111" name="Shape 111"/>
          <p:cNvCxnSpPr/>
          <p:nvPr/>
        </p:nvCxnSpPr>
        <p:spPr>
          <a:xfrm rot="10800000" flipH="1">
            <a:off x="870300" y="2635349"/>
            <a:ext cx="1377300" cy="7215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" name="Shape 112"/>
          <p:cNvCxnSpPr/>
          <p:nvPr/>
        </p:nvCxnSpPr>
        <p:spPr>
          <a:xfrm>
            <a:off x="963975" y="4074500"/>
            <a:ext cx="1330500" cy="4965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3" name="Shape 113"/>
          <p:cNvSpPr txBox="1"/>
          <p:nvPr/>
        </p:nvSpPr>
        <p:spPr>
          <a:xfrm>
            <a:off x="326900" y="3408075"/>
            <a:ext cx="2014200" cy="36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Future sites of Altschul and Lehman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14" name="Shape 114"/>
          <p:cNvCxnSpPr/>
          <p:nvPr/>
        </p:nvCxnSpPr>
        <p:spPr>
          <a:xfrm flipH="1">
            <a:off x="6856999" y="2641075"/>
            <a:ext cx="1592700" cy="7215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" name="Shape 115"/>
          <p:cNvSpPr txBox="1"/>
          <p:nvPr/>
        </p:nvSpPr>
        <p:spPr>
          <a:xfrm>
            <a:off x="6838250" y="1947775"/>
            <a:ext cx="1714500" cy="43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Future site of MacIntosh/Diana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275" y="225475"/>
            <a:ext cx="5715000" cy="438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Shape 121"/>
          <p:cNvCxnSpPr/>
          <p:nvPr/>
        </p:nvCxnSpPr>
        <p:spPr>
          <a:xfrm rot="10800000" flipH="1">
            <a:off x="598600" y="3746500"/>
            <a:ext cx="684000" cy="281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" name="Shape 122"/>
          <p:cNvCxnSpPr/>
          <p:nvPr/>
        </p:nvCxnSpPr>
        <p:spPr>
          <a:xfrm flipH="1">
            <a:off x="7288049" y="1113950"/>
            <a:ext cx="993000" cy="5246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" name="Shape 123"/>
          <p:cNvCxnSpPr/>
          <p:nvPr/>
        </p:nvCxnSpPr>
        <p:spPr>
          <a:xfrm flipH="1">
            <a:off x="7344149" y="2584850"/>
            <a:ext cx="1180500" cy="1218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4" name="Shape 124"/>
          <p:cNvSpPr txBox="1"/>
          <p:nvPr/>
        </p:nvSpPr>
        <p:spPr>
          <a:xfrm>
            <a:off x="7569025" y="4109475"/>
            <a:ext cx="14241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1949-1956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186375" y="3221950"/>
            <a:ext cx="9930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Milbank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7634600" y="608025"/>
            <a:ext cx="13116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Barnard Hall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7716425" y="2020225"/>
            <a:ext cx="9930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Jungle</a:t>
            </a:r>
          </a:p>
        </p:txBody>
      </p:sp>
      <p:cxnSp>
        <p:nvCxnSpPr>
          <p:cNvPr id="128" name="Shape 128"/>
          <p:cNvCxnSpPr/>
          <p:nvPr/>
        </p:nvCxnSpPr>
        <p:spPr>
          <a:xfrm rot="10800000">
            <a:off x="5470325" y="3362475"/>
            <a:ext cx="2763899" cy="0"/>
          </a:xfrm>
          <a:prstGeom prst="straightConnector1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9" name="Shape 129"/>
          <p:cNvSpPr txBox="1"/>
          <p:nvPr/>
        </p:nvSpPr>
        <p:spPr>
          <a:xfrm>
            <a:off x="7437900" y="2990175"/>
            <a:ext cx="1311600" cy="15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Tennis courts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30" name="Shape 130"/>
          <p:cNvCxnSpPr/>
          <p:nvPr/>
        </p:nvCxnSpPr>
        <p:spPr>
          <a:xfrm>
            <a:off x="1170100" y="898475"/>
            <a:ext cx="3691199" cy="1517700"/>
          </a:xfrm>
          <a:prstGeom prst="straightConnector1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" name="Shape 131"/>
          <p:cNvSpPr txBox="1"/>
          <p:nvPr/>
        </p:nvSpPr>
        <p:spPr>
          <a:xfrm>
            <a:off x="223875" y="476875"/>
            <a:ext cx="993000" cy="73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Not yet “Lehman” Lawn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350" y="121800"/>
            <a:ext cx="3860250" cy="46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206212" y="2903175"/>
            <a:ext cx="5898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1956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550" y="121800"/>
            <a:ext cx="3680316" cy="460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4098050" y="1555325"/>
            <a:ext cx="806100" cy="14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The Jungle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058500" y="2100800"/>
            <a:ext cx="3026999" cy="6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no magnolia tree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3879300" y="1407500"/>
            <a:ext cx="1385400" cy="5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1956:</a:t>
            </a:r>
          </a:p>
        </p:txBody>
      </p:sp>
      <p:sp>
        <p:nvSpPr>
          <p:cNvPr id="146" name="Shape 146"/>
          <p:cNvSpPr/>
          <p:nvPr/>
        </p:nvSpPr>
        <p:spPr>
          <a:xfrm>
            <a:off x="2566050" y="1048375"/>
            <a:ext cx="3953699" cy="2229900"/>
          </a:xfrm>
          <a:prstGeom prst="rect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l="4002" t="9926" r="24277" b="1913"/>
          <a:stretch/>
        </p:blipFill>
        <p:spPr>
          <a:xfrm>
            <a:off x="1224479" y="0"/>
            <a:ext cx="66950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298800" y="1460600"/>
            <a:ext cx="749399" cy="102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But then!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8112425" y="3278150"/>
            <a:ext cx="861899" cy="60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1960s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3043875" y="1226375"/>
            <a:ext cx="1021200" cy="880799"/>
          </a:xfrm>
          <a:prstGeom prst="ellipse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55" name="Shape 155"/>
          <p:cNvCxnSpPr/>
          <p:nvPr/>
        </p:nvCxnSpPr>
        <p:spPr>
          <a:xfrm rot="10800000" flipH="1">
            <a:off x="551750" y="2238199"/>
            <a:ext cx="2810700" cy="1143000"/>
          </a:xfrm>
          <a:prstGeom prst="straightConnector1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6" name="Shape 156"/>
          <p:cNvSpPr txBox="1"/>
          <p:nvPr/>
        </p:nvSpPr>
        <p:spPr>
          <a:xfrm>
            <a:off x="205100" y="3512375"/>
            <a:ext cx="10212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Forked trunk + fat magnolia buds!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793" y="0"/>
            <a:ext cx="51264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7344175" y="3474925"/>
            <a:ext cx="1414799" cy="4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1961</a:t>
            </a:r>
          </a:p>
        </p:txBody>
      </p:sp>
      <p:sp>
        <p:nvSpPr>
          <p:cNvPr id="163" name="Shape 163"/>
          <p:cNvSpPr/>
          <p:nvPr/>
        </p:nvSpPr>
        <p:spPr>
          <a:xfrm>
            <a:off x="5208075" y="4018325"/>
            <a:ext cx="590100" cy="580799"/>
          </a:xfrm>
          <a:prstGeom prst="ellipse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2566050" y="1263850"/>
            <a:ext cx="3953699" cy="2585999"/>
          </a:xfrm>
          <a:prstGeom prst="rect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2787150" y="2100800"/>
            <a:ext cx="3569700" cy="6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the magnolia was planted sometime between 1956-1961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4074450" y="1407500"/>
            <a:ext cx="894000" cy="5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So: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399" y="0"/>
            <a:ext cx="5379205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7681450" y="3549875"/>
            <a:ext cx="843300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1960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24624"/>
            <a:ext cx="9143998" cy="914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2000250" y="102100"/>
            <a:ext cx="5143499" cy="60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>
                <a:solidFill>
                  <a:srgbClr val="EFEFEF"/>
                </a:solidFill>
              </a:rPr>
              <a:t>“The flowering of the magnolia tree on Lehman Lawn has long been synonymous with springtime at Barnard.” — “Barnard’s Blooming Magnolia” 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34035">
            <a:off x="3888348" y="858701"/>
            <a:ext cx="5353522" cy="3633073"/>
          </a:xfrm>
          <a:prstGeom prst="rect">
            <a:avLst/>
          </a:prstGeom>
          <a:noFill/>
          <a:ln w="1143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1986">
            <a:off x="319289" y="674036"/>
            <a:ext cx="5266519" cy="3574029"/>
          </a:xfrm>
          <a:prstGeom prst="rect">
            <a:avLst/>
          </a:prstGeom>
          <a:noFill/>
          <a:ln w="1143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3" name="Shape 183"/>
          <p:cNvSpPr txBox="1"/>
          <p:nvPr/>
        </p:nvSpPr>
        <p:spPr>
          <a:xfrm>
            <a:off x="4206600" y="4571100"/>
            <a:ext cx="730799" cy="26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1970s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068" y="0"/>
            <a:ext cx="34718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>
            <a:off x="4682150" y="3315625"/>
            <a:ext cx="899400" cy="758700"/>
          </a:xfrm>
          <a:prstGeom prst="ellipse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7194275" y="3709125"/>
            <a:ext cx="852600" cy="4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1972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950" y="0"/>
            <a:ext cx="7404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8327900" y="3662375"/>
            <a:ext cx="711899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1970s</a:t>
            </a:r>
          </a:p>
        </p:txBody>
      </p:sp>
      <p:cxnSp>
        <p:nvCxnSpPr>
          <p:cNvPr id="197" name="Shape 197"/>
          <p:cNvCxnSpPr/>
          <p:nvPr/>
        </p:nvCxnSpPr>
        <p:spPr>
          <a:xfrm flipH="1">
            <a:off x="8430849" y="1282675"/>
            <a:ext cx="515400" cy="571500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001" y="0"/>
            <a:ext cx="7706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8425000" y="3409350"/>
            <a:ext cx="652500" cy="3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1970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151350" y="4200075"/>
            <a:ext cx="4056600" cy="88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“Groundskeeper Ray Torres recalls that the tree was already over 15 feet tall when he first arrived on campus in 1977.” — “Barnard’s Blooming Magnolia”</a:t>
            </a:r>
          </a:p>
        </p:txBody>
      </p:sp>
      <p:cxnSp>
        <p:nvCxnSpPr>
          <p:cNvPr id="205" name="Shape 205"/>
          <p:cNvCxnSpPr/>
          <p:nvPr/>
        </p:nvCxnSpPr>
        <p:spPr>
          <a:xfrm rot="10800000" flipH="1">
            <a:off x="401850" y="2912800"/>
            <a:ext cx="2201700" cy="4265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6" name="Shape 206"/>
          <p:cNvSpPr txBox="1"/>
          <p:nvPr/>
        </p:nvSpPr>
        <p:spPr>
          <a:xfrm>
            <a:off x="5788950" y="4453125"/>
            <a:ext cx="2089199" cy="37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It is now over 25 feet tall.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943" y="0"/>
            <a:ext cx="3622617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78" y="0"/>
            <a:ext cx="3516944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4216737" y="2491200"/>
            <a:ext cx="590100" cy="4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1988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2566050" y="1263850"/>
            <a:ext cx="3953699" cy="2585999"/>
          </a:xfrm>
          <a:prstGeom prst="rect">
            <a:avLst/>
          </a:prstGeom>
          <a:noFill/>
          <a:ln w="3810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/>
          <p:nvPr/>
        </p:nvSpPr>
        <p:spPr>
          <a:xfrm>
            <a:off x="2787150" y="2100800"/>
            <a:ext cx="3569700" cy="6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Moving the magnolia for the new library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3321300" y="1407500"/>
            <a:ext cx="2501400" cy="5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What next?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3878700" y="458125"/>
            <a:ext cx="1386599" cy="48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Sources Cited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1104525" y="1310700"/>
            <a:ext cx="6942300" cy="311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Barnard Archives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“Barnard’s Blooming Magnolia”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4"/>
              </a:rPr>
              <a:t>Barnard’s Digital Collections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5"/>
              </a:rPr>
              <a:t>The Barnard Store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6"/>
              </a:rPr>
              <a:t>Cal Poly UFEI SelecTree Tree Detail Record: Saucer magnolia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7"/>
              </a:rPr>
              <a:t>Caroline Lange’s Instagram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8"/>
              </a:rPr>
              <a:t>Magnolia Instagram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u="sng">
                <a:solidFill>
                  <a:schemeClr val="hlink"/>
                </a:solidFill>
                <a:hlinkClick r:id="rId9"/>
              </a:rPr>
              <a:t>Magnolia Twitter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700" y="195824"/>
            <a:ext cx="4759374" cy="475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45752">
            <a:off x="276274" y="864250"/>
            <a:ext cx="5029199" cy="1885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hape 45"/>
          <p:cNvCxnSpPr/>
          <p:nvPr/>
        </p:nvCxnSpPr>
        <p:spPr>
          <a:xfrm>
            <a:off x="1357475" y="3409325"/>
            <a:ext cx="2051699" cy="2903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Shape 46"/>
          <p:cNvSpPr txBox="1"/>
          <p:nvPr/>
        </p:nvSpPr>
        <p:spPr>
          <a:xfrm rot="-962978">
            <a:off x="630469" y="815450"/>
            <a:ext cx="1789344" cy="2344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(a Facebook event)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2285000" y="4552350"/>
            <a:ext cx="1124100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2014-2015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6048">
            <a:off x="639900" y="507825"/>
            <a:ext cx="3836545" cy="3836545"/>
          </a:xfrm>
          <a:prstGeom prst="rect">
            <a:avLst/>
          </a:prstGeom>
          <a:noFill/>
          <a:ln w="1143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3" name="Shape 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17588">
            <a:off x="4851199" y="955013"/>
            <a:ext cx="3873575" cy="3873575"/>
          </a:xfrm>
          <a:prstGeom prst="rect">
            <a:avLst/>
          </a:prstGeom>
          <a:noFill/>
          <a:ln w="1143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4" name="Shape 54"/>
          <p:cNvSpPr txBox="1"/>
          <p:nvPr/>
        </p:nvSpPr>
        <p:spPr>
          <a:xfrm>
            <a:off x="5205000" y="368300"/>
            <a:ext cx="1058699" cy="2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2014-2015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5353">
            <a:off x="3650100" y="392162"/>
            <a:ext cx="4359171" cy="4359171"/>
          </a:xfrm>
          <a:prstGeom prst="rect">
            <a:avLst/>
          </a:prstGeom>
          <a:noFill/>
          <a:ln w="1143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0" name="Shape 60"/>
          <p:cNvSpPr txBox="1"/>
          <p:nvPr/>
        </p:nvSpPr>
        <p:spPr>
          <a:xfrm>
            <a:off x="130150" y="579950"/>
            <a:ext cx="3494699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Professor Hilary Callahan of the Biological Sciences department occasionally uses the tree as a case study: her students observe the tree’s growth in her “Plant Evolution and Diversity” course. (“Barnard’s Blooming Magnolia”)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2122650" y="4677975"/>
            <a:ext cx="1058699" cy="2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2014-2015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8503">
            <a:off x="1020075" y="588049"/>
            <a:ext cx="3686648" cy="3686648"/>
          </a:xfrm>
          <a:prstGeom prst="rect">
            <a:avLst/>
          </a:prstGeom>
          <a:noFill/>
          <a:ln w="1143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7" name="Shape 67"/>
          <p:cNvSpPr txBox="1"/>
          <p:nvPr/>
        </p:nvSpPr>
        <p:spPr>
          <a:xfrm>
            <a:off x="5408550" y="275075"/>
            <a:ext cx="3138600" cy="7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700">
                <a:solidFill>
                  <a:schemeClr val="lt1"/>
                </a:solidFill>
              </a:rPr>
              <a:t>Our magnolia is a saucer magnolia (</a:t>
            </a:r>
            <a:r>
              <a:rPr lang="en" sz="1700" i="1">
                <a:solidFill>
                  <a:schemeClr val="lt1"/>
                </a:solidFill>
              </a:rPr>
              <a:t>Magnolia x soulangeana</a:t>
            </a:r>
            <a:r>
              <a:rPr lang="en" sz="1700">
                <a:solidFill>
                  <a:schemeClr val="lt1"/>
                </a:solidFill>
              </a:rPr>
              <a:t>).</a:t>
            </a:r>
          </a:p>
          <a:p>
            <a:pPr rtl="0">
              <a:spcBef>
                <a:spcPts val="0"/>
              </a:spcBef>
              <a:buNone/>
            </a:pPr>
            <a:endParaRPr sz="1700">
              <a:solidFill>
                <a:schemeClr val="lt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 sz="1700">
                <a:solidFill>
                  <a:schemeClr val="lt1"/>
                </a:solidFill>
              </a:rPr>
              <a:t>It can grow to be about 30 feet tall and up to 150 years old.</a:t>
            </a:r>
          </a:p>
          <a:p>
            <a:pPr rtl="0">
              <a:spcBef>
                <a:spcPts val="0"/>
              </a:spcBef>
              <a:buNone/>
            </a:pPr>
            <a:endParaRPr sz="1700">
              <a:solidFill>
                <a:schemeClr val="lt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 sz="1700">
                <a:solidFill>
                  <a:schemeClr val="lt1"/>
                </a:solidFill>
              </a:rPr>
              <a:t>Saucer magnolias typically are “multi-trunk or low-branching specimen” — that is, they have a low, forked trunk like ours.</a:t>
            </a:r>
          </a:p>
          <a:p>
            <a:pPr rtl="0">
              <a:spcBef>
                <a:spcPts val="0"/>
              </a:spcBef>
              <a:buNone/>
            </a:pPr>
            <a:endParaRPr sz="1700">
              <a:solidFill>
                <a:schemeClr val="lt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sz="1700">
                <a:solidFill>
                  <a:schemeClr val="lt1"/>
                </a:solidFill>
              </a:rPr>
              <a:t>They have large, fragrant flowers that range from pink to white to purple. 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4042650" y="4587675"/>
            <a:ext cx="1058699" cy="2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2014-2015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625" y="83400"/>
            <a:ext cx="2897750" cy="49654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439325" y="2088350"/>
            <a:ext cx="1789499" cy="25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@BarnardMagnolia</a:t>
            </a:r>
          </a:p>
        </p:txBody>
      </p:sp>
      <p:cxnSp>
        <p:nvCxnSpPr>
          <p:cNvPr id="75" name="Shape 75"/>
          <p:cNvCxnSpPr/>
          <p:nvPr/>
        </p:nvCxnSpPr>
        <p:spPr>
          <a:xfrm rot="10800000" flipH="1">
            <a:off x="1216950" y="2378900"/>
            <a:ext cx="1386599" cy="5057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000" y="93950"/>
            <a:ext cx="2816724" cy="49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51950" y="2303950"/>
            <a:ext cx="1939199" cy="44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@BCMagnoliaTree</a:t>
            </a:r>
          </a:p>
        </p:txBody>
      </p:sp>
      <p:cxnSp>
        <p:nvCxnSpPr>
          <p:cNvPr id="82" name="Shape 82"/>
          <p:cNvCxnSpPr/>
          <p:nvPr/>
        </p:nvCxnSpPr>
        <p:spPr>
          <a:xfrm rot="10800000" flipH="1">
            <a:off x="1301250" y="2303950"/>
            <a:ext cx="1302300" cy="627599"/>
          </a:xfrm>
          <a:prstGeom prst="straightConnector1">
            <a:avLst/>
          </a:prstGeom>
          <a:noFill/>
          <a:ln w="28575" cap="flat">
            <a:solidFill>
              <a:srgbClr val="E06666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75" y="636225"/>
            <a:ext cx="4144225" cy="414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700" y="428625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</Words>
  <Application>Microsoft Office PowerPoint</Application>
  <PresentationFormat>On-screen Show (16:9)</PresentationFormat>
  <Paragraphs>71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simple-light</vt:lpstr>
      <vt:lpstr>Barnard’s Magnolia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before,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Barnard’s Magnolia Tree</dc:title>
  <dc:creator>Robert McCaughey</dc:creator>
  <cp:lastModifiedBy>Robert McCaughey</cp:lastModifiedBy>
  <cp:revision>1</cp:revision>
  <dcterms:modified xsi:type="dcterms:W3CDTF">2015-05-04T12:03:22Z</dcterms:modified>
</cp:coreProperties>
</file>