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6" r:id="rId2"/>
    <p:sldId id="271" r:id="rId3"/>
    <p:sldId id="272" r:id="rId4"/>
    <p:sldId id="273" r:id="rId5"/>
    <p:sldId id="262" r:id="rId6"/>
    <p:sldId id="274" r:id="rId7"/>
    <p:sldId id="275" r:id="rId8"/>
    <p:sldId id="277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57" r:id="rId18"/>
    <p:sldId id="261" r:id="rId19"/>
    <p:sldId id="258" r:id="rId20"/>
    <p:sldId id="25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78" d="100"/>
          <a:sy n="78" d="100"/>
        </p:scale>
        <p:origin x="996" y="1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essica\Downloads\DRII_jibjab_gantt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Start Date</c:v>
          </c:tx>
          <c:spPr>
            <a:noFill/>
            <a:ln>
              <a:noFill/>
            </a:ln>
            <a:effectLst/>
          </c:spPr>
          <c:invertIfNegative val="0"/>
          <c:cat>
            <c:strRef>
              <c:f>[DRII_jibjab_gantt.xlsx]Sheet1!$B$3:$B$13</c:f>
              <c:strCache>
                <c:ptCount val="11"/>
                <c:pt idx="0">
                  <c:v>Finalize CAD</c:v>
                </c:pt>
                <c:pt idx="1">
                  <c:v>Arduino Coding</c:v>
                </c:pt>
                <c:pt idx="2">
                  <c:v>Component Delivery</c:v>
                </c:pt>
                <c:pt idx="3">
                  <c:v>Solution Calibration</c:v>
                </c:pt>
                <c:pt idx="4">
                  <c:v>Arduino Code Testing</c:v>
                </c:pt>
                <c:pt idx="5">
                  <c:v>Assembly - Acrylic box</c:v>
                </c:pt>
                <c:pt idx="6">
                  <c:v>Flow Analysis</c:v>
                </c:pt>
                <c:pt idx="7">
                  <c:v>Assembly - Electronics</c:v>
                </c:pt>
                <c:pt idx="8">
                  <c:v>Website Design</c:v>
                </c:pt>
                <c:pt idx="9">
                  <c:v>Growing Plants/Adjusting</c:v>
                </c:pt>
                <c:pt idx="10">
                  <c:v>Presentation</c:v>
                </c:pt>
              </c:strCache>
            </c:strRef>
          </c:cat>
          <c:val>
            <c:numRef>
              <c:f>[DRII_jibjab_gantt.xlsx]Sheet1!$C$3:$C$13</c:f>
              <c:numCache>
                <c:formatCode>m/d/yyyy</c:formatCode>
                <c:ptCount val="11"/>
                <c:pt idx="0">
                  <c:v>41686</c:v>
                </c:pt>
                <c:pt idx="1">
                  <c:v>41686</c:v>
                </c:pt>
                <c:pt idx="2">
                  <c:v>41690</c:v>
                </c:pt>
                <c:pt idx="3">
                  <c:v>41705</c:v>
                </c:pt>
                <c:pt idx="4">
                  <c:v>41700</c:v>
                </c:pt>
                <c:pt idx="5">
                  <c:v>41690</c:v>
                </c:pt>
                <c:pt idx="6">
                  <c:v>41712</c:v>
                </c:pt>
                <c:pt idx="7">
                  <c:v>41714</c:v>
                </c:pt>
                <c:pt idx="8">
                  <c:v>41718</c:v>
                </c:pt>
                <c:pt idx="9">
                  <c:v>41721</c:v>
                </c:pt>
                <c:pt idx="10">
                  <c:v>41723</c:v>
                </c:pt>
              </c:numCache>
            </c:numRef>
          </c:val>
        </c:ser>
        <c:ser>
          <c:idx val="1"/>
          <c:order val="1"/>
          <c:tx>
            <c:v>Duration</c:v>
          </c:tx>
          <c:spPr>
            <a:solidFill>
              <a:sysClr val="windowText" lastClr="000000"/>
            </a:solidFill>
            <a:ln>
              <a:noFill/>
            </a:ln>
            <a:effectLst/>
          </c:spPr>
          <c:invertIfNegative val="0"/>
          <c:cat>
            <c:strRef>
              <c:f>[DRII_jibjab_gantt.xlsx]Sheet1!$B$3:$B$13</c:f>
              <c:strCache>
                <c:ptCount val="11"/>
                <c:pt idx="0">
                  <c:v>Finalize CAD</c:v>
                </c:pt>
                <c:pt idx="1">
                  <c:v>Arduino Coding</c:v>
                </c:pt>
                <c:pt idx="2">
                  <c:v>Component Delivery</c:v>
                </c:pt>
                <c:pt idx="3">
                  <c:v>Solution Calibration</c:v>
                </c:pt>
                <c:pt idx="4">
                  <c:v>Arduino Code Testing</c:v>
                </c:pt>
                <c:pt idx="5">
                  <c:v>Assembly - Acrylic box</c:v>
                </c:pt>
                <c:pt idx="6">
                  <c:v>Flow Analysis</c:v>
                </c:pt>
                <c:pt idx="7">
                  <c:v>Assembly - Electronics</c:v>
                </c:pt>
                <c:pt idx="8">
                  <c:v>Website Design</c:v>
                </c:pt>
                <c:pt idx="9">
                  <c:v>Growing Plants/Adjusting</c:v>
                </c:pt>
                <c:pt idx="10">
                  <c:v>Presentation</c:v>
                </c:pt>
              </c:strCache>
            </c:strRef>
          </c:cat>
          <c:val>
            <c:numRef>
              <c:f>[DRII_jibjab_gantt.xlsx]Sheet1!$D$3:$D$13</c:f>
              <c:numCache>
                <c:formatCode>General</c:formatCode>
                <c:ptCount val="11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7</c:v>
                </c:pt>
                <c:pt idx="4">
                  <c:v>14</c:v>
                </c:pt>
                <c:pt idx="5">
                  <c:v>27</c:v>
                </c:pt>
                <c:pt idx="6">
                  <c:v>7</c:v>
                </c:pt>
                <c:pt idx="7">
                  <c:v>7</c:v>
                </c:pt>
                <c:pt idx="8">
                  <c:v>14</c:v>
                </c:pt>
                <c:pt idx="9">
                  <c:v>21</c:v>
                </c:pt>
                <c:pt idx="10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9044896"/>
        <c:axId val="309043776"/>
      </c:barChart>
      <c:catAx>
        <c:axId val="3090448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043776"/>
        <c:crosses val="autoZero"/>
        <c:auto val="1"/>
        <c:lblAlgn val="ctr"/>
        <c:lblOffset val="100"/>
        <c:noMultiLvlLbl val="0"/>
      </c:catAx>
      <c:valAx>
        <c:axId val="309043776"/>
        <c:scaling>
          <c:orientation val="minMax"/>
          <c:max val="41755"/>
          <c:min val="41685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9]d\-mmm;@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044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B9B7-97B9-4F48-90A2-D8CB38ECDCC4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15E3-CCFA-43A0-8CE3-8A6AC378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91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B9B7-97B9-4F48-90A2-D8CB38ECDCC4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15E3-CCFA-43A0-8CE3-8A6AC378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84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B9B7-97B9-4F48-90A2-D8CB38ECDCC4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15E3-CCFA-43A0-8CE3-8A6AC378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9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B9B7-97B9-4F48-90A2-D8CB38ECDCC4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15E3-CCFA-43A0-8CE3-8A6AC37867D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1196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B9B7-97B9-4F48-90A2-D8CB38ECDCC4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15E3-CCFA-43A0-8CE3-8A6AC378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68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B9B7-97B9-4F48-90A2-D8CB38ECDCC4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15E3-CCFA-43A0-8CE3-8A6AC378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98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B9B7-97B9-4F48-90A2-D8CB38ECDCC4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15E3-CCFA-43A0-8CE3-8A6AC378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08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B9B7-97B9-4F48-90A2-D8CB38ECDCC4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15E3-CCFA-43A0-8CE3-8A6AC378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24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B9B7-97B9-4F48-90A2-D8CB38ECDCC4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15E3-CCFA-43A0-8CE3-8A6AC378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21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B9B7-97B9-4F48-90A2-D8CB38ECDCC4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15E3-CCFA-43A0-8CE3-8A6AC378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24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B9B7-97B9-4F48-90A2-D8CB38ECDCC4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15E3-CCFA-43A0-8CE3-8A6AC378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3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B9B7-97B9-4F48-90A2-D8CB38ECDCC4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15E3-CCFA-43A0-8CE3-8A6AC378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3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B9B7-97B9-4F48-90A2-D8CB38ECDCC4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15E3-CCFA-43A0-8CE3-8A6AC378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01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B9B7-97B9-4F48-90A2-D8CB38ECDCC4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15E3-CCFA-43A0-8CE3-8A6AC378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2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B9B7-97B9-4F48-90A2-D8CB38ECDCC4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15E3-CCFA-43A0-8CE3-8A6AC378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68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B9B7-97B9-4F48-90A2-D8CB38ECDCC4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15E3-CCFA-43A0-8CE3-8A6AC378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4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B9B7-97B9-4F48-90A2-D8CB38ECDCC4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15E3-CCFA-43A0-8CE3-8A6AC378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9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5EB9B7-97B9-4F48-90A2-D8CB38ECDCC4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AF815E3-CCFA-43A0-8CE3-8A6AC378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0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387600"/>
          </a:xfrm>
        </p:spPr>
        <p:txBody>
          <a:bodyPr>
            <a:normAutofit/>
          </a:bodyPr>
          <a:lstStyle/>
          <a:p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An Autonomous Hydroponic Herb Garden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894590"/>
            <a:ext cx="9144000" cy="1655762"/>
          </a:xfrm>
        </p:spPr>
        <p:txBody>
          <a:bodyPr>
            <a:noAutofit/>
          </a:bodyPr>
          <a:lstStyle/>
          <a:p>
            <a:r>
              <a:rPr lang="en-US" sz="1400" b="1" dirty="0" smtClean="0"/>
              <a:t>Group 6: HYDROPONOMOUS</a:t>
            </a:r>
          </a:p>
          <a:p>
            <a:r>
              <a:rPr lang="en-US" sz="1400" dirty="0" smtClean="0"/>
              <a:t>Jessica Cohen</a:t>
            </a:r>
          </a:p>
          <a:p>
            <a:r>
              <a:rPr lang="en-US" sz="1400" dirty="0" smtClean="0"/>
              <a:t>Jamie Collier</a:t>
            </a:r>
          </a:p>
          <a:p>
            <a:r>
              <a:rPr lang="en-US" sz="1400" dirty="0" err="1" smtClean="0"/>
              <a:t>Bikesh</a:t>
            </a:r>
            <a:r>
              <a:rPr lang="en-US" sz="1400" dirty="0" smtClean="0"/>
              <a:t> </a:t>
            </a:r>
            <a:r>
              <a:rPr lang="en-US" sz="1400" dirty="0" err="1" smtClean="0"/>
              <a:t>Dahal</a:t>
            </a:r>
            <a:endParaRPr lang="en-US" sz="1400" dirty="0" smtClean="0"/>
          </a:p>
          <a:p>
            <a:r>
              <a:rPr lang="en-US" sz="1400" dirty="0" smtClean="0"/>
              <a:t>Ben LeBlanc</a:t>
            </a:r>
          </a:p>
        </p:txBody>
      </p:sp>
      <p:pic>
        <p:nvPicPr>
          <p:cNvPr id="7" name="Picture 6" descr="http://www.foodsubs.com/Photos/herb-basi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87" y="1590706"/>
            <a:ext cx="4486225" cy="3368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967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Head Loss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200" y="1825625"/>
                <a:ext cx="5279967" cy="4351338"/>
              </a:xfrm>
            </p:spPr>
            <p:txBody>
              <a:bodyPr/>
              <a:lstStyle/>
              <a:p>
                <a:r>
                  <a:rPr lang="en-US" dirty="0" smtClean="0"/>
                  <a:t>Head Loss</a:t>
                </a:r>
              </a:p>
              <a:p>
                <a:endParaRPr lang="en-US" dirty="0" smtClean="0"/>
              </a:p>
              <a:p>
                <a:pPr lvl="1"/>
                <a:r>
                  <a:rPr lang="en-US" dirty="0" smtClean="0"/>
                  <a:t>Total less of head of the fluid throughout a pipe</a:t>
                </a:r>
              </a:p>
              <a:p>
                <a:pPr lvl="1"/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∗(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200" y="1825625"/>
                <a:ext cx="5279967" cy="4351338"/>
              </a:xfrm>
              <a:blipFill rotWithShape="0">
                <a:blip r:embed="rId2"/>
                <a:stretch>
                  <a:fillRect l="-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118167" y="1690688"/>
          <a:ext cx="5104015" cy="30501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3960"/>
                <a:gridCol w="1840055"/>
              </a:tblGrid>
              <a:tr h="39971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Tubing Specifications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97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Diameter (in)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0.38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997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Length (in)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18.00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997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Friction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0.00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997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Area (</a:t>
                      </a:r>
                      <a:r>
                        <a:rPr lang="en-US" sz="2800" dirty="0" smtClean="0">
                          <a:effectLst/>
                        </a:rPr>
                        <a:t>in^2)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0.29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997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Flow Rate (l/m)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1.00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997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Velocity (m/s)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3.17E-09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118167" y="4900367"/>
          <a:ext cx="5235633" cy="12765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4473"/>
                <a:gridCol w="3281160"/>
              </a:tblGrid>
              <a:tr h="63829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Head Loss 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82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H</a:t>
                      </a:r>
                      <a:r>
                        <a:rPr lang="en-US" sz="2800" baseline="-25000">
                          <a:effectLst/>
                        </a:rPr>
                        <a:t>l</a:t>
                      </a:r>
                      <a:r>
                        <a:rPr lang="en-US" sz="2800">
                          <a:effectLst/>
                        </a:rPr>
                        <a:t>(m)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1.23E-22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5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Evaporation of Water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200" y="1825625"/>
                <a:ext cx="5346469" cy="4351338"/>
              </a:xfrm>
            </p:spPr>
            <p:txBody>
              <a:bodyPr/>
              <a:lstStyle/>
              <a:p>
                <a:r>
                  <a:rPr lang="en-US" dirty="0" smtClean="0"/>
                  <a:t>Pool Equation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Evaporation based on the exposed surface area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200" y="1825625"/>
                <a:ext cx="5346469" cy="4351338"/>
              </a:xfrm>
              <a:blipFill rotWithShape="0">
                <a:blip r:embed="rId2"/>
                <a:stretch>
                  <a:fillRect l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508519" y="1690688"/>
          <a:ext cx="5096048" cy="4391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8255"/>
                <a:gridCol w="1617793"/>
              </a:tblGrid>
              <a:tr h="54897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Evaporation of Water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89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theta (kg/m^2h)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25.00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5489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Xs (20c) (kg/kg)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1.47E-02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5489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X (20c) (kg/kg)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7.00E-03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5489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gh (gal/week)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1.22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5489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Xs (25c) (kg/kg)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1.98E-02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5489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X (25c) (kg/kg)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9.80E-03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5489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gh (gal/week)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1.59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393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Water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10515600" cy="684819"/>
          </a:xfrm>
        </p:spPr>
        <p:txBody>
          <a:bodyPr/>
          <a:lstStyle/>
          <a:p>
            <a:r>
              <a:rPr lang="en-US" dirty="0" smtClean="0"/>
              <a:t>Based on evaporation and plant intake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032859"/>
              </p:ext>
            </p:extLst>
          </p:nvPr>
        </p:nvGraphicFramePr>
        <p:xfrm>
          <a:off x="6796226" y="1694898"/>
          <a:ext cx="4421650" cy="43140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3712"/>
                <a:gridCol w="1207938"/>
              </a:tblGrid>
              <a:tr h="50588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Water Usage in a week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58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Usage (20C) (gal)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1.77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5058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Usage (25C) (gal)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2.52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5058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Water left (20C) (gal)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1.59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5058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Water left (25C) (gal)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0.85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5058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height (20C) (in)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1.66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5058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height (25C) (in)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0.88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081115" y="2898875"/>
          <a:ext cx="4854171" cy="17850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1591"/>
                <a:gridCol w="962580"/>
              </a:tblGrid>
              <a:tr h="37369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Water Intake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46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intake (gal/week) (20C)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0.55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6746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intake (gal/week) (25C)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0.92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547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Wall Pressure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200" y="1825625"/>
                <a:ext cx="5196840" cy="4351338"/>
              </a:xfrm>
            </p:spPr>
            <p:txBody>
              <a:bodyPr/>
              <a:lstStyle/>
              <a:p>
                <a:r>
                  <a:rPr lang="en-US" dirty="0" smtClean="0"/>
                  <a:t>Water pressure on wall</a:t>
                </a:r>
              </a:p>
              <a:p>
                <a:endParaRPr lang="en-US" dirty="0" smtClean="0"/>
              </a:p>
              <a:p>
                <a:pPr lvl="1"/>
                <a:r>
                  <a:rPr lang="en-US" dirty="0" smtClean="0"/>
                  <a:t>Resultant force at 1/3 height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𝑔h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200" y="1825625"/>
                <a:ext cx="5196840" cy="4351338"/>
              </a:xfrm>
              <a:blipFill rotWithShape="0">
                <a:blip r:embed="rId2"/>
                <a:stretch>
                  <a:fillRect l="-1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725689" y="1805825"/>
          <a:ext cx="4163984" cy="3461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2599"/>
                <a:gridCol w="1381385"/>
              </a:tblGrid>
              <a:tr h="69225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Force on </a:t>
                      </a:r>
                      <a:r>
                        <a:rPr lang="en-US" sz="2800" dirty="0">
                          <a:effectLst/>
                        </a:rPr>
                        <a:t>Walls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22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Pave (N/m</a:t>
                      </a:r>
                      <a:r>
                        <a:rPr lang="en-US" sz="2800" baseline="30000">
                          <a:effectLst/>
                        </a:rPr>
                        <a:t>2</a:t>
                      </a:r>
                      <a:r>
                        <a:rPr lang="en-US" sz="2800">
                          <a:effectLst/>
                        </a:rPr>
                        <a:t>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436.05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6922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Fmax (N)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18.22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6922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Fmin (N)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11.82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6922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Weight (N)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124.91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669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Heating Water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200" y="1825625"/>
                <a:ext cx="5313218" cy="4351338"/>
              </a:xfrm>
            </p:spPr>
            <p:txBody>
              <a:bodyPr/>
              <a:lstStyle/>
              <a:p>
                <a:r>
                  <a:rPr lang="en-US" dirty="0" smtClean="0"/>
                  <a:t>Basic heat transfer equation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𝑇𝑖𝑚𝑒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200" y="1825625"/>
                <a:ext cx="5313218" cy="4351338"/>
              </a:xfrm>
              <a:blipFill rotWithShape="0">
                <a:blip r:embed="rId2"/>
                <a:stretch>
                  <a:fillRect l="-1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151418" y="1971257"/>
          <a:ext cx="4887884" cy="3681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04664"/>
                <a:gridCol w="1483220"/>
              </a:tblGrid>
              <a:tr h="52591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Heat Transfer - Heating Water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59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Q (watts)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100.00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5259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Cp (kJ/kg K)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4.19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5259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Mass of water (kg)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12.73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5259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dt (1)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1.00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5259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Q(kJ) (1)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53.35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5259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Time (1) min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8.89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3604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Nutrient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4964084" cy="4351338"/>
          </a:xfrm>
        </p:spPr>
        <p:txBody>
          <a:bodyPr/>
          <a:lstStyle/>
          <a:p>
            <a:r>
              <a:rPr lang="en-US" dirty="0" smtClean="0"/>
              <a:t>Dilution of the nutrient Solution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Conversions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Dosing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643629" y="1975759"/>
          <a:ext cx="4927687" cy="45683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2464"/>
                <a:gridCol w="2115223"/>
              </a:tblGrid>
              <a:tr h="52515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Nutrient Solution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51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Conversion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 gal:750 gal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5251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Volume (gal)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3.36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5251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Water (gal)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3.36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5251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Nutrients (gal)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4.48E-03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5251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Volume (liters)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12.72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5251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Water (liters)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12.70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5251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Nutrients (liters)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1.70E-02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38200" y="4659418"/>
          <a:ext cx="4332316" cy="1516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0636"/>
                <a:gridCol w="2011680"/>
              </a:tblGrid>
              <a:tr h="39349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pH up/pH down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49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Conversion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1ml:1gal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4192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pH (ml)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3.36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293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Growing Specifications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432263" y="1721710"/>
          <a:ext cx="10921537" cy="38757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0679"/>
                <a:gridCol w="2546726"/>
                <a:gridCol w="1665167"/>
                <a:gridCol w="1959021"/>
                <a:gridCol w="1469265"/>
                <a:gridCol w="1640679"/>
              </a:tblGrid>
              <a:tr h="6694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Plant Name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Lighting conditions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Lamp Type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Temperature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PPM/TDS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533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Basil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High Light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warm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5.5-6.5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700-1120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6694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Mint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High light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warm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5.5-6.5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1400-1680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6694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Oregano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high light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warm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6.0-7.0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1120-1400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533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Parsley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high light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warm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5.5-7.0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560-1260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533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Sage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high light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warm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5.5-6.5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700-1120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533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Scallion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high light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warm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6.0-7.0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980-1260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533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Thyme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high light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warm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5.5-7.0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560-1120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776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Major Purchase Items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507212"/>
              </p:ext>
            </p:extLst>
          </p:nvPr>
        </p:nvGraphicFramePr>
        <p:xfrm>
          <a:off x="136699" y="1000294"/>
          <a:ext cx="9944355" cy="299529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618248"/>
                <a:gridCol w="1994856"/>
                <a:gridCol w="1935010"/>
                <a:gridCol w="1720562"/>
                <a:gridCol w="658303"/>
                <a:gridCol w="1017376"/>
              </a:tblGrid>
              <a:tr h="299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Item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Item #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Manufacturer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Price Per Item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#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Total Cost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</a:tr>
              <a:tr h="299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EC kit (k=0.1)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N/A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Atlas Scientific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$159.95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1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$159.95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</a:tr>
              <a:tr h="299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Arduino Mega 2560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 MKSP5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MakerShed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$64.99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1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$64.99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</a:tr>
              <a:tr h="299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Peristaltic pump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ID: 1150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adafruit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$24.95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3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$74.85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</a:tr>
              <a:tr h="299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Serial Conversion Unit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PRT-00449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SparkFun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$13.95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1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$13.95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</a:tr>
              <a:tr h="299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SSR 16-channel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SKU:20-018-103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Sainsmart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$20.99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1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$20.99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</a:tr>
              <a:tr h="299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Pump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>
                          <a:effectLst/>
                        </a:rPr>
                        <a:t>728490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Horticulture Source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</a:rPr>
                        <a:t>$6.12 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1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$6.12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</a:tr>
              <a:tr h="299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Air Pump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ASIN: B004PB8SMM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Amazon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$11.04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1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$11.04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</a:tr>
              <a:tr h="299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Air Bubbler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ASIN: B0050HJ7Q6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Amazon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$7.84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1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$7.84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</a:tr>
              <a:tr h="299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Water Heater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ASIN: B00513MZ1I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Amazon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$11.29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1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</a:rPr>
                        <a:t>$11.29 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77" marR="14977" marT="14977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97562" y="3992605"/>
            <a:ext cx="443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Cost: $321.12 </a:t>
            </a:r>
            <a:endParaRPr lang="en-US" dirty="0"/>
          </a:p>
        </p:txBody>
      </p:sp>
      <p:pic>
        <p:nvPicPr>
          <p:cNvPr id="1028" name="Picture 4" descr="Peristaltic Liquid Pump with Silicone Tub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067" y="4657380"/>
            <a:ext cx="2205681" cy="169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rduino Mega 25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255" y="4311610"/>
            <a:ext cx="2389917" cy="238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10" y="4361937"/>
            <a:ext cx="2151661" cy="1871589"/>
          </a:xfrm>
          <a:prstGeom prst="rect">
            <a:avLst/>
          </a:prstGeom>
        </p:spPr>
      </p:pic>
      <p:pic>
        <p:nvPicPr>
          <p:cNvPr id="1032" name="Picture 8" descr="https://cdn.sparkfun.com/r/188-188/assets/parts/1/4/9/00449-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008" y="4611216"/>
            <a:ext cx="17907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COPLUS™ ECO-66 SUBMERSIBLE PU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179" y="315643"/>
            <a:ext cx="1878488" cy="129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ecx.images-amazon.com/images/I/417Lgh1JmoL._SX466_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468" y="1749387"/>
            <a:ext cx="1722652" cy="124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6203" y="4548895"/>
            <a:ext cx="906603" cy="1755826"/>
          </a:xfrm>
          <a:prstGeom prst="rect">
            <a:avLst/>
          </a:prstGeom>
        </p:spPr>
      </p:pic>
      <p:pic>
        <p:nvPicPr>
          <p:cNvPr id="1040" name="Picture 16" descr="http://ecx.images-amazon.com/images/I/61r0HrEuyGL._SL1500_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635" y="2919213"/>
            <a:ext cx="1018317" cy="101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50033" y="4056589"/>
            <a:ext cx="312780" cy="229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02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Secondary Purchase Items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48103328"/>
              </p:ext>
            </p:extLst>
          </p:nvPr>
        </p:nvGraphicFramePr>
        <p:xfrm>
          <a:off x="385233" y="1325563"/>
          <a:ext cx="11217762" cy="202730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953523"/>
                <a:gridCol w="2250304"/>
                <a:gridCol w="2182794"/>
                <a:gridCol w="1940886"/>
                <a:gridCol w="742601"/>
                <a:gridCol w="1147654"/>
              </a:tblGrid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Item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94" marR="16894" marT="16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Item #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94" marR="16894" marT="16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Manufacturer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94" marR="16894" marT="16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Price Per Item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94" marR="16894" marT="16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#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94" marR="16894" marT="16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Total Cost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94" marR="16894" marT="16894" marB="0" anchor="b"/>
                </a:tc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Arduino Mega Case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94" marR="16894" marT="16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ASIN: B00D8J2UK8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94" marR="16894" marT="16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Amazon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94" marR="16894" marT="168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$9.99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94" marR="16894" marT="168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94" marR="16894" marT="168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$9.99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94" marR="16894" marT="16894" marB="0" anchor="b"/>
                </a:tc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Magnets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94" marR="16894" marT="16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ASIN: B001KV38ES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94" marR="16894" marT="16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Amazon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94" marR="16894" marT="168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$7.87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94" marR="16894" marT="168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94" marR="16894" marT="168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$7.87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94" marR="16894" marT="16894" marB="0" anchor="b"/>
                </a:tc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Grow Light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94" marR="16894" marT="16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# 203124380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94" marR="16894" marT="16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Home Depot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94" marR="16894" marT="168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$24.97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94" marR="16894" marT="168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94" marR="16894" marT="168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$49.94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94" marR="16894" marT="16894" marB="0" anchor="b"/>
                </a:tc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Breadboard for Mega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94" marR="16894" marT="16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872-206-0001-01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94" marR="16894" marT="16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Mouser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94" marR="16894" marT="168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$13.00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94" marR="16894" marT="168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94" marR="16894" marT="168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$13.00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94" marR="16894" marT="16894" marB="0" anchor="b"/>
                </a:tc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Tubing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94" marR="16894" marT="16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ASIN: B0002563MM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94" marR="16894" marT="16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Amazon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94" marR="16894" marT="168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$1.37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94" marR="16894" marT="168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94" marR="16894" marT="168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$1.37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94" marR="16894" marT="16894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008823" y="4199925"/>
            <a:ext cx="443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Cost: $82.17 </a:t>
            </a:r>
            <a:endParaRPr lang="en-US" dirty="0"/>
          </a:p>
        </p:txBody>
      </p:sp>
      <p:pic>
        <p:nvPicPr>
          <p:cNvPr id="2054" name="Picture 6" descr="http://ecx.images-amazon.com/images/I/51BYaymP8vL._SX466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30" y="4484131"/>
            <a:ext cx="1756030" cy="175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10 Neodymium Magnets 1/2 x 1/8 inch Disc N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197" y="4596713"/>
            <a:ext cx="1426089" cy="142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398" y="5145145"/>
            <a:ext cx="3404416" cy="434001"/>
          </a:xfrm>
          <a:prstGeom prst="rect">
            <a:avLst/>
          </a:prstGeom>
        </p:spPr>
      </p:pic>
      <p:pic>
        <p:nvPicPr>
          <p:cNvPr id="2058" name="Picture 10" descr="SchmartBoard 206-0001-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232" y="4768337"/>
            <a:ext cx="844906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ecx.images-amazon.com/images/I/41p9JJO4ZHL._SX466_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823" y="4782059"/>
            <a:ext cx="1594172" cy="159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635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137514992"/>
              </p:ext>
            </p:extLst>
          </p:nvPr>
        </p:nvGraphicFramePr>
        <p:xfrm>
          <a:off x="1989439" y="976184"/>
          <a:ext cx="8670968" cy="5188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5063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Hydroponics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68683" y="1749254"/>
            <a:ext cx="10363826" cy="342410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Hydroponics</a:t>
            </a:r>
          </a:p>
          <a:p>
            <a:pPr lvl="1"/>
            <a:r>
              <a:rPr lang="en-US" dirty="0" smtClean="0"/>
              <a:t>Method of growing plant using water based mineral solution, without soil.</a:t>
            </a:r>
          </a:p>
          <a:p>
            <a:r>
              <a:rPr lang="en-US" dirty="0" smtClean="0"/>
              <a:t>Benefits:</a:t>
            </a:r>
          </a:p>
          <a:p>
            <a:pPr lvl="1"/>
            <a:r>
              <a:rPr lang="en-US" dirty="0" smtClean="0"/>
              <a:t>Requires less water.</a:t>
            </a:r>
          </a:p>
          <a:p>
            <a:pPr lvl="1"/>
            <a:r>
              <a:rPr lang="en-US" dirty="0" smtClean="0"/>
              <a:t>Allows for greater control of nutrient levels.</a:t>
            </a:r>
          </a:p>
          <a:p>
            <a:pPr lvl="1"/>
            <a:r>
              <a:rPr lang="en-US" dirty="0" smtClean="0"/>
              <a:t>Easier to keep it pest and disease free.</a:t>
            </a:r>
          </a:p>
          <a:p>
            <a:pPr lvl="1"/>
            <a:r>
              <a:rPr lang="en-US" dirty="0" smtClean="0"/>
              <a:t>Results in healthier plant growth.</a:t>
            </a:r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Requires more maintenance.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23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71831" y="1325563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System not properly waterproofed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Control system not adequately fine tuned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Power outages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Inconsistent nutrient film</a:t>
            </a:r>
          </a:p>
          <a:p>
            <a:endParaRPr lang="en-US" dirty="0" smtClean="0"/>
          </a:p>
          <a:p>
            <a:r>
              <a:rPr lang="en-US" dirty="0" smtClean="0"/>
              <a:t>Rapid water loss from evaporation</a:t>
            </a:r>
          </a:p>
          <a:p>
            <a:endParaRPr lang="en-US" dirty="0" smtClean="0"/>
          </a:p>
          <a:p>
            <a:r>
              <a:rPr lang="en-US" dirty="0" smtClean="0"/>
              <a:t>Grow lights will exceed 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050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Objective of the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70974" y="1687471"/>
            <a:ext cx="10363826" cy="342410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General Objectives:</a:t>
            </a:r>
          </a:p>
          <a:p>
            <a:pPr lvl="1"/>
            <a:r>
              <a:rPr lang="en-US" dirty="0" smtClean="0"/>
              <a:t>Create a fully automated, counter top, hydroponic herb garden.</a:t>
            </a:r>
          </a:p>
          <a:p>
            <a:pPr lvl="1"/>
            <a:r>
              <a:rPr lang="en-US" dirty="0" smtClean="0"/>
              <a:t>Provide consumers with ability to grow herbs in urban living environments easily and cost-effectively.</a:t>
            </a:r>
          </a:p>
          <a:p>
            <a:pPr lvl="1"/>
            <a:r>
              <a:rPr lang="en-US" dirty="0" smtClean="0"/>
              <a:t>Aesthetically pleasing exterior design. </a:t>
            </a:r>
          </a:p>
          <a:p>
            <a:r>
              <a:rPr lang="en-US" dirty="0" smtClean="0"/>
              <a:t>Technical Objectives:</a:t>
            </a:r>
          </a:p>
          <a:p>
            <a:pPr lvl="1"/>
            <a:r>
              <a:rPr lang="en-US" dirty="0" smtClean="0"/>
              <a:t>Automatically monitor and maintain pH, electrical conductivity and temperature of the nutrient solution.</a:t>
            </a:r>
          </a:p>
          <a:p>
            <a:pPr lvl="1"/>
            <a:r>
              <a:rPr lang="en-US" dirty="0" smtClean="0"/>
              <a:t>Feedback control system for nutrients.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19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913" y="222421"/>
            <a:ext cx="10515600" cy="1325563"/>
          </a:xfrm>
        </p:spPr>
        <p:txBody>
          <a:bodyPr/>
          <a:lstStyle/>
          <a:p>
            <a:r>
              <a:rPr lang="en-US" dirty="0" smtClean="0"/>
              <a:t>Initial Concept and Final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35050" y="1885178"/>
            <a:ext cx="10363826" cy="342410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Initial Concept:</a:t>
            </a:r>
            <a:endParaRPr lang="en-US" dirty="0"/>
          </a:p>
          <a:p>
            <a:pPr lvl="1"/>
            <a:r>
              <a:rPr lang="en-US" dirty="0" smtClean="0"/>
              <a:t>Ebb and Flow</a:t>
            </a:r>
          </a:p>
          <a:p>
            <a:pPr lvl="2"/>
            <a:r>
              <a:rPr lang="en-US" dirty="0" smtClean="0"/>
              <a:t>Grow tray flooded with nutrients and then drained back.</a:t>
            </a:r>
          </a:p>
          <a:p>
            <a:pPr lvl="2"/>
            <a:r>
              <a:rPr lang="en-US" dirty="0" smtClean="0"/>
              <a:t>Timer </a:t>
            </a:r>
            <a:r>
              <a:rPr lang="en-US" dirty="0" smtClean="0"/>
              <a:t>is set to perform the action multiple times a day.</a:t>
            </a:r>
          </a:p>
          <a:p>
            <a:pPr lvl="2"/>
            <a:r>
              <a:rPr lang="en-US" dirty="0" smtClean="0"/>
              <a:t>Versatile but vulnerable to power outages, pump, and timer failures.</a:t>
            </a:r>
          </a:p>
          <a:p>
            <a:r>
              <a:rPr lang="en-US" dirty="0" smtClean="0"/>
              <a:t>Final Design:</a:t>
            </a:r>
          </a:p>
          <a:p>
            <a:pPr lvl="1"/>
            <a:r>
              <a:rPr lang="en-US" dirty="0" smtClean="0"/>
              <a:t>Nutrient </a:t>
            </a:r>
            <a:r>
              <a:rPr lang="en-US" dirty="0" smtClean="0"/>
              <a:t>Film </a:t>
            </a:r>
            <a:r>
              <a:rPr lang="en-US" dirty="0" smtClean="0"/>
              <a:t>Technique (</a:t>
            </a:r>
            <a:r>
              <a:rPr lang="en-US" dirty="0" smtClean="0"/>
              <a:t>NFT)</a:t>
            </a:r>
          </a:p>
          <a:p>
            <a:pPr lvl="2"/>
            <a:r>
              <a:rPr lang="en-US" dirty="0" smtClean="0"/>
              <a:t>Nutrient solution constantly flows past the roots.</a:t>
            </a:r>
          </a:p>
          <a:p>
            <a:pPr lvl="2"/>
            <a:r>
              <a:rPr lang="en-US" dirty="0" smtClean="0"/>
              <a:t>Reduced volume of nutrient solution required.</a:t>
            </a:r>
          </a:p>
          <a:p>
            <a:pPr lvl="2"/>
            <a:r>
              <a:rPr lang="en-US" dirty="0" smtClean="0"/>
              <a:t>Leading method used for desired </a:t>
            </a:r>
            <a:r>
              <a:rPr lang="en-US" dirty="0" smtClean="0"/>
              <a:t>plant production.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54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Ebb-and-Flow vs. NFT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9788" y="1325563"/>
            <a:ext cx="5157787" cy="823912"/>
          </a:xfrm>
        </p:spPr>
        <p:txBody>
          <a:bodyPr/>
          <a:lstStyle/>
          <a:p>
            <a:r>
              <a:rPr lang="en-US" dirty="0" smtClean="0"/>
              <a:t>Ebb-and-Flow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39788" y="2149475"/>
            <a:ext cx="5157787" cy="3684588"/>
          </a:xfrm>
        </p:spPr>
        <p:txBody>
          <a:bodyPr/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Simple fluid dynamics</a:t>
            </a:r>
          </a:p>
          <a:p>
            <a:pPr lvl="1"/>
            <a:r>
              <a:rPr lang="en-US" dirty="0" smtClean="0"/>
              <a:t>Great for small-scale</a:t>
            </a:r>
          </a:p>
          <a:p>
            <a:pPr lvl="1"/>
            <a:r>
              <a:rPr lang="en-US" dirty="0" smtClean="0"/>
              <a:t>Simple construction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Water stagnation</a:t>
            </a:r>
          </a:p>
          <a:p>
            <a:pPr lvl="1"/>
            <a:r>
              <a:rPr lang="en-US" dirty="0" smtClean="0"/>
              <a:t>Inefficient water use</a:t>
            </a:r>
          </a:p>
          <a:p>
            <a:pPr lvl="1"/>
            <a:r>
              <a:rPr lang="en-US" dirty="0" smtClean="0"/>
              <a:t>Only provides moderate level of care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0" y="1325563"/>
            <a:ext cx="5183188" cy="823912"/>
          </a:xfrm>
        </p:spPr>
        <p:txBody>
          <a:bodyPr/>
          <a:lstStyle/>
          <a:p>
            <a:r>
              <a:rPr lang="en-US" dirty="0" smtClean="0"/>
              <a:t>NFT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172200" y="2149475"/>
            <a:ext cx="5183188" cy="36845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Commonly used for herbs</a:t>
            </a:r>
          </a:p>
          <a:p>
            <a:pPr lvl="1"/>
            <a:r>
              <a:rPr lang="en-US" dirty="0" smtClean="0"/>
              <a:t>Self-stirring</a:t>
            </a:r>
          </a:p>
          <a:p>
            <a:pPr lvl="1"/>
            <a:r>
              <a:rPr lang="en-US" dirty="0" smtClean="0"/>
              <a:t>Continuous flow (no timer)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Continuous power to pump</a:t>
            </a:r>
          </a:p>
          <a:p>
            <a:pPr lvl="1"/>
            <a:r>
              <a:rPr lang="en-US" dirty="0" smtClean="0"/>
              <a:t>Maintaining nutrient film a challenge (1L/min)</a:t>
            </a:r>
          </a:p>
          <a:p>
            <a:pPr lvl="1"/>
            <a:r>
              <a:rPr lang="en-US" dirty="0" smtClean="0"/>
              <a:t>Overgrown root system may halt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01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838" y="0"/>
            <a:ext cx="10515600" cy="1325563"/>
          </a:xfrm>
        </p:spPr>
        <p:txBody>
          <a:bodyPr/>
          <a:lstStyle/>
          <a:p>
            <a:r>
              <a:rPr lang="en-US" dirty="0" smtClean="0"/>
              <a:t>Overview of 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Internet Search:</a:t>
            </a:r>
          </a:p>
          <a:p>
            <a:pPr lvl="1"/>
            <a:r>
              <a:rPr lang="en-US" dirty="0" smtClean="0"/>
              <a:t>Most of the existing products are manually operated and lack feedback systems for pH, electrical conductivity, temperature and nutrients.</a:t>
            </a:r>
          </a:p>
          <a:p>
            <a:pPr lvl="1"/>
            <a:r>
              <a:rPr lang="en-US" dirty="0" smtClean="0"/>
              <a:t>Few devices have semi automated feedback control systems but are really expensive. </a:t>
            </a:r>
            <a:r>
              <a:rPr lang="en-US" dirty="0" smtClean="0"/>
              <a:t>($1,500 </a:t>
            </a:r>
            <a:r>
              <a:rPr lang="en-US" dirty="0" smtClean="0"/>
              <a:t>or more). </a:t>
            </a:r>
          </a:p>
          <a:p>
            <a:pPr lvl="1"/>
            <a:r>
              <a:rPr lang="en-US" dirty="0" smtClean="0"/>
              <a:t>Examples: Super Box, Aero Pro 7, Water </a:t>
            </a:r>
            <a:r>
              <a:rPr lang="en-US" dirty="0" smtClean="0"/>
              <a:t>Works, Modern Sprout. 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Journal Search:</a:t>
            </a:r>
          </a:p>
          <a:p>
            <a:pPr lvl="1"/>
            <a:r>
              <a:rPr lang="en-US" dirty="0" smtClean="0"/>
              <a:t>Important to monitor and regulate pH, </a:t>
            </a:r>
            <a:r>
              <a:rPr lang="en-US" dirty="0" smtClean="0"/>
              <a:t>temperature, </a:t>
            </a:r>
            <a:r>
              <a:rPr lang="en-US" dirty="0" smtClean="0"/>
              <a:t>and electrical conductivity for better growth of plants.</a:t>
            </a:r>
          </a:p>
        </p:txBody>
      </p:sp>
    </p:spTree>
    <p:extLst>
      <p:ext uri="{BB962C8B-B14F-4D97-AF65-F5344CB8AC3E}">
        <p14:creationId xmlns:p14="http://schemas.microsoft.com/office/powerpoint/2010/main" val="3414646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Control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50557" y="1491993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Arduino is used as the brain of the control system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pH:</a:t>
            </a:r>
            <a:endParaRPr lang="en-US" dirty="0" smtClean="0"/>
          </a:p>
          <a:p>
            <a:pPr lvl="1"/>
            <a:r>
              <a:rPr lang="en-US" dirty="0" smtClean="0"/>
              <a:t>Monitor: </a:t>
            </a:r>
            <a:r>
              <a:rPr lang="en-US" dirty="0" smtClean="0"/>
              <a:t>pH </a:t>
            </a:r>
            <a:r>
              <a:rPr lang="en-US" dirty="0" smtClean="0"/>
              <a:t>sensor</a:t>
            </a:r>
          </a:p>
          <a:p>
            <a:pPr lvl="1"/>
            <a:r>
              <a:rPr lang="en-US" dirty="0" smtClean="0"/>
              <a:t>Regulate</a:t>
            </a:r>
            <a:r>
              <a:rPr lang="en-US" dirty="0" smtClean="0"/>
              <a:t>: </a:t>
            </a:r>
            <a:r>
              <a:rPr lang="en-US" dirty="0" smtClean="0"/>
              <a:t>Administer solution via peristaltic pump</a:t>
            </a:r>
            <a:endParaRPr lang="en-US" dirty="0" smtClean="0"/>
          </a:p>
          <a:p>
            <a:r>
              <a:rPr lang="en-US" dirty="0" smtClean="0"/>
              <a:t>Temperature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Monitor: </a:t>
            </a:r>
            <a:r>
              <a:rPr lang="en-US" dirty="0" smtClean="0"/>
              <a:t>Temperature sensor</a:t>
            </a:r>
            <a:endParaRPr lang="en-US" dirty="0" smtClean="0"/>
          </a:p>
          <a:p>
            <a:pPr lvl="1"/>
            <a:r>
              <a:rPr lang="en-US" dirty="0" smtClean="0"/>
              <a:t>Regulate: Heater operated by mechanical </a:t>
            </a:r>
            <a:r>
              <a:rPr lang="en-US" dirty="0" smtClean="0"/>
              <a:t>relay</a:t>
            </a:r>
            <a:endParaRPr lang="en-US" dirty="0" smtClean="0"/>
          </a:p>
          <a:p>
            <a:r>
              <a:rPr lang="en-US" dirty="0" smtClean="0"/>
              <a:t>Electrical Conductivity:</a:t>
            </a:r>
          </a:p>
          <a:p>
            <a:pPr lvl="1"/>
            <a:r>
              <a:rPr lang="en-US" dirty="0" smtClean="0"/>
              <a:t>Monitor: EC </a:t>
            </a:r>
            <a:r>
              <a:rPr lang="en-US" dirty="0" smtClean="0"/>
              <a:t>sensor</a:t>
            </a:r>
            <a:endParaRPr lang="en-US" dirty="0" smtClean="0"/>
          </a:p>
          <a:p>
            <a:pPr lvl="1"/>
            <a:r>
              <a:rPr lang="en-US" dirty="0" smtClean="0"/>
              <a:t>Regulate: Administer solution via peristaltic pump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90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CAD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129" y="1099751"/>
            <a:ext cx="8108048" cy="4691449"/>
          </a:xfrm>
        </p:spPr>
      </p:pic>
    </p:spTree>
    <p:extLst>
      <p:ext uri="{BB962C8B-B14F-4D97-AF65-F5344CB8AC3E}">
        <p14:creationId xmlns:p14="http://schemas.microsoft.com/office/powerpoint/2010/main" val="1506118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113" y="0"/>
            <a:ext cx="10515600" cy="1325563"/>
          </a:xfrm>
        </p:spPr>
        <p:txBody>
          <a:bodyPr/>
          <a:lstStyle/>
          <a:p>
            <a:r>
              <a:rPr lang="en-US" dirty="0" smtClean="0"/>
              <a:t>Basic Assumptions for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5213465" cy="4351338"/>
          </a:xfrm>
        </p:spPr>
        <p:txBody>
          <a:bodyPr/>
          <a:lstStyle/>
          <a:p>
            <a:r>
              <a:rPr lang="en-US" dirty="0" smtClean="0"/>
              <a:t>Nutrient Solution has same properties as Water</a:t>
            </a:r>
          </a:p>
          <a:p>
            <a:endParaRPr lang="en-US" dirty="0" smtClean="0"/>
          </a:p>
          <a:p>
            <a:r>
              <a:rPr lang="en-US" dirty="0" smtClean="0"/>
              <a:t>Incompressible</a:t>
            </a:r>
          </a:p>
          <a:p>
            <a:endParaRPr lang="en-US" dirty="0" smtClean="0"/>
          </a:p>
          <a:p>
            <a:r>
              <a:rPr lang="en-US" dirty="0" smtClean="0"/>
              <a:t>Constant Pressure</a:t>
            </a:r>
          </a:p>
          <a:p>
            <a:endParaRPr lang="en-US" dirty="0" smtClean="0"/>
          </a:p>
          <a:p>
            <a:r>
              <a:rPr lang="en-US" dirty="0" smtClean="0"/>
              <a:t>Laminar Flow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175430" y="1825625"/>
          <a:ext cx="4945613" cy="41136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7208"/>
                <a:gridCol w="1798405"/>
              </a:tblGrid>
              <a:tr h="58766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Dimensions of Reservoir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76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Length (in)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18.50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5876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Width (in)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12.00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5876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Height (in)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3.50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5876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Volume (</a:t>
                      </a:r>
                      <a:r>
                        <a:rPr lang="en-US" sz="2800" dirty="0" smtClean="0">
                          <a:effectLst/>
                        </a:rPr>
                        <a:t>in^3</a:t>
                      </a:r>
                      <a:r>
                        <a:rPr lang="en-US" sz="2800" dirty="0">
                          <a:effectLst/>
                        </a:rPr>
                        <a:t>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777.00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5876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Area (</a:t>
                      </a:r>
                      <a:r>
                        <a:rPr lang="en-US" sz="2800" dirty="0" smtClean="0">
                          <a:effectLst/>
                        </a:rPr>
                        <a:t>in^2</a:t>
                      </a:r>
                      <a:r>
                        <a:rPr lang="en-US" sz="2800" dirty="0">
                          <a:effectLst/>
                        </a:rPr>
                        <a:t>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222.00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5876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Volume (gal)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3.36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007468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TC104033925[[fn=Droplet]]</Template>
  <TotalTime>97</TotalTime>
  <Words>1057</Words>
  <Application>Microsoft Office PowerPoint</Application>
  <PresentationFormat>Widescreen</PresentationFormat>
  <Paragraphs>387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SimSun</vt:lpstr>
      <vt:lpstr>Arial</vt:lpstr>
      <vt:lpstr>Calibri</vt:lpstr>
      <vt:lpstr>Cambria Math</vt:lpstr>
      <vt:lpstr>Tw Cen MT</vt:lpstr>
      <vt:lpstr>Droplet</vt:lpstr>
      <vt:lpstr>An Autonomous Hydroponic Herb Garden  </vt:lpstr>
      <vt:lpstr>Hydroponics Overview</vt:lpstr>
      <vt:lpstr>Objective of the Design</vt:lpstr>
      <vt:lpstr>Initial Concept and Final Design</vt:lpstr>
      <vt:lpstr>Ebb-and-Flow vs. NFT</vt:lpstr>
      <vt:lpstr>Overview of Literature Review</vt:lpstr>
      <vt:lpstr>Control System</vt:lpstr>
      <vt:lpstr>CAD Model</vt:lpstr>
      <vt:lpstr>Basic Assumptions for Analysis</vt:lpstr>
      <vt:lpstr>Head Loss</vt:lpstr>
      <vt:lpstr>Evaporation of Water</vt:lpstr>
      <vt:lpstr>Water Usage</vt:lpstr>
      <vt:lpstr>Wall Pressure</vt:lpstr>
      <vt:lpstr>Heating Water</vt:lpstr>
      <vt:lpstr>Nutrient Solution</vt:lpstr>
      <vt:lpstr>Growing Specifications</vt:lpstr>
      <vt:lpstr>Major Purchase Items</vt:lpstr>
      <vt:lpstr>Secondary Purchase Items</vt:lpstr>
      <vt:lpstr>Plan</vt:lpstr>
      <vt:lpstr>Risks</vt:lpstr>
    </vt:vector>
  </TitlesOfParts>
  <Company>Columbia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Default</dc:creator>
  <cp:lastModifiedBy>Default</cp:lastModifiedBy>
  <cp:revision>18</cp:revision>
  <dcterms:created xsi:type="dcterms:W3CDTF">2014-02-18T01:06:06Z</dcterms:created>
  <dcterms:modified xsi:type="dcterms:W3CDTF">2014-02-18T02:43:32Z</dcterms:modified>
</cp:coreProperties>
</file>