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6" r:id="rId3"/>
    <p:sldId id="258" r:id="rId4"/>
    <p:sldId id="263" r:id="rId5"/>
    <p:sldId id="265" r:id="rId6"/>
    <p:sldId id="259" r:id="rId7"/>
    <p:sldId id="267" r:id="rId8"/>
    <p:sldId id="261" r:id="rId9"/>
    <p:sldId id="264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gantt%20chart%20jibj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gantt%20chart%20jibj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Semester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Start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Sheet1!$A$3:$A$8</c:f>
              <c:strCache>
                <c:ptCount val="6"/>
                <c:pt idx="0">
                  <c:v>Project Proposal</c:v>
                </c:pt>
                <c:pt idx="1">
                  <c:v>Literature Review</c:v>
                </c:pt>
                <c:pt idx="2">
                  <c:v>Extra Research</c:v>
                </c:pt>
                <c:pt idx="3">
                  <c:v>Design Review I</c:v>
                </c:pt>
                <c:pt idx="4">
                  <c:v>Arduino Coding</c:v>
                </c:pt>
                <c:pt idx="5">
                  <c:v>Purchase Probes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11</c:v>
                </c:pt>
                <c:pt idx="4">
                  <c:v>11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Sheet1!$A$3:$A$8</c:f>
              <c:strCache>
                <c:ptCount val="6"/>
                <c:pt idx="0">
                  <c:v>Project Proposal</c:v>
                </c:pt>
                <c:pt idx="1">
                  <c:v>Literature Review</c:v>
                </c:pt>
                <c:pt idx="2">
                  <c:v>Extra Research</c:v>
                </c:pt>
                <c:pt idx="3">
                  <c:v>Design Review I</c:v>
                </c:pt>
                <c:pt idx="4">
                  <c:v>Arduino Coding</c:v>
                </c:pt>
                <c:pt idx="5">
                  <c:v>Purchase Probes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12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252800"/>
        <c:axId val="199253360"/>
      </c:barChart>
      <c:catAx>
        <c:axId val="1992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Tasks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3360"/>
        <c:crosses val="autoZero"/>
        <c:auto val="1"/>
        <c:lblAlgn val="ctr"/>
        <c:lblOffset val="100"/>
        <c:noMultiLvlLbl val="0"/>
      </c:catAx>
      <c:valAx>
        <c:axId val="199253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Week of Semester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Semester 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Start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Sheet1!$E$3:$E$13</c:f>
              <c:strCache>
                <c:ptCount val="11"/>
                <c:pt idx="0">
                  <c:v>Arduino Coding</c:v>
                </c:pt>
                <c:pt idx="1">
                  <c:v>Preliminary Testing</c:v>
                </c:pt>
                <c:pt idx="2">
                  <c:v>Fluid Dynamics Analysis</c:v>
                </c:pt>
                <c:pt idx="3">
                  <c:v>CAD Review </c:v>
                </c:pt>
                <c:pt idx="4">
                  <c:v>Design Review II</c:v>
                </c:pt>
                <c:pt idx="5">
                  <c:v>Product Production</c:v>
                </c:pt>
                <c:pt idx="6">
                  <c:v>Purchase Final Components</c:v>
                </c:pt>
                <c:pt idx="7">
                  <c:v>Tech Evaluation</c:v>
                </c:pt>
                <c:pt idx="8">
                  <c:v>Website/Assembly</c:v>
                </c:pt>
                <c:pt idx="9">
                  <c:v>In House Demo</c:v>
                </c:pt>
                <c:pt idx="10">
                  <c:v>Expo</c:v>
                </c:pt>
              </c:strCache>
            </c:strRef>
          </c:cat>
          <c:val>
            <c:numRef>
              <c:f>Sheet1!$F$3:$F$13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  <c:pt idx="7">
                  <c:v>0</c:v>
                </c:pt>
                <c:pt idx="8">
                  <c:v>10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Sheet1!$E$3:$E$13</c:f>
              <c:strCache>
                <c:ptCount val="11"/>
                <c:pt idx="0">
                  <c:v>Arduino Coding</c:v>
                </c:pt>
                <c:pt idx="1">
                  <c:v>Preliminary Testing</c:v>
                </c:pt>
                <c:pt idx="2">
                  <c:v>Fluid Dynamics Analysis</c:v>
                </c:pt>
                <c:pt idx="3">
                  <c:v>CAD Review </c:v>
                </c:pt>
                <c:pt idx="4">
                  <c:v>Design Review II</c:v>
                </c:pt>
                <c:pt idx="5">
                  <c:v>Product Production</c:v>
                </c:pt>
                <c:pt idx="6">
                  <c:v>Purchase Final Components</c:v>
                </c:pt>
                <c:pt idx="7">
                  <c:v>Tech Evaluation</c:v>
                </c:pt>
                <c:pt idx="8">
                  <c:v>Website/Assembly</c:v>
                </c:pt>
                <c:pt idx="9">
                  <c:v>In House Demo</c:v>
                </c:pt>
                <c:pt idx="10">
                  <c:v>Expo</c:v>
                </c:pt>
              </c:strCache>
            </c:strRef>
          </c:cat>
          <c:val>
            <c:numRef>
              <c:f>Sheet1!$G$3:$G$13</c:f>
              <c:numCache>
                <c:formatCode>General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2</c:v>
                </c:pt>
                <c:pt idx="9">
                  <c:v>7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256160"/>
        <c:axId val="199256720"/>
      </c:barChart>
      <c:catAx>
        <c:axId val="1992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Tasks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6720"/>
        <c:crosses val="autoZero"/>
        <c:auto val="1"/>
        <c:lblAlgn val="ctr"/>
        <c:lblOffset val="100"/>
        <c:noMultiLvlLbl val="0"/>
      </c:catAx>
      <c:valAx>
        <c:axId val="19925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Week of</a:t>
                </a:r>
                <a:r>
                  <a:rPr lang="en-US" baseline="0"/>
                  <a:t> Semester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5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6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23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1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64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2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1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1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6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088A-2006-4136-BC0F-6F1E9BB7821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A77B5B-6474-465E-9921-D5BE21639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9974"/>
            <a:ext cx="7766936" cy="16463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Autonomous Hydroponic Garden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480622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Group </a:t>
            </a:r>
            <a:r>
              <a:rPr lang="en-US" dirty="0" err="1" smtClean="0"/>
              <a:t>JibJab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Jamie Collier, </a:t>
            </a:r>
            <a:r>
              <a:rPr lang="en-US" dirty="0" err="1" smtClean="0"/>
              <a:t>Bikesh</a:t>
            </a:r>
            <a:r>
              <a:rPr lang="en-US" dirty="0"/>
              <a:t> </a:t>
            </a:r>
            <a:r>
              <a:rPr lang="en-US" dirty="0" err="1" smtClean="0"/>
              <a:t>Dahal</a:t>
            </a:r>
            <a:r>
              <a:rPr lang="en-US" dirty="0" smtClean="0"/>
              <a:t>, Jessica Cohen, Ben Leblanc</a:t>
            </a:r>
          </a:p>
          <a:p>
            <a:pPr algn="ctr"/>
            <a:r>
              <a:rPr lang="en-US" dirty="0" smtClean="0"/>
              <a:t>11.19.2013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904" y="1965880"/>
            <a:ext cx="4137261" cy="340513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15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355" y="2980944"/>
            <a:ext cx="7766936" cy="84129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Suggestions?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324"/>
            <a:ext cx="12192000" cy="98953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198" y="1877125"/>
            <a:ext cx="4184035" cy="3880772"/>
          </a:xfrm>
        </p:spPr>
        <p:txBody>
          <a:bodyPr>
            <a:normAutofit fontScale="70000" lnSpcReduction="20000"/>
          </a:bodyPr>
          <a:lstStyle/>
          <a:p>
            <a:pPr lvl="2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Household autonomous 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garden</a:t>
            </a:r>
          </a:p>
          <a:p>
            <a:pPr lvl="2"/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Hydroponic system to maintain specific 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plants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Tomatoes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Basil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Cilantro</a:t>
            </a:r>
          </a:p>
          <a:p>
            <a:pPr marL="1371600" lvl="3" indent="0"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Minimal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user interaction (only maintain reservoir level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84048" lvl="2" indent="0">
              <a:buNone/>
            </a:pP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Maximize health of plant and rate of growth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9507" y="1877124"/>
            <a:ext cx="4630745" cy="4331171"/>
          </a:xfrm>
        </p:spPr>
        <p:txBody>
          <a:bodyPr>
            <a:normAutofit fontScale="70000" lnSpcReduction="20000"/>
          </a:bodyPr>
          <a:lstStyle/>
          <a:p>
            <a:pPr lvl="3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Key components: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pH</a:t>
            </a:r>
          </a:p>
          <a:p>
            <a:pPr lvl="4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Oxygen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Light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Electrical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Conductivity</a:t>
            </a:r>
          </a:p>
          <a:p>
            <a:pPr marL="1828800" lvl="4" indent="0">
              <a:buNone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Constraints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User Interface</a:t>
            </a:r>
          </a:p>
          <a:p>
            <a:pPr lvl="4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Cost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6033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 Design – Overview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ttps://mail-attachment.googleusercontent.com/attachment/u/0/?ui=2&amp;ik=364a538d76&amp;view=att&amp;th=1426e2fd5ea8c14a&amp;attid=0.1&amp;disp=inline&amp;realattid=f_ho6ive1r1&amp;safe=1&amp;zw&amp;saduie=AG9B_P8y0tfOl18ajNjQ-Rll_cFN&amp;sadet=1384828190838&amp;sads=JX2OwpSjlhHtlGcpVD9QjcCdu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375" y="1955564"/>
            <a:ext cx="5344440" cy="40724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94" y="1032020"/>
            <a:ext cx="5071681" cy="426681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4032504" y="1435608"/>
            <a:ext cx="256032" cy="175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43584" y="1611095"/>
            <a:ext cx="420624" cy="344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86384" y="4700016"/>
            <a:ext cx="228600" cy="3017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337431" y="2119941"/>
            <a:ext cx="1097280" cy="98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75104" y="4498883"/>
            <a:ext cx="18288" cy="724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46320" y="2827246"/>
            <a:ext cx="323216" cy="355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3671" y="1319310"/>
            <a:ext cx="1139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Plant Cage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032504" y="1132592"/>
            <a:ext cx="1009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Lighting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07975" y="4996414"/>
            <a:ext cx="1203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Water Pump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330452" y="5226153"/>
            <a:ext cx="1624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Bottom Reservoir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014984" y="2928083"/>
            <a:ext cx="565563" cy="237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9624" y="2471920"/>
            <a:ext cx="935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Top Reservoir</a:t>
            </a:r>
            <a:endParaRPr lang="en-US" sz="14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3502152" y="4498883"/>
            <a:ext cx="64008" cy="7999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66875" y="5311873"/>
            <a:ext cx="100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Air Stone</a:t>
            </a:r>
            <a:endParaRPr lang="en-US" sz="14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288536" y="4279392"/>
            <a:ext cx="978408" cy="21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32709" y="4498883"/>
            <a:ext cx="1523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Probes: pH, EC, Temperature</a:t>
            </a:r>
            <a:endParaRPr lang="en-US" sz="1400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4537012" y="4114801"/>
            <a:ext cx="747617" cy="3840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06448" y="2360989"/>
            <a:ext cx="108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Electronics Box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169536" y="1627087"/>
            <a:ext cx="102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Nutrient Funnel</a:t>
            </a:r>
            <a:endParaRPr lang="en-US" sz="14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4032504" y="4306841"/>
            <a:ext cx="504508" cy="1158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84758" y="5462840"/>
            <a:ext cx="1163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Valve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009992" y="5953693"/>
            <a:ext cx="1218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Units: inches</a:t>
            </a:r>
          </a:p>
          <a:p>
            <a:r>
              <a:rPr lang="en-US" sz="1400" dirty="0" smtClean="0"/>
              <a:t>8” wide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85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095" y="609600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Direction of Flow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095" y="1258770"/>
            <a:ext cx="6959146" cy="5246573"/>
          </a:xfrm>
        </p:spPr>
      </p:pic>
      <p:sp>
        <p:nvSpPr>
          <p:cNvPr id="11" name="Left Arrow 10"/>
          <p:cNvSpPr/>
          <p:nvPr/>
        </p:nvSpPr>
        <p:spPr>
          <a:xfrm>
            <a:off x="2985757" y="5875020"/>
            <a:ext cx="425115" cy="149992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Right Arrow 11"/>
          <p:cNvSpPr/>
          <p:nvPr/>
        </p:nvSpPr>
        <p:spPr>
          <a:xfrm flipV="1">
            <a:off x="2077452" y="4018547"/>
            <a:ext cx="368969" cy="1143000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304547" y="4844716"/>
            <a:ext cx="69783" cy="59355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 rot="10003418" flipV="1">
            <a:off x="6919545" y="5145111"/>
            <a:ext cx="45719" cy="122189"/>
          </a:xfrm>
          <a:prstGeom prst="wedgeEllipseCallout">
            <a:avLst>
              <a:gd name="adj1" fmla="val 4795"/>
              <a:gd name="adj2" fmla="val -12682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825916" y="3192379"/>
            <a:ext cx="112294" cy="689677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74219" y="4323079"/>
            <a:ext cx="3769894" cy="66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55264" y="5596128"/>
            <a:ext cx="4553712" cy="55778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55264" y="6025012"/>
            <a:ext cx="4553712" cy="1289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9" grpId="0" animBg="1"/>
      <p:bldP spid="19" grpId="1" animBg="1"/>
      <p:bldP spid="20" grpId="1" animBg="1"/>
      <p:bldP spid="2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0532"/>
            <a:ext cx="10058400" cy="10440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Purchased Parts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571689"/>
              </p:ext>
            </p:extLst>
          </p:nvPr>
        </p:nvGraphicFramePr>
        <p:xfrm>
          <a:off x="437561" y="869493"/>
          <a:ext cx="6220765" cy="556903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97129"/>
                <a:gridCol w="771525"/>
                <a:gridCol w="1249996"/>
                <a:gridCol w="1402115"/>
              </a:tblGrid>
              <a:tr h="577859">
                <a:tc>
                  <a:txBody>
                    <a:bodyPr/>
                    <a:lstStyle/>
                    <a:p>
                      <a:r>
                        <a:rPr lang="en-US" dirty="0" smtClean="0"/>
                        <a:t>Parts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Price</a:t>
                      </a:r>
                      <a:endParaRPr lang="en-US" dirty="0"/>
                    </a:p>
                  </a:txBody>
                  <a:tcPr/>
                </a:tc>
              </a:tr>
              <a:tr h="577859">
                <a:tc>
                  <a:txBody>
                    <a:bodyPr/>
                    <a:lstStyle/>
                    <a:p>
                      <a:r>
                        <a:rPr lang="en-US" dirty="0" smtClean="0"/>
                        <a:t>3 inch round</a:t>
                      </a:r>
                      <a:r>
                        <a:rPr lang="en-US" baseline="0" dirty="0" smtClean="0"/>
                        <a:t> slotted mesh </a:t>
                      </a:r>
                      <a:r>
                        <a:rPr lang="en-US" baseline="0" dirty="0" smtClean="0"/>
                        <a:t>net (9 Pack)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10.33</a:t>
                      </a:r>
                      <a:endParaRPr lang="en-US" dirty="0"/>
                    </a:p>
                  </a:txBody>
                  <a:tcPr/>
                </a:tc>
              </a:tr>
              <a:tr h="433527">
                <a:tc>
                  <a:txBody>
                    <a:bodyPr/>
                    <a:lstStyle/>
                    <a:p>
                      <a:r>
                        <a:rPr lang="en-US" dirty="0" smtClean="0"/>
                        <a:t>Hydroponic Grow Rocks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1 packet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577859">
                <a:tc>
                  <a:txBody>
                    <a:bodyPr/>
                    <a:lstStyle/>
                    <a:p>
                      <a:r>
                        <a:rPr lang="en-US" dirty="0" smtClean="0"/>
                        <a:t>Submersible pump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smtClean="0"/>
                        <a:t>Flexible tubing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smtClean="0"/>
                        <a:t>Air Stone</a:t>
                      </a:r>
                      <a:r>
                        <a:rPr lang="en-US" baseline="0" dirty="0" smtClean="0"/>
                        <a:t> / Air pump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442847">
                <a:tc>
                  <a:txBody>
                    <a:bodyPr/>
                    <a:lstStyle/>
                    <a:p>
                      <a:r>
                        <a:rPr lang="en-US" dirty="0" smtClean="0"/>
                        <a:t>Solenoid valves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442847">
                <a:tc>
                  <a:txBody>
                    <a:bodyPr/>
                    <a:lstStyle/>
                    <a:p>
                      <a:r>
                        <a:rPr lang="en-US" dirty="0" smtClean="0"/>
                        <a:t>pH, Temp, and EC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sensors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smtClean="0"/>
                        <a:t>Solid-state relay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smtClean="0"/>
                        <a:t>LED grow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3020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Ismail Mustafa\Desktop\Slotted Mesh P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123" y="906071"/>
            <a:ext cx="1999622" cy="1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images1.mcmaster.com/Contents/gfx/large/4182k37p1l.png?ver=10931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809" y="3095716"/>
            <a:ext cx="1677397" cy="131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80835" y="2402544"/>
            <a:ext cx="187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Mesh Net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7600" y="2244960"/>
            <a:ext cx="176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Air Stone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0835" y="4516965"/>
            <a:ext cx="2038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Submersible Pump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48532" y="5672447"/>
            <a:ext cx="155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Sensors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5421" y="906071"/>
            <a:ext cx="1825436" cy="14032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643" y="2587210"/>
            <a:ext cx="1487133" cy="145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871" y="3996324"/>
            <a:ext cx="1415529" cy="141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215" y="4414194"/>
            <a:ext cx="1240635" cy="1249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7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845" y="513848"/>
            <a:ext cx="8534400" cy="15070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Levels of Success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94" y="1784119"/>
            <a:ext cx="8534400" cy="361526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display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2: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electrical conductivity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3: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temperature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4: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electrical conductivity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5: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IOS application with user interface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7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Associated Risks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93" y="1773252"/>
            <a:ext cx="4937760" cy="378832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Waterproofing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Sealants and Glues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Rabbet Joints</a:t>
            </a:r>
          </a:p>
          <a:p>
            <a:pPr lvl="2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Control systems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Slow enough settling time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 overshoot</a:t>
            </a:r>
          </a:p>
          <a:p>
            <a:pPr lvl="2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Feasible ranges for each component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3540" y="1839258"/>
            <a:ext cx="4937760" cy="3687838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Electrical Failure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Plant dies</a:t>
            </a:r>
          </a:p>
          <a:p>
            <a:pPr lvl="2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Cost Materials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Sensor Corrosion (predicted life)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Gantt Chart 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79845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90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Gantt Chart 2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2299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286</Words>
  <Application>Microsoft Office PowerPoint</Application>
  <PresentationFormat>Widescreen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Autonomous Hydroponic Garden</vt:lpstr>
      <vt:lpstr>Project Description</vt:lpstr>
      <vt:lpstr>CAD Design – Overview</vt:lpstr>
      <vt:lpstr>Direction of Flow</vt:lpstr>
      <vt:lpstr>Purchased Parts</vt:lpstr>
      <vt:lpstr>Levels of Success</vt:lpstr>
      <vt:lpstr>Associated Risks</vt:lpstr>
      <vt:lpstr>Gantt Chart 1</vt:lpstr>
      <vt:lpstr>Gantt Chart 2</vt:lpstr>
      <vt:lpstr>Any Suggestions?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Hydroponic Herb Garden</dc:title>
  <dc:creator>Default</dc:creator>
  <cp:lastModifiedBy>Default</cp:lastModifiedBy>
  <cp:revision>35</cp:revision>
  <dcterms:created xsi:type="dcterms:W3CDTF">2013-11-18T18:41:37Z</dcterms:created>
  <dcterms:modified xsi:type="dcterms:W3CDTF">2013-11-19T17:52:37Z</dcterms:modified>
</cp:coreProperties>
</file>