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51" r:id="rId1"/>
  </p:sldMasterIdLst>
  <p:notesMasterIdLst>
    <p:notesMasterId r:id="rId46"/>
  </p:notesMasterIdLst>
  <p:handoutMasterIdLst>
    <p:handoutMasterId r:id="rId47"/>
  </p:handoutMasterIdLst>
  <p:sldIdLst>
    <p:sldId id="256" r:id="rId2"/>
    <p:sldId id="259" r:id="rId3"/>
    <p:sldId id="313" r:id="rId4"/>
    <p:sldId id="326" r:id="rId5"/>
    <p:sldId id="428" r:id="rId6"/>
    <p:sldId id="404" r:id="rId7"/>
    <p:sldId id="405" r:id="rId8"/>
    <p:sldId id="407" r:id="rId9"/>
    <p:sldId id="406" r:id="rId10"/>
    <p:sldId id="328" r:id="rId11"/>
    <p:sldId id="435" r:id="rId12"/>
    <p:sldId id="329" r:id="rId13"/>
    <p:sldId id="408" r:id="rId14"/>
    <p:sldId id="409" r:id="rId15"/>
    <p:sldId id="323" r:id="rId16"/>
    <p:sldId id="341" r:id="rId17"/>
    <p:sldId id="321" r:id="rId18"/>
    <p:sldId id="322" r:id="rId19"/>
    <p:sldId id="315" r:id="rId20"/>
    <p:sldId id="410" r:id="rId21"/>
    <p:sldId id="430" r:id="rId22"/>
    <p:sldId id="431" r:id="rId23"/>
    <p:sldId id="432" r:id="rId24"/>
    <p:sldId id="433" r:id="rId25"/>
    <p:sldId id="434" r:id="rId26"/>
    <p:sldId id="324"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 id="426" r:id="rId42"/>
    <p:sldId id="427" r:id="rId43"/>
    <p:sldId id="317" r:id="rId44"/>
    <p:sldId id="373" r:id="rId45"/>
  </p:sldIdLst>
  <p:sldSz cx="9144000" cy="6858000" type="screen4x3"/>
  <p:notesSz cx="6858000" cy="9266238"/>
  <p:defaultTextStyle>
    <a:defPPr>
      <a:defRPr lang="en-US"/>
    </a:defPPr>
    <a:lvl1pPr algn="l" rtl="0" fontAlgn="base">
      <a:spcBef>
        <a:spcPct val="0"/>
      </a:spcBef>
      <a:spcAft>
        <a:spcPct val="0"/>
      </a:spcAft>
      <a:defRPr sz="2400" kern="1200">
        <a:solidFill>
          <a:schemeClr val="hlink"/>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hlink"/>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hlink"/>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hlink"/>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hlink"/>
        </a:solidFill>
        <a:latin typeface="Arial" charset="0"/>
        <a:ea typeface="ＭＳ Ｐゴシック"/>
        <a:cs typeface="ＭＳ Ｐゴシック"/>
      </a:defRPr>
    </a:lvl5pPr>
    <a:lvl6pPr marL="2286000" algn="l" defTabSz="914400" rtl="0" eaLnBrk="1" latinLnBrk="0" hangingPunct="1">
      <a:defRPr sz="2400" kern="1200">
        <a:solidFill>
          <a:schemeClr val="hlink"/>
        </a:solidFill>
        <a:latin typeface="Arial" charset="0"/>
        <a:ea typeface="ＭＳ Ｐゴシック"/>
        <a:cs typeface="ＭＳ Ｐゴシック"/>
      </a:defRPr>
    </a:lvl6pPr>
    <a:lvl7pPr marL="2743200" algn="l" defTabSz="914400" rtl="0" eaLnBrk="1" latinLnBrk="0" hangingPunct="1">
      <a:defRPr sz="2400" kern="1200">
        <a:solidFill>
          <a:schemeClr val="hlink"/>
        </a:solidFill>
        <a:latin typeface="Arial" charset="0"/>
        <a:ea typeface="ＭＳ Ｐゴシック"/>
        <a:cs typeface="ＭＳ Ｐゴシック"/>
      </a:defRPr>
    </a:lvl7pPr>
    <a:lvl8pPr marL="3200400" algn="l" defTabSz="914400" rtl="0" eaLnBrk="1" latinLnBrk="0" hangingPunct="1">
      <a:defRPr sz="2400" kern="1200">
        <a:solidFill>
          <a:schemeClr val="hlink"/>
        </a:solidFill>
        <a:latin typeface="Arial" charset="0"/>
        <a:ea typeface="ＭＳ Ｐゴシック"/>
        <a:cs typeface="ＭＳ Ｐゴシック"/>
      </a:defRPr>
    </a:lvl8pPr>
    <a:lvl9pPr marL="3657600" algn="l" defTabSz="914400" rtl="0" eaLnBrk="1" latinLnBrk="0" hangingPunct="1">
      <a:defRPr sz="2400" kern="1200">
        <a:solidFill>
          <a:schemeClr val="hlink"/>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CC0000"/>
    <a:srgbClr val="4D4D4D"/>
    <a:srgbClr val="053F75"/>
    <a:srgbClr val="9CCA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43" autoAdjust="0"/>
    <p:restoredTop sz="80527" autoAdjust="0"/>
  </p:normalViewPr>
  <p:slideViewPr>
    <p:cSldViewPr>
      <p:cViewPr>
        <p:scale>
          <a:sx n="100" d="100"/>
          <a:sy n="100" d="100"/>
        </p:scale>
        <p:origin x="-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0"/>
    </p:cViewPr>
  </p:sorterViewPr>
  <p:notesViewPr>
    <p:cSldViewPr>
      <p:cViewPr varScale="1">
        <p:scale>
          <a:sx n="56" d="100"/>
          <a:sy n="56" d="100"/>
        </p:scale>
        <p:origin x="-1812" y="-78"/>
      </p:cViewPr>
      <p:guideLst>
        <p:guide orient="horz" pos="2919"/>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pmc2107\My%20Documents\Nyserda\junemt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Hotfoot and Beehive </a:t>
            </a:r>
            <a:r>
              <a:rPr lang="en-US" dirty="0" smtClean="0"/>
              <a:t>Comparison</a:t>
            </a:r>
          </a:p>
          <a:p>
            <a:pPr>
              <a:defRPr/>
            </a:pPr>
            <a:r>
              <a:rPr lang="en-US" dirty="0" smtClean="0"/>
              <a:t>Sum Primes to 15 million</a:t>
            </a:r>
            <a:endParaRPr lang="en-US" dirty="0"/>
          </a:p>
        </c:rich>
      </c:tx>
      <c:layout/>
    </c:title>
    <c:plotArea>
      <c:layout/>
      <c:barChart>
        <c:barDir val="bar"/>
        <c:grouping val="clustered"/>
        <c:ser>
          <c:idx val="0"/>
          <c:order val="0"/>
          <c:tx>
            <c:strRef>
              <c:f>Sheet1!$B$1</c:f>
              <c:strCache>
                <c:ptCount val="1"/>
                <c:pt idx="0">
                  <c:v>Time (Hours)</c:v>
                </c:pt>
              </c:strCache>
            </c:strRef>
          </c:tx>
          <c:spPr>
            <a:solidFill>
              <a:srgbClr val="C00000"/>
            </a:solidFill>
          </c:spPr>
          <c:cat>
            <c:strRef>
              <c:f>Sheet1!$A$2:$A$4</c:f>
              <c:strCache>
                <c:ptCount val="3"/>
                <c:pt idx="0">
                  <c:v>Hotfoot (256 cores)</c:v>
                </c:pt>
                <c:pt idx="1">
                  <c:v>Hotfoot (14 cores)</c:v>
                </c:pt>
                <c:pt idx="2">
                  <c:v>Beehive (14 cores)</c:v>
                </c:pt>
              </c:strCache>
            </c:strRef>
          </c:cat>
          <c:val>
            <c:numRef>
              <c:f>Sheet1!$B$2:$B$4</c:f>
              <c:numCache>
                <c:formatCode>General</c:formatCode>
                <c:ptCount val="3"/>
                <c:pt idx="0" formatCode="0.000">
                  <c:v>0.26416666700000008</c:v>
                </c:pt>
                <c:pt idx="1">
                  <c:v>3.8699999999999997</c:v>
                </c:pt>
                <c:pt idx="2">
                  <c:v>8.92</c:v>
                </c:pt>
              </c:numCache>
            </c:numRef>
          </c:val>
        </c:ser>
        <c:ser>
          <c:idx val="1"/>
          <c:order val="1"/>
          <c:tx>
            <c:strRef>
              <c:f>Sheet1!$C$1</c:f>
              <c:strCache>
                <c:ptCount val="1"/>
                <c:pt idx="0">
                  <c:v>Energy  (kWh)</c:v>
                </c:pt>
              </c:strCache>
            </c:strRef>
          </c:tx>
          <c:cat>
            <c:strRef>
              <c:f>Sheet1!$A$2:$A$4</c:f>
              <c:strCache>
                <c:ptCount val="3"/>
                <c:pt idx="0">
                  <c:v>Hotfoot (256 cores)</c:v>
                </c:pt>
                <c:pt idx="1">
                  <c:v>Hotfoot (14 cores)</c:v>
                </c:pt>
                <c:pt idx="2">
                  <c:v>Beehive (14 cores)</c:v>
                </c:pt>
              </c:strCache>
            </c:strRef>
          </c:cat>
          <c:val>
            <c:numRef>
              <c:f>Sheet1!$C$2:$C$4</c:f>
              <c:numCache>
                <c:formatCode>General</c:formatCode>
                <c:ptCount val="3"/>
                <c:pt idx="0">
                  <c:v>1.3</c:v>
                </c:pt>
                <c:pt idx="1">
                  <c:v>16.3</c:v>
                </c:pt>
                <c:pt idx="2">
                  <c:v>24.2</c:v>
                </c:pt>
              </c:numCache>
            </c:numRef>
          </c:val>
        </c:ser>
        <c:dLbls/>
        <c:axId val="44941312"/>
        <c:axId val="44942848"/>
      </c:barChart>
      <c:catAx>
        <c:axId val="44941312"/>
        <c:scaling>
          <c:orientation val="minMax"/>
        </c:scaling>
        <c:axPos val="l"/>
        <c:tickLblPos val="nextTo"/>
        <c:crossAx val="44942848"/>
        <c:crosses val="autoZero"/>
        <c:auto val="1"/>
        <c:lblAlgn val="ctr"/>
        <c:lblOffset val="100"/>
      </c:catAx>
      <c:valAx>
        <c:axId val="44942848"/>
        <c:scaling>
          <c:orientation val="minMax"/>
        </c:scaling>
        <c:axPos val="b"/>
        <c:majorGridlines/>
        <c:numFmt formatCode="0" sourceLinked="0"/>
        <c:tickLblPos val="nextTo"/>
        <c:crossAx val="44941312"/>
        <c:crosses val="autoZero"/>
        <c:crossBetween val="between"/>
      </c:valAx>
    </c:plotArea>
    <c:legend>
      <c:legendPos val="r"/>
      <c:layout/>
    </c:legend>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0.1666</cdr:x>
      <cdr:y>0.68627</cdr:y>
    </cdr:from>
    <cdr:to>
      <cdr:x>0.82585</cdr:x>
      <cdr:y>0.68627</cdr:y>
    </cdr:to>
    <cdr:cxnSp macro="">
      <cdr:nvCxnSpPr>
        <cdr:cNvPr id="3" name="Straight Connector 2"/>
        <cdr:cNvCxnSpPr/>
      </cdr:nvCxnSpPr>
      <cdr:spPr>
        <a:xfrm xmlns:a="http://schemas.openxmlformats.org/drawingml/2006/main">
          <a:off x="1260475" y="2667000"/>
          <a:ext cx="4987925" cy="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solidFill>
                  <a:schemeClr val="tx1"/>
                </a:solidFill>
                <a:ea typeface="ＭＳ Ｐゴシック" pitchFamily="34" charset="-128"/>
                <a:cs typeface="+mn-cs"/>
              </a:defRPr>
            </a:lvl1pPr>
          </a:lstStyle>
          <a:p>
            <a:pPr>
              <a:defRPr/>
            </a:pPr>
            <a:endParaRPr lang="en-US"/>
          </a:p>
        </p:txBody>
      </p:sp>
      <p:sp>
        <p:nvSpPr>
          <p:cNvPr id="10243" name="Rectangle 3"/>
          <p:cNvSpPr>
            <a:spLocks noGrp="1" noChangeArrowheads="1"/>
          </p:cNvSpPr>
          <p:nvPr>
            <p:ph type="dt" sz="quarter" idx="1"/>
          </p:nvPr>
        </p:nvSpPr>
        <p:spPr bwMode="auto">
          <a:xfrm>
            <a:off x="3884613" y="0"/>
            <a:ext cx="29718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ea typeface="ＭＳ Ｐゴシック" pitchFamily="34" charset="-128"/>
                <a:cs typeface="+mn-cs"/>
              </a:defRPr>
            </a:lvl1pPr>
          </a:lstStyle>
          <a:p>
            <a:pPr>
              <a:defRPr/>
            </a:pPr>
            <a:endParaRPr lang="en-US"/>
          </a:p>
        </p:txBody>
      </p:sp>
      <p:sp>
        <p:nvSpPr>
          <p:cNvPr id="10244" name="Rectangle 4"/>
          <p:cNvSpPr>
            <a:spLocks noGrp="1" noChangeArrowheads="1"/>
          </p:cNvSpPr>
          <p:nvPr>
            <p:ph type="ftr" sz="quarter" idx="2"/>
          </p:nvPr>
        </p:nvSpPr>
        <p:spPr bwMode="auto">
          <a:xfrm>
            <a:off x="0" y="8801100"/>
            <a:ext cx="29718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solidFill>
                  <a:schemeClr val="tx1"/>
                </a:solidFill>
                <a:ea typeface="ＭＳ Ｐゴシック" pitchFamily="34" charset="-128"/>
                <a:cs typeface="+mn-cs"/>
              </a:defRPr>
            </a:lvl1pPr>
          </a:lstStyle>
          <a:p>
            <a:pPr>
              <a:defRPr/>
            </a:pPr>
            <a:endParaRPr lang="en-US"/>
          </a:p>
        </p:txBody>
      </p:sp>
      <p:sp>
        <p:nvSpPr>
          <p:cNvPr id="10245" name="Rectangle 5"/>
          <p:cNvSpPr>
            <a:spLocks noGrp="1" noChangeArrowheads="1"/>
          </p:cNvSpPr>
          <p:nvPr>
            <p:ph type="sldNum" sz="quarter" idx="3"/>
          </p:nvPr>
        </p:nvSpPr>
        <p:spPr bwMode="auto">
          <a:xfrm>
            <a:off x="3884613" y="8801100"/>
            <a:ext cx="29718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ea typeface="ＭＳ Ｐゴシック" pitchFamily="34" charset="-128"/>
                <a:cs typeface="+mn-cs"/>
              </a:defRPr>
            </a:lvl1pPr>
          </a:lstStyle>
          <a:p>
            <a:pPr>
              <a:defRPr/>
            </a:pPr>
            <a:fld id="{7106DFFF-7CAC-4E44-B1C9-5AEF407B42E1}" type="slidenum">
              <a:rPr lang="en-US"/>
              <a:pPr>
                <a:defRPr/>
              </a:pPr>
              <a:t>‹#›</a:t>
            </a:fld>
            <a:endParaRPr lang="en-US"/>
          </a:p>
        </p:txBody>
      </p:sp>
    </p:spTree>
    <p:extLst>
      <p:ext uri="{BB962C8B-B14F-4D97-AF65-F5344CB8AC3E}">
        <p14:creationId xmlns:p14="http://schemas.microsoft.com/office/powerpoint/2010/main" xmlns="" val="1412761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3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200">
                <a:solidFill>
                  <a:schemeClr val="tx1"/>
                </a:solidFill>
                <a:ea typeface="ＭＳ Ｐゴシック" pitchFamily="34" charset="-128"/>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63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ea typeface="ＭＳ Ｐゴシック" pitchFamily="34" charset="-128"/>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14425" y="695325"/>
            <a:ext cx="4630738" cy="3473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402138"/>
            <a:ext cx="5029200" cy="4168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02688"/>
            <a:ext cx="2971800" cy="4635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defRPr sz="1200">
                <a:solidFill>
                  <a:schemeClr val="tx1"/>
                </a:solidFill>
                <a:ea typeface="ＭＳ Ｐゴシック" pitchFamily="34"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802688"/>
            <a:ext cx="2971800" cy="4635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ea typeface="ＭＳ Ｐゴシック" pitchFamily="34" charset="-128"/>
                <a:cs typeface="+mn-cs"/>
              </a:defRPr>
            </a:lvl1pPr>
          </a:lstStyle>
          <a:p>
            <a:pPr>
              <a:defRPr/>
            </a:pPr>
            <a:fld id="{90AD9F6C-00F5-4EE2-B588-63CE8CB4CF9C}" type="slidenum">
              <a:rPr lang="en-US"/>
              <a:pPr>
                <a:defRPr/>
              </a:pPr>
              <a:t>‹#›</a:t>
            </a:fld>
            <a:endParaRPr lang="en-US"/>
          </a:p>
        </p:txBody>
      </p:sp>
    </p:spTree>
    <p:extLst>
      <p:ext uri="{BB962C8B-B14F-4D97-AF65-F5344CB8AC3E}">
        <p14:creationId xmlns:p14="http://schemas.microsoft.com/office/powerpoint/2010/main" xmlns="" val="8846828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p:cNvSpPr>
            <a:spLocks noGrp="1" noChangeArrowheads="1"/>
          </p:cNvSpPr>
          <p:nvPr>
            <p:ph type="dt" sz="quarter" idx="1"/>
          </p:nvPr>
        </p:nvSpPr>
        <p:spPr>
          <a:noFill/>
        </p:spPr>
        <p:txBody>
          <a:bodyPr/>
          <a:lstStyle/>
          <a:p>
            <a:pPr>
              <a:buFont typeface="Wingdings" pitchFamily="2" charset="2"/>
              <a:buNone/>
            </a:pPr>
            <a:r>
              <a:rPr lang="en-US" smtClean="0">
                <a:latin typeface="Times New Roman" pitchFamily="18" charset="0"/>
                <a:ea typeface="ＭＳ Ｐゴシック"/>
                <a:cs typeface="ＭＳ Ｐゴシック"/>
              </a:rPr>
              <a:t>03/16/08</a:t>
            </a:r>
          </a:p>
        </p:txBody>
      </p:sp>
      <p:sp>
        <p:nvSpPr>
          <p:cNvPr id="27651" name="Rectangle 13"/>
          <p:cNvSpPr>
            <a:spLocks noGrp="1" noChangeArrowheads="1"/>
          </p:cNvSpPr>
          <p:nvPr>
            <p:ph type="sldNum" sz="quarter" idx="5"/>
          </p:nvPr>
        </p:nvSpPr>
        <p:spPr>
          <a:noFill/>
        </p:spPr>
        <p:txBody>
          <a:bodyPr/>
          <a:lstStyle/>
          <a:p>
            <a:pPr>
              <a:buFont typeface="Wingdings" pitchFamily="2" charset="2"/>
              <a:buNone/>
            </a:pPr>
            <a:fld id="{C3B5F553-9BE7-4CE5-B813-C131D7833475}" type="slidenum">
              <a:rPr lang="en-GB" smtClean="0">
                <a:latin typeface="Times New Roman" pitchFamily="18" charset="0"/>
                <a:ea typeface="ＭＳ Ｐゴシック"/>
                <a:cs typeface="ＭＳ Ｐゴシック"/>
              </a:rPr>
              <a:pPr>
                <a:buFont typeface="Wingdings" pitchFamily="2" charset="2"/>
                <a:buNone/>
              </a:pPr>
              <a:t>10</a:t>
            </a:fld>
            <a:endParaRPr lang="en-GB" smtClean="0">
              <a:latin typeface="Times New Roman" pitchFamily="18" charset="0"/>
              <a:ea typeface="ＭＳ Ｐゴシック"/>
              <a:cs typeface="ＭＳ Ｐゴシック"/>
            </a:endParaRPr>
          </a:p>
        </p:txBody>
      </p:sp>
      <p:sp>
        <p:nvSpPr>
          <p:cNvPr id="27652" name="Text Box 1"/>
          <p:cNvSpPr txBox="1">
            <a:spLocks noChangeArrowheads="1"/>
          </p:cNvSpPr>
          <p:nvPr/>
        </p:nvSpPr>
        <p:spPr bwMode="auto">
          <a:xfrm>
            <a:off x="1143000" y="695325"/>
            <a:ext cx="4572000" cy="3475038"/>
          </a:xfrm>
          <a:prstGeom prst="rect">
            <a:avLst/>
          </a:prstGeom>
          <a:solidFill>
            <a:srgbClr val="FFFFFF"/>
          </a:solidFill>
          <a:ln w="9360">
            <a:solidFill>
              <a:srgbClr val="000000"/>
            </a:solidFill>
            <a:miter lim="800000"/>
            <a:headEnd/>
            <a:tailEnd/>
          </a:ln>
        </p:spPr>
        <p:txBody>
          <a:bodyPr wrap="none" anchor="ctr"/>
          <a:lstStyle/>
          <a:p>
            <a:pPr algn="ctr" eaLnBrk="0" hangingPunct="0">
              <a:lnSpc>
                <a:spcPct val="71000"/>
              </a:lnSpc>
              <a:buClr>
                <a:srgbClr val="000000"/>
              </a:buClr>
              <a:buSzPct val="100000"/>
              <a:buFont typeface="Arial" charset="0"/>
              <a:buNone/>
            </a:pPr>
            <a:endParaRPr lang="en-US"/>
          </a:p>
        </p:txBody>
      </p:sp>
      <p:sp>
        <p:nvSpPr>
          <p:cNvPr id="27653" name="Rectangle 2"/>
          <p:cNvSpPr>
            <a:spLocks noGrp="1" noChangeArrowheads="1"/>
          </p:cNvSpPr>
          <p:nvPr>
            <p:ph type="body"/>
          </p:nvPr>
        </p:nvSpPr>
        <p:spPr>
          <a:xfrm>
            <a:off x="914400" y="4402138"/>
            <a:ext cx="5019675" cy="4165600"/>
          </a:xfrm>
          <a:noFill/>
          <a:ln/>
        </p:spPr>
        <p:txBody>
          <a:bodyPr wrap="none" anchor="ctr"/>
          <a:lstStyle/>
          <a:p>
            <a:r>
              <a:rPr lang="en-US" dirty="0" smtClean="0">
                <a:latin typeface="Times New Roman" pitchFamily="18" charset="0"/>
                <a:ea typeface="ＭＳ Ｐゴシック"/>
                <a:cs typeface="ＭＳ Ｐゴシック"/>
              </a:rPr>
              <a:t>Need to know PUE to know</a:t>
            </a:r>
            <a:r>
              <a:rPr lang="en-US" baseline="0" dirty="0" smtClean="0">
                <a:latin typeface="Times New Roman" pitchFamily="18" charset="0"/>
                <a:ea typeface="ＭＳ Ｐゴシック"/>
                <a:cs typeface="ＭＳ Ｐゴシック"/>
              </a:rPr>
              <a:t> if worth investment to improve – improving can save a lot money</a:t>
            </a:r>
          </a:p>
          <a:p>
            <a:r>
              <a:rPr lang="en-US" baseline="0" dirty="0" smtClean="0">
                <a:latin typeface="Times New Roman" pitchFamily="18" charset="0"/>
                <a:ea typeface="ＭＳ Ｐゴシック"/>
                <a:cs typeface="ＭＳ Ｐゴシック"/>
              </a:rPr>
              <a:t>There are cost effective improvements that don</a:t>
            </a:r>
            <a:r>
              <a:rPr lang="fr-FR" baseline="0" dirty="0" smtClean="0">
                <a:latin typeface="Times New Roman" pitchFamily="18" charset="0"/>
                <a:ea typeface="ＭＳ Ｐゴシック"/>
                <a:cs typeface="ＭＳ Ｐゴシック"/>
              </a:rPr>
              <a:t>’</a:t>
            </a:r>
            <a:r>
              <a:rPr lang="en-US" baseline="0" dirty="0" smtClean="0">
                <a:latin typeface="Times New Roman" pitchFamily="18" charset="0"/>
                <a:ea typeface="ＭＳ Ｐゴシック"/>
                <a:cs typeface="ＭＳ Ｐゴシック"/>
              </a:rPr>
              <a:t>t move PUE but save energy</a:t>
            </a:r>
            <a:endParaRPr lang="en-US" dirty="0" smtClean="0">
              <a:latin typeface="Times New Roman" pitchFamily="18" charset="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D9F6C-00F5-4EE2-B588-63CE8CB4CF9C}" type="slidenum">
              <a:rPr lang="en-US" smtClean="0"/>
              <a:pPr>
                <a:defRPr/>
              </a:pPr>
              <a:t>11</a:t>
            </a:fld>
            <a:endParaRPr lang="en-US"/>
          </a:p>
        </p:txBody>
      </p:sp>
    </p:spTree>
    <p:extLst>
      <p:ext uri="{BB962C8B-B14F-4D97-AF65-F5344CB8AC3E}">
        <p14:creationId xmlns:p14="http://schemas.microsoft.com/office/powerpoint/2010/main" xmlns="" val="548201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D9F6C-00F5-4EE2-B588-63CE8CB4CF9C}" type="slidenum">
              <a:rPr lang="en-US" smtClean="0"/>
              <a:pPr>
                <a:defRPr/>
              </a:pPr>
              <a:t>12</a:t>
            </a:fld>
            <a:endParaRPr lang="en-US"/>
          </a:p>
        </p:txBody>
      </p:sp>
    </p:spTree>
    <p:extLst>
      <p:ext uri="{BB962C8B-B14F-4D97-AF65-F5344CB8AC3E}">
        <p14:creationId xmlns:p14="http://schemas.microsoft.com/office/powerpoint/2010/main" xmlns="" val="2849305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D9F6C-00F5-4EE2-B588-63CE8CB4CF9C}" type="slidenum">
              <a:rPr lang="en-US" smtClean="0"/>
              <a:pPr>
                <a:defRPr/>
              </a:pPr>
              <a:t>13</a:t>
            </a:fld>
            <a:endParaRPr lang="en-US"/>
          </a:p>
        </p:txBody>
      </p:sp>
    </p:spTree>
    <p:extLst>
      <p:ext uri="{BB962C8B-B14F-4D97-AF65-F5344CB8AC3E}">
        <p14:creationId xmlns:p14="http://schemas.microsoft.com/office/powerpoint/2010/main" xmlns="" val="737294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D9F6C-00F5-4EE2-B588-63CE8CB4CF9C}" type="slidenum">
              <a:rPr lang="en-US" smtClean="0"/>
              <a:pPr>
                <a:defRPr/>
              </a:pPr>
              <a:t>14</a:t>
            </a:fld>
            <a:endParaRPr lang="en-US"/>
          </a:p>
        </p:txBody>
      </p:sp>
    </p:spTree>
    <p:extLst>
      <p:ext uri="{BB962C8B-B14F-4D97-AF65-F5344CB8AC3E}">
        <p14:creationId xmlns:p14="http://schemas.microsoft.com/office/powerpoint/2010/main" xmlns="" val="2645460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r>
              <a:rPr lang="en-US" smtClean="0">
                <a:ea typeface="ＭＳ Ｐゴシック"/>
                <a:cs typeface="ＭＳ Ｐゴシック"/>
              </a:rPr>
              <a:t>Insert page after here showing one-liners for each task.</a:t>
            </a:r>
          </a:p>
        </p:txBody>
      </p:sp>
      <p:sp>
        <p:nvSpPr>
          <p:cNvPr id="51203" name="Slide Number Placeholder 3"/>
          <p:cNvSpPr>
            <a:spLocks noGrp="1"/>
          </p:cNvSpPr>
          <p:nvPr>
            <p:ph type="sldNum" sz="quarter" idx="5"/>
          </p:nvPr>
        </p:nvSpPr>
        <p:spPr>
          <a:noFill/>
        </p:spPr>
        <p:txBody>
          <a:bodyPr/>
          <a:lstStyle/>
          <a:p>
            <a:fld id="{7705E821-CE58-4172-9A9A-6823C0033E3A}" type="slidenum">
              <a:rPr lang="en-US" smtClean="0">
                <a:ea typeface="ＭＳ Ｐゴシック"/>
                <a:cs typeface="ＭＳ Ｐゴシック"/>
              </a:rPr>
              <a:pPr/>
              <a:t>15</a:t>
            </a:fld>
            <a:endParaRPr lang="en-US" smtClean="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9"/>
          <p:cNvSpPr>
            <a:spLocks noGrp="1" noChangeArrowheads="1"/>
          </p:cNvSpPr>
          <p:nvPr>
            <p:ph type="dt" sz="quarter" idx="1"/>
          </p:nvPr>
        </p:nvSpPr>
        <p:spPr>
          <a:noFill/>
        </p:spPr>
        <p:txBody>
          <a:bodyPr/>
          <a:lstStyle/>
          <a:p>
            <a:pPr>
              <a:buFont typeface="Wingdings" pitchFamily="2" charset="2"/>
              <a:buNone/>
            </a:pPr>
            <a:r>
              <a:rPr lang="en-US" smtClean="0">
                <a:latin typeface="Times New Roman" pitchFamily="18" charset="0"/>
                <a:ea typeface="ＭＳ Ｐゴシック"/>
                <a:cs typeface="ＭＳ Ｐゴシック"/>
              </a:rPr>
              <a:t>03/16/08</a:t>
            </a:r>
          </a:p>
        </p:txBody>
      </p:sp>
      <p:sp>
        <p:nvSpPr>
          <p:cNvPr id="38915" name="Rectangle 13"/>
          <p:cNvSpPr>
            <a:spLocks noGrp="1" noChangeArrowheads="1"/>
          </p:cNvSpPr>
          <p:nvPr>
            <p:ph type="sldNum" sz="quarter" idx="5"/>
          </p:nvPr>
        </p:nvSpPr>
        <p:spPr>
          <a:noFill/>
        </p:spPr>
        <p:txBody>
          <a:bodyPr/>
          <a:lstStyle/>
          <a:p>
            <a:pPr>
              <a:buFont typeface="Wingdings" pitchFamily="2" charset="2"/>
              <a:buNone/>
            </a:pPr>
            <a:fld id="{D05CF413-10F3-4956-AA2A-68F170F3D1DA}" type="slidenum">
              <a:rPr lang="en-GB" smtClean="0">
                <a:latin typeface="Times New Roman" pitchFamily="18" charset="0"/>
                <a:ea typeface="ＭＳ Ｐゴシック"/>
                <a:cs typeface="ＭＳ Ｐゴシック"/>
              </a:rPr>
              <a:pPr>
                <a:buFont typeface="Wingdings" pitchFamily="2" charset="2"/>
                <a:buNone/>
              </a:pPr>
              <a:t>16</a:t>
            </a:fld>
            <a:endParaRPr lang="en-GB" smtClean="0">
              <a:latin typeface="Times New Roman" pitchFamily="18" charset="0"/>
              <a:ea typeface="ＭＳ Ｐゴシック"/>
              <a:cs typeface="ＭＳ Ｐゴシック"/>
            </a:endParaRPr>
          </a:p>
        </p:txBody>
      </p:sp>
      <p:sp>
        <p:nvSpPr>
          <p:cNvPr id="38916" name="Text Box 1"/>
          <p:cNvSpPr txBox="1">
            <a:spLocks noChangeArrowheads="1"/>
          </p:cNvSpPr>
          <p:nvPr/>
        </p:nvSpPr>
        <p:spPr bwMode="auto">
          <a:xfrm>
            <a:off x="1143000" y="695325"/>
            <a:ext cx="4564063" cy="3473450"/>
          </a:xfrm>
          <a:prstGeom prst="rect">
            <a:avLst/>
          </a:prstGeom>
          <a:solidFill>
            <a:srgbClr val="FFFFFF"/>
          </a:solidFill>
          <a:ln w="9525">
            <a:solidFill>
              <a:srgbClr val="000000"/>
            </a:solidFill>
            <a:miter lim="800000"/>
            <a:headEnd/>
            <a:tailEnd/>
          </a:ln>
        </p:spPr>
        <p:txBody>
          <a:bodyPr wrap="none" anchor="ctr"/>
          <a:lstStyle/>
          <a:p>
            <a:pPr algn="ctr" eaLnBrk="0" hangingPunct="0">
              <a:lnSpc>
                <a:spcPct val="71000"/>
              </a:lnSpc>
              <a:buClr>
                <a:srgbClr val="000000"/>
              </a:buClr>
              <a:buSzPct val="100000"/>
              <a:buFont typeface="Arial" charset="0"/>
              <a:buNone/>
            </a:pPr>
            <a:endParaRPr lang="en-US"/>
          </a:p>
        </p:txBody>
      </p:sp>
      <p:sp>
        <p:nvSpPr>
          <p:cNvPr id="38917" name="Rectangle 2"/>
          <p:cNvSpPr>
            <a:spLocks noGrp="1" noChangeArrowheads="1"/>
          </p:cNvSpPr>
          <p:nvPr>
            <p:ph type="body"/>
          </p:nvPr>
        </p:nvSpPr>
        <p:spPr>
          <a:xfrm>
            <a:off x="914400" y="4402138"/>
            <a:ext cx="5019675" cy="4165600"/>
          </a:xfrm>
          <a:noFill/>
          <a:ln/>
        </p:spPr>
        <p:txBody>
          <a:bodyPr wrap="none" anchor="ctr"/>
          <a:lstStyle/>
          <a:p>
            <a:endParaRPr lang="en-US" smtClean="0">
              <a:latin typeface="Times New Roman" pitchFamily="18" charset="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886200" y="8802688"/>
            <a:ext cx="2971800" cy="463550"/>
          </a:xfrm>
          <a:prstGeom prst="rect">
            <a:avLst/>
          </a:prstGeom>
          <a:noFill/>
          <a:ln w="9525">
            <a:noFill/>
            <a:miter lim="800000"/>
            <a:headEnd/>
            <a:tailEnd/>
          </a:ln>
        </p:spPr>
        <p:txBody>
          <a:bodyPr anchor="b"/>
          <a:lstStyle/>
          <a:p>
            <a:pPr algn="r" eaLnBrk="0" hangingPunct="0"/>
            <a:fld id="{2E1537C8-AEC9-462B-9145-F4B20708446E}" type="slidenum">
              <a:rPr lang="en-US" sz="1200">
                <a:solidFill>
                  <a:schemeClr val="tx1"/>
                </a:solidFill>
              </a:rPr>
              <a:pPr algn="r" eaLnBrk="0" hangingPunct="0"/>
              <a:t>17</a:t>
            </a:fld>
            <a:endParaRPr lang="en-US" sz="1200">
              <a:solidFill>
                <a:schemeClr val="tx1"/>
              </a:solidFill>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buFontTx/>
              <a:buChar char="•"/>
            </a:pPr>
            <a:r>
              <a:rPr lang="en-US" smtClean="0">
                <a:ea typeface="ＭＳ Ｐゴシック"/>
                <a:cs typeface="ＭＳ Ｐゴシック"/>
              </a:rPr>
              <a:t>Task 1 is Project Management </a:t>
            </a:r>
          </a:p>
          <a:p>
            <a:pPr eaLnBrk="1" hangingPunct="1">
              <a:buFontTx/>
              <a:buChar char="•"/>
            </a:pPr>
            <a:r>
              <a:rPr lang="en-US" smtClean="0">
                <a:ea typeface="ＭＳ Ｐゴシック"/>
                <a:cs typeface="ＭＳ Ｐゴシック"/>
              </a:rPr>
              <a:t>First non-PM task is inventory – pilot is a sub-set of all servers in datacenter</a:t>
            </a:r>
          </a:p>
          <a:p>
            <a:pPr eaLnBrk="1" hangingPunct="1">
              <a:buFontTx/>
              <a:buChar char="•"/>
            </a:pPr>
            <a:r>
              <a:rPr lang="en-US" smtClean="0">
                <a:ea typeface="ＭＳ Ｐゴシック"/>
                <a:cs typeface="ＭＳ Ｐゴシック"/>
              </a:rPr>
              <a:t>Next, need to set-up monitoring infrastructure</a:t>
            </a:r>
          </a:p>
          <a:p>
            <a:pPr eaLnBrk="1" hangingPunct="1">
              <a:buFontTx/>
              <a:buChar char="•"/>
            </a:pPr>
            <a:r>
              <a:rPr lang="en-US" smtClean="0">
                <a:ea typeface="ＭＳ Ｐゴシック"/>
                <a:cs typeface="ＭＳ Ｐゴシック"/>
              </a:rPr>
              <a:t>Monitoring allows us to develop a baseline profile – will continue to change (seasonal, infrastructure improvements and consolidation (pilot and beyond project))</a:t>
            </a:r>
          </a:p>
          <a:p>
            <a:pPr eaLnBrk="1" hangingPunct="1">
              <a:buFontTx/>
              <a:buChar char="•"/>
            </a:pPr>
            <a:r>
              <a:rPr lang="en-US" smtClean="0">
                <a:ea typeface="ＭＳ Ｐゴシック"/>
                <a:cs typeface="ＭＳ Ｐゴシック"/>
              </a:rPr>
              <a:t>Besides TASK 2  – every task on slide emphasizes IT and Facilities collaboration</a:t>
            </a:r>
          </a:p>
          <a:p>
            <a:pPr lvl="1" eaLnBrk="1" hangingPunct="1">
              <a:buFontTx/>
              <a:buChar char="•"/>
            </a:pPr>
            <a:r>
              <a:rPr lang="en-US" smtClean="0">
                <a:ea typeface="ＭＳ Ｐゴシック"/>
              </a:rPr>
              <a:t>Monitoring electrical and HVAC </a:t>
            </a:r>
          </a:p>
          <a:p>
            <a:pPr lvl="1" eaLnBrk="1" hangingPunct="1">
              <a:buFontTx/>
              <a:buChar char="•"/>
            </a:pPr>
            <a:r>
              <a:rPr lang="en-US" smtClean="0">
                <a:ea typeface="ＭＳ Ｐゴシック"/>
              </a:rPr>
              <a:t>Implementing self-cooled racks requires electrical and HVAC infrastructure</a:t>
            </a:r>
          </a:p>
          <a:p>
            <a:pPr eaLnBrk="1" hangingPunct="1">
              <a:buFontTx/>
              <a:buChar char="•"/>
            </a:pPr>
            <a:r>
              <a:rPr lang="en-US" smtClean="0">
                <a:ea typeface="ＭＳ Ｐゴシック"/>
                <a:cs typeface="ＭＳ Ｐゴシック"/>
              </a:rPr>
              <a:t>Task 6 – in the middle of with vendor selection – all main players IBM, APC, Rittal and Liebert selection expected soon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86200" y="8802688"/>
            <a:ext cx="2971800" cy="463550"/>
          </a:xfrm>
          <a:prstGeom prst="rect">
            <a:avLst/>
          </a:prstGeom>
          <a:noFill/>
          <a:ln w="9525">
            <a:noFill/>
            <a:miter lim="800000"/>
            <a:headEnd/>
            <a:tailEnd/>
          </a:ln>
        </p:spPr>
        <p:txBody>
          <a:bodyPr anchor="b"/>
          <a:lstStyle/>
          <a:p>
            <a:pPr algn="r" eaLnBrk="0" hangingPunct="0"/>
            <a:fld id="{BE6C99E8-27C8-41AA-A4C4-E23C39FC967D}" type="slidenum">
              <a:rPr lang="en-US" sz="1200">
                <a:solidFill>
                  <a:schemeClr val="tx1"/>
                </a:solidFill>
              </a:rPr>
              <a:pPr algn="r" eaLnBrk="0" hangingPunct="0"/>
              <a:t>18</a:t>
            </a:fld>
            <a:endParaRPr lang="en-US" sz="1200">
              <a:solidFill>
                <a:schemeClr val="tx1"/>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buFontTx/>
              <a:buChar char="•"/>
            </a:pPr>
            <a:r>
              <a:rPr lang="en-US" dirty="0" smtClean="0">
                <a:ea typeface="ＭＳ Ｐゴシック"/>
                <a:cs typeface="ＭＳ Ｐゴシック"/>
              </a:rPr>
              <a:t>Task 7 works from task 1</a:t>
            </a:r>
          </a:p>
          <a:p>
            <a:pPr eaLnBrk="1" hangingPunct="1">
              <a:buFontTx/>
              <a:buChar char="•"/>
            </a:pPr>
            <a:r>
              <a:rPr lang="en-US" dirty="0" smtClean="0">
                <a:ea typeface="ＭＳ Ｐゴシック"/>
                <a:cs typeface="ＭＳ Ｐゴシック"/>
              </a:rPr>
              <a:t>Task 10 – currently working with Facilities on exploring our options</a:t>
            </a:r>
          </a:p>
          <a:p>
            <a:pPr eaLnBrk="1" hangingPunct="1">
              <a:buFontTx/>
              <a:buChar char="•"/>
            </a:pPr>
            <a:r>
              <a:rPr lang="en-US" dirty="0" smtClean="0">
                <a:ea typeface="ＭＳ Ｐゴシック"/>
                <a:cs typeface="ＭＳ Ｐゴシック"/>
              </a:rPr>
              <a:t>Peter concentrating on 7,8 and  9 measuring energy &amp; power consumption (comparing old and new).</a:t>
            </a:r>
          </a:p>
          <a:p>
            <a:pPr eaLnBrk="1" hangingPunct="1">
              <a:buFontTx/>
              <a:buChar char="•"/>
            </a:pPr>
            <a:r>
              <a:rPr lang="en-US" dirty="0" smtClean="0">
                <a:ea typeface="ＭＳ Ｐゴシック"/>
                <a:cs typeface="ＭＳ Ｐゴシック"/>
              </a:rPr>
              <a:t> Our team wants to, not only communicate accomplishments - but open up dialogue with you (our stakeholders) </a:t>
            </a:r>
          </a:p>
          <a:p>
            <a:pPr lvl="1" eaLnBrk="1" hangingPunct="1">
              <a:buFontTx/>
              <a:buChar char="•"/>
            </a:pPr>
            <a:r>
              <a:rPr lang="en-US" dirty="0" smtClean="0">
                <a:ea typeface="ＭＳ Ｐゴシック"/>
              </a:rPr>
              <a:t>We do this by highlighting what needs to be done to accomplish tasks  – including  collaboration between IT and facilities, the importance of creating the monitoring infrastructure and the importance of understanding how and what we are measuring to compare.</a:t>
            </a:r>
          </a:p>
          <a:p>
            <a:pPr lvl="1" eaLnBrk="1" hangingPunct="1">
              <a:buFontTx/>
              <a:buChar char="•"/>
            </a:pPr>
            <a:r>
              <a:rPr lang="en-US" dirty="0" smtClean="0">
                <a:ea typeface="ＭＳ Ｐゴシック"/>
              </a:rPr>
              <a:t>Ian will discuss the setup of the monitoring infrastructure and the work involved with facilities</a:t>
            </a:r>
          </a:p>
          <a:p>
            <a:pPr lvl="1" eaLnBrk="1" hangingPunct="1">
              <a:buFontTx/>
              <a:buChar char="•"/>
            </a:pPr>
            <a:r>
              <a:rPr lang="en-US" dirty="0" smtClean="0">
                <a:ea typeface="ＭＳ Ｐゴシック"/>
              </a:rPr>
              <a:t>Peter will discuss the tools and initial results of our comparison analysis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58371" name="Slide Number Placeholder 3"/>
          <p:cNvSpPr>
            <a:spLocks noGrp="1"/>
          </p:cNvSpPr>
          <p:nvPr>
            <p:ph type="sldNum" sz="quarter" idx="5"/>
          </p:nvPr>
        </p:nvSpPr>
        <p:spPr>
          <a:noFill/>
        </p:spPr>
        <p:txBody>
          <a:bodyPr/>
          <a:lstStyle/>
          <a:p>
            <a:fld id="{95591815-1AAF-40F2-BD01-1689B4E8A683}" type="slidenum">
              <a:rPr lang="en-US" smtClean="0">
                <a:ea typeface="ＭＳ Ｐゴシック"/>
                <a:cs typeface="ＭＳ Ｐゴシック"/>
              </a:rPr>
              <a:pPr/>
              <a:t>19</a:t>
            </a:fld>
            <a:endParaRPr lang="en-US"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D9F6C-00F5-4EE2-B588-63CE8CB4CF9C}" type="slidenum">
              <a:rPr lang="en-US" smtClean="0"/>
              <a:pPr>
                <a:defRPr/>
              </a:pPr>
              <a:t>2</a:t>
            </a:fld>
            <a:endParaRPr lang="en-US"/>
          </a:p>
        </p:txBody>
      </p:sp>
    </p:spTree>
    <p:extLst>
      <p:ext uri="{BB962C8B-B14F-4D97-AF65-F5344CB8AC3E}">
        <p14:creationId xmlns:p14="http://schemas.microsoft.com/office/powerpoint/2010/main" xmlns="" val="703657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D9F6C-00F5-4EE2-B588-63CE8CB4CF9C}" type="slidenum">
              <a:rPr lang="en-US" smtClean="0"/>
              <a:pPr>
                <a:defRPr/>
              </a:pPr>
              <a:t>20</a:t>
            </a:fld>
            <a:endParaRPr lang="en-US"/>
          </a:p>
        </p:txBody>
      </p:sp>
    </p:spTree>
    <p:extLst>
      <p:ext uri="{BB962C8B-B14F-4D97-AF65-F5344CB8AC3E}">
        <p14:creationId xmlns:p14="http://schemas.microsoft.com/office/powerpoint/2010/main" xmlns="" val="2005511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7457C-EC9F-4478-81B2-FEF1EC4A949C}" type="slidenum">
              <a:rPr lang="en-US" altLang="en-US"/>
              <a:pPr/>
              <a:t>21</a:t>
            </a:fld>
            <a:endParaRPr lang="en-US" altLang="en-US" dirty="0"/>
          </a:p>
        </p:txBody>
      </p:sp>
      <p:sp>
        <p:nvSpPr>
          <p:cNvPr id="934914" name="Rectangle 2"/>
          <p:cNvSpPr>
            <a:spLocks noGrp="1" noRot="1" noChangeAspect="1" noChangeArrowheads="1" noTextEdit="1"/>
          </p:cNvSpPr>
          <p:nvPr>
            <p:ph type="sldImg"/>
          </p:nvPr>
        </p:nvSpPr>
        <p:spPr>
          <a:xfrm>
            <a:off x="1108075" y="693738"/>
            <a:ext cx="4635500" cy="3476625"/>
          </a:xfrm>
          <a:ln/>
        </p:spPr>
      </p:sp>
      <p:sp>
        <p:nvSpPr>
          <p:cNvPr id="934915" name="Rectangle 3"/>
          <p:cNvSpPr>
            <a:spLocks noGrp="1" noChangeArrowheads="1"/>
          </p:cNvSpPr>
          <p:nvPr>
            <p:ph type="body" idx="1"/>
          </p:nvPr>
        </p:nvSpPr>
        <p:spPr>
          <a:xfrm>
            <a:off x="914713" y="4402096"/>
            <a:ext cx="5028578" cy="4169492"/>
          </a:xfrm>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7457C-EC9F-4478-81B2-FEF1EC4A949C}" type="slidenum">
              <a:rPr lang="en-US" altLang="en-US"/>
              <a:pPr/>
              <a:t>22</a:t>
            </a:fld>
            <a:endParaRPr lang="en-US" altLang="en-US" dirty="0"/>
          </a:p>
        </p:txBody>
      </p:sp>
      <p:sp>
        <p:nvSpPr>
          <p:cNvPr id="934914" name="Rectangle 2"/>
          <p:cNvSpPr>
            <a:spLocks noGrp="1" noRot="1" noChangeAspect="1" noChangeArrowheads="1" noTextEdit="1"/>
          </p:cNvSpPr>
          <p:nvPr>
            <p:ph type="sldImg"/>
          </p:nvPr>
        </p:nvSpPr>
        <p:spPr>
          <a:xfrm>
            <a:off x="1108075" y="693738"/>
            <a:ext cx="4635500" cy="3476625"/>
          </a:xfrm>
          <a:ln/>
        </p:spPr>
      </p:sp>
      <p:sp>
        <p:nvSpPr>
          <p:cNvPr id="934915" name="Rectangle 3"/>
          <p:cNvSpPr>
            <a:spLocks noGrp="1" noChangeArrowheads="1"/>
          </p:cNvSpPr>
          <p:nvPr>
            <p:ph type="body" idx="1"/>
          </p:nvPr>
        </p:nvSpPr>
        <p:spPr>
          <a:xfrm>
            <a:off x="914713" y="4402096"/>
            <a:ext cx="5028578" cy="4169492"/>
          </a:xfrm>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7457C-EC9F-4478-81B2-FEF1EC4A949C}" type="slidenum">
              <a:rPr lang="en-US" altLang="en-US"/>
              <a:pPr/>
              <a:t>23</a:t>
            </a:fld>
            <a:endParaRPr lang="en-US" altLang="en-US" dirty="0"/>
          </a:p>
        </p:txBody>
      </p:sp>
      <p:sp>
        <p:nvSpPr>
          <p:cNvPr id="934914" name="Rectangle 2"/>
          <p:cNvSpPr>
            <a:spLocks noGrp="1" noRot="1" noChangeAspect="1" noChangeArrowheads="1" noTextEdit="1"/>
          </p:cNvSpPr>
          <p:nvPr>
            <p:ph type="sldImg"/>
          </p:nvPr>
        </p:nvSpPr>
        <p:spPr>
          <a:xfrm>
            <a:off x="1108075" y="693738"/>
            <a:ext cx="4635500" cy="3476625"/>
          </a:xfrm>
          <a:ln/>
        </p:spPr>
      </p:sp>
      <p:sp>
        <p:nvSpPr>
          <p:cNvPr id="934915" name="Rectangle 3"/>
          <p:cNvSpPr>
            <a:spLocks noGrp="1" noChangeArrowheads="1"/>
          </p:cNvSpPr>
          <p:nvPr>
            <p:ph type="body" idx="1"/>
          </p:nvPr>
        </p:nvSpPr>
        <p:spPr>
          <a:xfrm>
            <a:off x="914713" y="4402096"/>
            <a:ext cx="5028578" cy="4169492"/>
          </a:xfrm>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7457C-EC9F-4478-81B2-FEF1EC4A949C}" type="slidenum">
              <a:rPr lang="en-US" altLang="en-US"/>
              <a:pPr/>
              <a:t>24</a:t>
            </a:fld>
            <a:endParaRPr lang="en-US" altLang="en-US" dirty="0"/>
          </a:p>
        </p:txBody>
      </p:sp>
      <p:sp>
        <p:nvSpPr>
          <p:cNvPr id="934914" name="Rectangle 2"/>
          <p:cNvSpPr>
            <a:spLocks noGrp="1" noRot="1" noChangeAspect="1" noChangeArrowheads="1" noTextEdit="1"/>
          </p:cNvSpPr>
          <p:nvPr>
            <p:ph type="sldImg"/>
          </p:nvPr>
        </p:nvSpPr>
        <p:spPr>
          <a:xfrm>
            <a:off x="1108075" y="693738"/>
            <a:ext cx="4635500" cy="3476625"/>
          </a:xfrm>
          <a:ln/>
        </p:spPr>
      </p:sp>
      <p:sp>
        <p:nvSpPr>
          <p:cNvPr id="934915" name="Rectangle 3"/>
          <p:cNvSpPr>
            <a:spLocks noGrp="1" noChangeArrowheads="1"/>
          </p:cNvSpPr>
          <p:nvPr>
            <p:ph type="body" idx="1"/>
          </p:nvPr>
        </p:nvSpPr>
        <p:spPr>
          <a:xfrm>
            <a:off x="914713" y="4402096"/>
            <a:ext cx="5028578" cy="4169492"/>
          </a:xfrm>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7457C-EC9F-4478-81B2-FEF1EC4A949C}" type="slidenum">
              <a:rPr lang="en-US" altLang="en-US"/>
              <a:pPr/>
              <a:t>25</a:t>
            </a:fld>
            <a:endParaRPr lang="en-US" altLang="en-US" dirty="0"/>
          </a:p>
        </p:txBody>
      </p:sp>
      <p:sp>
        <p:nvSpPr>
          <p:cNvPr id="934914" name="Rectangle 2"/>
          <p:cNvSpPr>
            <a:spLocks noGrp="1" noRot="1" noChangeAspect="1" noChangeArrowheads="1" noTextEdit="1"/>
          </p:cNvSpPr>
          <p:nvPr>
            <p:ph type="sldImg"/>
          </p:nvPr>
        </p:nvSpPr>
        <p:spPr>
          <a:xfrm>
            <a:off x="1108075" y="693738"/>
            <a:ext cx="4635500" cy="3476625"/>
          </a:xfrm>
          <a:ln/>
        </p:spPr>
      </p:sp>
      <p:sp>
        <p:nvSpPr>
          <p:cNvPr id="934915" name="Rectangle 3"/>
          <p:cNvSpPr>
            <a:spLocks noGrp="1" noChangeArrowheads="1"/>
          </p:cNvSpPr>
          <p:nvPr>
            <p:ph type="body" idx="1"/>
          </p:nvPr>
        </p:nvSpPr>
        <p:spPr>
          <a:xfrm>
            <a:off x="914713" y="4402096"/>
            <a:ext cx="5028578" cy="4169492"/>
          </a:xfrm>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xfrm>
            <a:off x="1112838" y="695325"/>
            <a:ext cx="4632325" cy="3475038"/>
          </a:xfrm>
          <a:ln/>
        </p:spPr>
      </p:sp>
      <p:sp>
        <p:nvSpPr>
          <p:cNvPr id="55298" name="Rectangle 3"/>
          <p:cNvSpPr>
            <a:spLocks noGrp="1" noChangeArrowheads="1"/>
          </p:cNvSpPr>
          <p:nvPr>
            <p:ph type="body" idx="1"/>
          </p:nvPr>
        </p:nvSpPr>
        <p:spPr>
          <a:noFill/>
          <a:ln/>
        </p:spPr>
        <p:txBody>
          <a:bodyPr/>
          <a:lstStyle/>
          <a:p>
            <a:r>
              <a:rPr lang="en-US" dirty="0" smtClean="0">
                <a:ea typeface="ＭＳ Ｐゴシック"/>
                <a:cs typeface="ＭＳ Ｐゴシック"/>
              </a:rPr>
              <a:t>Try not to repeat too much of what you saw last year, but review of some previous</a:t>
            </a:r>
            <a:r>
              <a:rPr lang="en-US" baseline="0" dirty="0" smtClean="0">
                <a:ea typeface="ＭＳ Ｐゴシック"/>
                <a:cs typeface="ＭＳ Ｐゴシック"/>
              </a:rPr>
              <a:t> results and some newer results</a:t>
            </a:r>
            <a:endParaRPr lang="en-US" dirty="0" smtClean="0">
              <a:ea typeface="ＭＳ Ｐゴシック"/>
              <a:cs typeface="ＭＳ Ｐゴシック"/>
            </a:endParaRPr>
          </a:p>
          <a:p>
            <a:endParaRPr lang="en-US" dirty="0" smtClean="0">
              <a:ea typeface="ＭＳ Ｐゴシック"/>
              <a:cs typeface="ＭＳ Ｐゴシック"/>
            </a:endParaRPr>
          </a:p>
          <a:p>
            <a:r>
              <a:rPr lang="en-US" dirty="0" smtClean="0">
                <a:ea typeface="ＭＳ Ｐゴシック"/>
                <a:cs typeface="ＭＳ Ｐゴシック"/>
              </a:rPr>
              <a:t>NEXT: out with the old…</a:t>
            </a:r>
          </a:p>
          <a:p>
            <a:endParaRPr lang="en-US" dirty="0" smtClean="0">
              <a:ea typeface="ＭＳ Ｐゴシック"/>
              <a:cs typeface="ＭＳ Ｐゴシック"/>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xfrm>
            <a:off x="1112838" y="695325"/>
            <a:ext cx="4632325" cy="3475038"/>
          </a:xfrm>
          <a:ln/>
        </p:spPr>
      </p:sp>
      <p:sp>
        <p:nvSpPr>
          <p:cNvPr id="57346" name="Rectangle 3"/>
          <p:cNvSpPr>
            <a:spLocks noGrp="1" noChangeArrowheads="1"/>
          </p:cNvSpPr>
          <p:nvPr>
            <p:ph type="body" idx="1"/>
          </p:nvPr>
        </p:nvSpPr>
        <p:spPr>
          <a:noFill/>
          <a:ln/>
        </p:spPr>
        <p:txBody>
          <a:bodyPr/>
          <a:lstStyle/>
          <a:p>
            <a:r>
              <a:rPr lang="en-US" dirty="0" smtClean="0">
                <a:ea typeface="ＭＳ Ｐゴシック"/>
                <a:cs typeface="ＭＳ Ｐゴシック"/>
              </a:rPr>
              <a:t>Though we did a lot of macro</a:t>
            </a:r>
            <a:r>
              <a:rPr lang="en-US" baseline="0" dirty="0" smtClean="0">
                <a:ea typeface="ＭＳ Ｐゴシック"/>
                <a:cs typeface="ＭＳ Ｐゴシック"/>
              </a:rPr>
              <a:t> and data center-wide analysis, we also went to the micro level and looked at individual pieces of hardware.</a:t>
            </a:r>
          </a:p>
          <a:p>
            <a:endParaRPr lang="en-US" dirty="0" smtClean="0">
              <a:ea typeface="ＭＳ Ｐゴシック"/>
              <a:cs typeface="ＭＳ Ｐゴシック"/>
            </a:endParaRPr>
          </a:p>
          <a:p>
            <a:r>
              <a:rPr lang="en-US" dirty="0" smtClean="0">
                <a:ea typeface="ＭＳ Ｐゴシック"/>
                <a:cs typeface="ＭＳ Ｐゴシック"/>
              </a:rPr>
              <a:t>The main idea here is to replace older, less energy efficient servers with newer, more energy efficient hardware</a:t>
            </a:r>
          </a:p>
          <a:p>
            <a:endParaRPr lang="en-US" dirty="0" smtClean="0">
              <a:ea typeface="ＭＳ Ｐゴシック"/>
              <a:cs typeface="ＭＳ Ｐゴシック"/>
            </a:endParaRPr>
          </a:p>
          <a:p>
            <a:r>
              <a:rPr lang="en-US" dirty="0" smtClean="0">
                <a:ea typeface="ＭＳ Ｐゴシック"/>
                <a:cs typeface="ＭＳ Ｐゴシック"/>
              </a:rPr>
              <a:t>Theory: 2 big ideas:</a:t>
            </a:r>
          </a:p>
          <a:p>
            <a:r>
              <a:rPr lang="en-US" dirty="0" smtClean="0">
                <a:ea typeface="ＭＳ Ｐゴシック"/>
                <a:cs typeface="ＭＳ Ｐゴシック"/>
              </a:rPr>
              <a:t>- 1. newer hardware can consume less energy at baseline (while idle or just turned on)</a:t>
            </a:r>
            <a:endParaRPr lang="en-US" b="1" dirty="0" smtClean="0">
              <a:ea typeface="ＭＳ Ｐゴシック"/>
              <a:cs typeface="ＭＳ Ｐゴシック"/>
            </a:endParaRPr>
          </a:p>
          <a:p>
            <a:r>
              <a:rPr lang="en-US" b="1" dirty="0" smtClean="0">
                <a:ea typeface="ＭＳ Ｐゴシック"/>
                <a:cs typeface="ＭＳ Ｐゴシック"/>
              </a:rPr>
              <a:t>	- </a:t>
            </a:r>
            <a:r>
              <a:rPr lang="en-US" dirty="0" smtClean="0">
                <a:ea typeface="ＭＳ Ｐゴシック"/>
                <a:cs typeface="ＭＳ Ｐゴシック"/>
              </a:rPr>
              <a:t>When a processor is run at a lower frequency (speed), it generates less heat and consumes less power </a:t>
            </a:r>
            <a:endParaRPr lang="en-US" b="1" dirty="0" smtClean="0">
              <a:ea typeface="ＭＳ Ｐゴシック"/>
              <a:cs typeface="ＭＳ Ｐゴシック"/>
            </a:endParaRPr>
          </a:p>
          <a:p>
            <a:r>
              <a:rPr lang="en-US" dirty="0" smtClean="0">
                <a:ea typeface="ＭＳ Ｐゴシック"/>
                <a:cs typeface="ＭＳ Ｐゴシック"/>
              </a:rPr>
              <a:t>	- Achieved by </a:t>
            </a:r>
            <a:r>
              <a:rPr lang="en-US" b="1" dirty="0" err="1" smtClean="0">
                <a:ea typeface="ＭＳ Ｐゴシック"/>
                <a:cs typeface="ＭＳ Ｐゴシック"/>
              </a:rPr>
              <a:t>SpeedStep</a:t>
            </a:r>
            <a:r>
              <a:rPr lang="en-US" dirty="0" smtClean="0">
                <a:ea typeface="ＭＳ Ｐゴシック"/>
                <a:cs typeface="ＭＳ Ｐゴシック"/>
              </a:rPr>
              <a:t> in Intel Cores or </a:t>
            </a:r>
            <a:r>
              <a:rPr lang="en-US" b="1" dirty="0" err="1" smtClean="0">
                <a:ea typeface="ＭＳ Ｐゴシック"/>
                <a:cs typeface="ＭＳ Ｐゴシック"/>
              </a:rPr>
              <a:t>PowerNow</a:t>
            </a:r>
            <a:r>
              <a:rPr lang="en-US" dirty="0" smtClean="0">
                <a:ea typeface="ＭＳ Ｐゴシック"/>
                <a:cs typeface="ＭＳ Ｐゴシック"/>
              </a:rPr>
              <a:t> speed throttling in AMD laptop processors or </a:t>
            </a:r>
            <a:r>
              <a:rPr lang="en-US" b="1" dirty="0" err="1" smtClean="0">
                <a:ea typeface="ＭＳ Ｐゴシック"/>
                <a:cs typeface="ＭＳ Ｐゴシック"/>
              </a:rPr>
              <a:t>Cool’n’Quiet</a:t>
            </a:r>
            <a:r>
              <a:rPr lang="en-US" dirty="0" smtClean="0">
                <a:ea typeface="ＭＳ Ｐゴシック"/>
                <a:cs typeface="ＭＳ Ｐゴシック"/>
              </a:rPr>
              <a:t> for Desktops/servers</a:t>
            </a:r>
          </a:p>
          <a:p>
            <a:endParaRPr lang="en-US" dirty="0" smtClean="0">
              <a:ea typeface="ＭＳ Ｐゴシック"/>
              <a:cs typeface="ＭＳ Ｐゴシック"/>
            </a:endParaRPr>
          </a:p>
          <a:p>
            <a:r>
              <a:rPr lang="en-US" dirty="0" smtClean="0">
                <a:ea typeface="ＭＳ Ｐゴシック"/>
                <a:cs typeface="ＭＳ Ｐゴシック"/>
              </a:rPr>
              <a:t>- 2. Newer hardware consumes less energy than older hardware when performing work</a:t>
            </a:r>
            <a:endParaRPr lang="en-US" b="1" dirty="0" smtClean="0">
              <a:ea typeface="ＭＳ Ｐゴシック"/>
              <a:cs typeface="ＭＳ Ｐゴシック"/>
            </a:endParaRPr>
          </a:p>
          <a:p>
            <a:r>
              <a:rPr lang="en-US" b="1" dirty="0" smtClean="0">
                <a:ea typeface="ＭＳ Ｐゴシック"/>
                <a:cs typeface="ＭＳ Ｐゴシック"/>
              </a:rPr>
              <a:t>	</a:t>
            </a:r>
            <a:r>
              <a:rPr lang="en-US" dirty="0" smtClean="0">
                <a:ea typeface="ＭＳ Ｐゴシック"/>
                <a:cs typeface="ＭＳ Ｐゴシック"/>
              </a:rPr>
              <a:t>-  Might be able to get more done, do more calculations, for a given amount of power </a:t>
            </a:r>
          </a:p>
          <a:p>
            <a:r>
              <a:rPr lang="en-US" dirty="0" smtClean="0">
                <a:ea typeface="ＭＳ Ｐゴシック"/>
                <a:cs typeface="ＭＳ Ｐゴシック"/>
              </a:rPr>
              <a:t>	- We might think of a measure of efficiency such as </a:t>
            </a:r>
            <a:r>
              <a:rPr lang="en-US" b="1" dirty="0" smtClean="0">
                <a:ea typeface="ＭＳ Ｐゴシック"/>
                <a:cs typeface="ＭＳ Ｐゴシック"/>
              </a:rPr>
              <a:t>performance per watt</a:t>
            </a:r>
            <a:r>
              <a:rPr lang="en-US" dirty="0" smtClean="0">
                <a:ea typeface="ＭＳ Ｐゴシック"/>
                <a:cs typeface="ＭＳ Ｐゴシック"/>
              </a:rPr>
              <a:t> of power consumed: Can we get the same amount of work done by providing less energy input?</a:t>
            </a:r>
          </a:p>
          <a:p>
            <a:endParaRPr lang="en-US" dirty="0" smtClean="0">
              <a:ea typeface="ＭＳ Ｐゴシック"/>
              <a:cs typeface="ＭＳ Ｐゴシック"/>
            </a:endParaRPr>
          </a:p>
          <a:p>
            <a:r>
              <a:rPr lang="en-US" dirty="0" smtClean="0">
                <a:ea typeface="ＭＳ Ｐゴシック"/>
                <a:cs typeface="ＭＳ Ｐゴシック"/>
              </a:rPr>
              <a:t>1) We first took an inventory of all the servers that were slated to be retired or replaced, and we noted the associated IT services. Some services are scheduled to be moved to brand new hardware such as blades, while other services will be migrated to just new-</a:t>
            </a:r>
            <a:r>
              <a:rPr lang="en-US" dirty="0" err="1" smtClean="0">
                <a:ea typeface="ＭＳ Ｐゴシック"/>
                <a:cs typeface="ＭＳ Ｐゴシック"/>
              </a:rPr>
              <a:t>er</a:t>
            </a:r>
            <a:r>
              <a:rPr lang="en-US" dirty="0" smtClean="0">
                <a:ea typeface="ＭＳ Ｐゴシック"/>
                <a:cs typeface="ＭＳ Ｐゴシック"/>
              </a:rPr>
              <a:t> hardware. Some servers are to be retired and not replaced, while others have already been replaced as this is a operating data center. Advice:</a:t>
            </a:r>
            <a:r>
              <a:rPr lang="en-US" baseline="0" dirty="0" smtClean="0">
                <a:ea typeface="ＭＳ Ｐゴシック"/>
                <a:cs typeface="ＭＳ Ｐゴシック"/>
              </a:rPr>
              <a:t> Living document with versioning. This changes frequently</a:t>
            </a:r>
            <a:endParaRPr lang="en-US" dirty="0" smtClean="0">
              <a:ea typeface="ＭＳ Ｐゴシック"/>
              <a:cs typeface="ＭＳ Ｐゴシック"/>
            </a:endParaRPr>
          </a:p>
          <a:p>
            <a:endParaRPr lang="en-US" dirty="0" smtClean="0">
              <a:ea typeface="ＭＳ Ｐゴシック"/>
              <a:cs typeface="ＭＳ Ｐゴシック"/>
            </a:endParaRPr>
          </a:p>
          <a:p>
            <a:r>
              <a:rPr lang="en-US" dirty="0" smtClean="0">
                <a:ea typeface="ＭＳ Ｐゴシック"/>
                <a:cs typeface="ＭＳ Ｐゴシック"/>
              </a:rPr>
              <a:t>2) We used the inventory to come up with a suite of service comparison groups consisting of several examples of these old-to-new server transitions. For this task, we focus on services - such as web hosting, database, and e-mail -  that are to be migrated from older hardware to new or newer hardware. We selected a sample of 10 groups, many of which would be replicated several times. We sought to include a variety of service and hardware types.</a:t>
            </a:r>
          </a:p>
          <a:p>
            <a:endParaRPr lang="en-US" dirty="0" smtClean="0">
              <a:ea typeface="ＭＳ Ｐゴシック"/>
              <a:cs typeface="ＭＳ Ｐゴシック"/>
            </a:endParaRPr>
          </a:p>
          <a:p>
            <a:r>
              <a:rPr lang="en-US" dirty="0" smtClean="0">
                <a:ea typeface="ＭＳ Ｐゴシック"/>
                <a:cs typeface="ＭＳ Ｐゴシック"/>
              </a:rPr>
              <a:t>3) We then approached power consumption measurement from 2 directions</a:t>
            </a:r>
          </a:p>
          <a:p>
            <a:endParaRPr lang="en-US" dirty="0" smtClean="0">
              <a:ea typeface="ＭＳ Ｐゴシック"/>
              <a:cs typeface="ＭＳ Ｐゴシック"/>
            </a:endParaRPr>
          </a:p>
          <a:p>
            <a:r>
              <a:rPr lang="en-US" dirty="0" smtClean="0">
                <a:ea typeface="ＭＳ Ｐゴシック"/>
                <a:cs typeface="ＭＳ Ｐゴシック"/>
              </a:rPr>
              <a:t>4) pre/post migration comparison – to measure power consumed while performing specific IT services</a:t>
            </a:r>
          </a:p>
          <a:p>
            <a:endParaRPr lang="en-US" dirty="0" smtClean="0">
              <a:ea typeface="ＭＳ Ｐゴシック"/>
              <a:cs typeface="ＭＳ Ｐゴシック"/>
            </a:endParaRPr>
          </a:p>
          <a:p>
            <a:r>
              <a:rPr lang="en-US" dirty="0" smtClean="0">
                <a:ea typeface="ＭＳ Ｐゴシック"/>
                <a:cs typeface="ＭＳ Ｐゴシック"/>
              </a:rPr>
              <a:t>5) </a:t>
            </a:r>
            <a:r>
              <a:rPr lang="en-US" dirty="0" err="1" smtClean="0">
                <a:ea typeface="ＭＳ Ｐゴシック"/>
                <a:cs typeface="ＭＳ Ｐゴシック"/>
              </a:rPr>
              <a:t>SPECpower</a:t>
            </a:r>
            <a:r>
              <a:rPr lang="en-US" dirty="0" smtClean="0">
                <a:ea typeface="ＭＳ Ｐゴシック"/>
                <a:cs typeface="ＭＳ Ｐゴシック"/>
              </a:rPr>
              <a:t> benchmark (</a:t>
            </a:r>
            <a:r>
              <a:rPr lang="en-US" dirty="0" err="1" smtClean="0">
                <a:ea typeface="ＭＳ Ｐゴシック"/>
                <a:cs typeface="ＭＳ Ｐゴシック"/>
              </a:rPr>
              <a:t>ssj_ops</a:t>
            </a:r>
            <a:r>
              <a:rPr lang="en-US" dirty="0" smtClean="0">
                <a:ea typeface="ＭＳ Ｐゴシック"/>
                <a:cs typeface="ＭＳ Ｐゴシック"/>
              </a:rPr>
              <a:t>) – to look at idle power consumption and to have a standard measure of performance that can help compare hardware types</a:t>
            </a:r>
          </a:p>
          <a:p>
            <a:endParaRPr lang="en-US" dirty="0" smtClean="0">
              <a:ea typeface="ＭＳ Ｐゴシック"/>
              <a:cs typeface="ＭＳ Ｐゴシック"/>
            </a:endParaRPr>
          </a:p>
          <a:p>
            <a:r>
              <a:rPr lang="en-US" dirty="0" smtClean="0">
                <a:ea typeface="ＭＳ Ｐゴシック"/>
                <a:cs typeface="ＭＳ Ｐゴシック"/>
              </a:rPr>
              <a:t>I will go into </a:t>
            </a:r>
            <a:r>
              <a:rPr lang="en-US" b="1" dirty="0" smtClean="0">
                <a:ea typeface="ＭＳ Ｐゴシック"/>
                <a:cs typeface="ＭＳ Ｐゴシック"/>
              </a:rPr>
              <a:t>MORE DETAIL</a:t>
            </a:r>
            <a:r>
              <a:rPr lang="en-US" dirty="0" smtClean="0">
                <a:ea typeface="ＭＳ Ｐゴシック"/>
                <a:cs typeface="ＭＳ Ｐゴシック"/>
              </a:rPr>
              <a:t> on both of these</a:t>
            </a:r>
          </a:p>
          <a:p>
            <a:endParaRPr lang="en-US" dirty="0" smtClean="0">
              <a:ea typeface="ＭＳ Ｐゴシック"/>
              <a:cs typeface="ＭＳ Ｐゴシック"/>
            </a:endParaRPr>
          </a:p>
          <a:p>
            <a:r>
              <a:rPr lang="en-US" dirty="0" smtClean="0">
                <a:ea typeface="ＭＳ Ｐゴシック"/>
                <a:cs typeface="ＭＳ Ｐゴシック"/>
              </a:rPr>
              <a:t>NEXT: pre/post migration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1112838" y="695325"/>
            <a:ext cx="4632325" cy="3475038"/>
          </a:xfrm>
          <a:ln/>
        </p:spPr>
      </p:sp>
      <p:sp>
        <p:nvSpPr>
          <p:cNvPr id="61442" name="Rectangle 3"/>
          <p:cNvSpPr>
            <a:spLocks noGrp="1" noChangeArrowheads="1"/>
          </p:cNvSpPr>
          <p:nvPr>
            <p:ph type="body" idx="1"/>
          </p:nvPr>
        </p:nvSpPr>
        <p:spPr>
          <a:noFill/>
          <a:ln/>
        </p:spPr>
        <p:txBody>
          <a:bodyPr/>
          <a:lstStyle/>
          <a:p>
            <a:r>
              <a:rPr lang="en-US" dirty="0" smtClean="0">
                <a:ea typeface="ＭＳ Ｐゴシック"/>
                <a:cs typeface="ＭＳ Ｐゴシック"/>
              </a:rPr>
              <a:t>For each of the 10 service groups, we will do the following</a:t>
            </a:r>
          </a:p>
          <a:p>
            <a:endParaRPr lang="en-US" dirty="0" smtClean="0">
              <a:ea typeface="ＭＳ Ｐゴシック"/>
              <a:cs typeface="ＭＳ Ｐゴシック"/>
            </a:endParaRPr>
          </a:p>
          <a:p>
            <a:pPr>
              <a:buFontTx/>
              <a:buChar char="-"/>
            </a:pPr>
            <a:r>
              <a:rPr lang="en-US" dirty="0" smtClean="0">
                <a:ea typeface="ＭＳ Ｐゴシック"/>
                <a:cs typeface="ＭＳ Ｐゴシック"/>
              </a:rPr>
              <a:t>Collect  a </a:t>
            </a:r>
            <a:r>
              <a:rPr lang="en-US" b="1" dirty="0" smtClean="0">
                <a:ea typeface="ＭＳ Ｐゴシック"/>
                <a:cs typeface="ＭＳ Ｐゴシック"/>
              </a:rPr>
              <a:t>typical</a:t>
            </a:r>
            <a:r>
              <a:rPr lang="en-US" dirty="0" smtClean="0">
                <a:ea typeface="ＭＳ Ｐゴシック"/>
                <a:cs typeface="ＭＳ Ｐゴシック"/>
              </a:rPr>
              <a:t> weeks worth of power consumption data before the service moves to new hardware</a:t>
            </a:r>
          </a:p>
          <a:p>
            <a:pPr>
              <a:buFontTx/>
              <a:buChar char="-"/>
            </a:pPr>
            <a:endParaRPr lang="en-US" dirty="0" smtClean="0">
              <a:ea typeface="ＭＳ Ｐゴシック"/>
              <a:cs typeface="ＭＳ Ｐゴシック"/>
            </a:endParaRPr>
          </a:p>
          <a:p>
            <a:pPr>
              <a:buFontTx/>
              <a:buChar char="-"/>
            </a:pPr>
            <a:r>
              <a:rPr lang="en-US" dirty="0" smtClean="0">
                <a:ea typeface="ＭＳ Ｐゴシック"/>
                <a:cs typeface="ＭＳ Ｐゴシック"/>
              </a:rPr>
              <a:t>Then perform the </a:t>
            </a:r>
            <a:r>
              <a:rPr lang="en-US" b="1" dirty="0" smtClean="0">
                <a:ea typeface="ＭＳ Ｐゴシック"/>
                <a:cs typeface="ＭＳ Ｐゴシック"/>
              </a:rPr>
              <a:t>migration</a:t>
            </a:r>
          </a:p>
          <a:p>
            <a:pPr>
              <a:buFontTx/>
              <a:buChar char="-"/>
            </a:pPr>
            <a:endParaRPr lang="en-US" dirty="0" smtClean="0">
              <a:ea typeface="ＭＳ Ｐゴシック"/>
              <a:cs typeface="ＭＳ Ｐゴシック"/>
            </a:endParaRPr>
          </a:p>
          <a:p>
            <a:pPr>
              <a:buFontTx/>
              <a:buChar char="-"/>
            </a:pPr>
            <a:r>
              <a:rPr lang="en-US" dirty="0" smtClean="0">
                <a:ea typeface="ＭＳ Ｐゴシック"/>
                <a:cs typeface="ＭＳ Ｐゴシック"/>
              </a:rPr>
              <a:t>Collect another </a:t>
            </a:r>
            <a:r>
              <a:rPr lang="en-US" b="1" dirty="0" smtClean="0">
                <a:ea typeface="ＭＳ Ｐゴシック"/>
                <a:cs typeface="ＭＳ Ｐゴシック"/>
              </a:rPr>
              <a:t>typical</a:t>
            </a:r>
            <a:r>
              <a:rPr lang="en-US" dirty="0" smtClean="0">
                <a:ea typeface="ＭＳ Ｐゴシック"/>
                <a:cs typeface="ＭＳ Ｐゴシック"/>
              </a:rPr>
              <a:t> weeks worth of power consumption data after the service has been migrated</a:t>
            </a:r>
          </a:p>
          <a:p>
            <a:endParaRPr lang="en-US" dirty="0" smtClean="0">
              <a:ea typeface="ＭＳ Ｐゴシック"/>
              <a:cs typeface="ＭＳ Ｐゴシック"/>
            </a:endParaRPr>
          </a:p>
          <a:p>
            <a:r>
              <a:rPr lang="en-US" dirty="0" smtClean="0">
                <a:ea typeface="ＭＳ Ｐゴシック"/>
                <a:cs typeface="ＭＳ Ｐゴシック"/>
              </a:rPr>
              <a:t>Since loads may vary throughout the year, we plan to look at a typical week during the semester that may provide a decent representation of power consumption</a:t>
            </a:r>
          </a:p>
          <a:p>
            <a:endParaRPr lang="en-US" dirty="0" smtClean="0">
              <a:ea typeface="ＭＳ Ｐゴシック"/>
              <a:cs typeface="ＭＳ Ｐゴシック"/>
            </a:endParaRPr>
          </a:p>
          <a:p>
            <a:r>
              <a:rPr lang="en-US" dirty="0" smtClean="0">
                <a:ea typeface="ＭＳ Ｐゴシック"/>
                <a:cs typeface="ＭＳ Ｐゴシック"/>
              </a:rPr>
              <a:t>This comparison will enable us to calculate the total amount of energy used to perform the IT service in that time period, and we can extrapolate from there.</a:t>
            </a:r>
          </a:p>
          <a:p>
            <a:endParaRPr lang="en-US" dirty="0" smtClean="0">
              <a:ea typeface="ＭＳ Ｐゴシック"/>
              <a:cs typeface="ＭＳ Ｐゴシック"/>
            </a:endParaRPr>
          </a:p>
          <a:p>
            <a:r>
              <a:rPr lang="en-US" dirty="0" smtClean="0">
                <a:ea typeface="ＭＳ Ｐゴシック"/>
                <a:cs typeface="ＭＳ Ｐゴシック"/>
              </a:rPr>
              <a:t>FOR EXAMPLE: LAMP</a:t>
            </a:r>
          </a:p>
          <a:p>
            <a:r>
              <a:rPr lang="en-US" dirty="0" smtClean="0">
                <a:ea typeface="ＭＳ Ｐゴシック"/>
                <a:cs typeface="ＭＳ Ｐゴシック"/>
              </a:rPr>
              <a:t>Old server from 4/2007.</a:t>
            </a:r>
          </a:p>
          <a:p>
            <a:r>
              <a:rPr lang="en-US" dirty="0" smtClean="0">
                <a:ea typeface="ＭＳ Ｐゴシック"/>
                <a:cs typeface="ＭＳ Ｐゴシック"/>
              </a:rPr>
              <a:t>New server from 7/2009.</a:t>
            </a:r>
          </a:p>
          <a:p>
            <a:endParaRPr lang="en-US" dirty="0" smtClean="0">
              <a:ea typeface="ＭＳ Ｐゴシック"/>
              <a:cs typeface="ＭＳ Ｐゴシック"/>
            </a:endParaRPr>
          </a:p>
          <a:p>
            <a:r>
              <a:rPr lang="en-US" dirty="0" smtClean="0">
                <a:ea typeface="ＭＳ Ｐゴシック"/>
                <a:cs typeface="ＭＳ Ｐゴシック"/>
              </a:rPr>
              <a:t>30% less power used after change to blade infrastructure </a:t>
            </a:r>
          </a:p>
          <a:p>
            <a:endParaRPr lang="en-US" dirty="0" smtClean="0">
              <a:ea typeface="ＭＳ Ｐゴシック"/>
              <a:cs typeface="ＭＳ Ｐゴシック"/>
            </a:endParaRPr>
          </a:p>
          <a:p>
            <a:pPr>
              <a:buFontTx/>
              <a:buChar char="-"/>
            </a:pPr>
            <a:r>
              <a:rPr lang="en-US" dirty="0" smtClean="0">
                <a:ea typeface="ＭＳ Ｐゴシック"/>
                <a:cs typeface="ＭＳ Ｐゴシック"/>
              </a:rPr>
              <a:t>Next: Graph of DL360 G5p power consumption over typical week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smtClean="0">
                <a:ea typeface="ＭＳ Ｐゴシック"/>
                <a:cs typeface="ＭＳ Ｐゴシック"/>
              </a:rPr>
              <a:t>Nilda to introduce LK (15 min)</a:t>
            </a:r>
          </a:p>
          <a:p>
            <a:r>
              <a:rPr lang="en-US" smtClean="0">
                <a:ea typeface="ＭＳ Ｐゴシック"/>
                <a:cs typeface="ＭＳ Ｐゴシック"/>
              </a:rPr>
              <a:t>Rich to introduce JB</a:t>
            </a:r>
          </a:p>
        </p:txBody>
      </p:sp>
      <p:sp>
        <p:nvSpPr>
          <p:cNvPr id="22531" name="Slide Number Placeholder 3"/>
          <p:cNvSpPr>
            <a:spLocks noGrp="1"/>
          </p:cNvSpPr>
          <p:nvPr>
            <p:ph type="sldNum" sz="quarter" idx="5"/>
          </p:nvPr>
        </p:nvSpPr>
        <p:spPr>
          <a:noFill/>
        </p:spPr>
        <p:txBody>
          <a:bodyPr/>
          <a:lstStyle/>
          <a:p>
            <a:fld id="{ED992228-0DA0-4D98-9724-49250CF2B34E}" type="slidenum">
              <a:rPr lang="en-US" smtClean="0">
                <a:ea typeface="ＭＳ Ｐゴシック"/>
                <a:cs typeface="ＭＳ Ｐゴシック"/>
              </a:rPr>
              <a:pPr/>
              <a:t>3</a:t>
            </a:fld>
            <a:endParaRPr lang="en-US" smtClean="0">
              <a:ea typeface="ＭＳ Ｐゴシック"/>
              <a:cs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dirty="0" smtClean="0">
                <a:ea typeface="ＭＳ Ｐゴシック"/>
                <a:cs typeface="ＭＳ Ｐゴシック"/>
              </a:rPr>
              <a:t>Example power usage profile of server</a:t>
            </a:r>
          </a:p>
          <a:p>
            <a:r>
              <a:rPr lang="en-US" b="1" dirty="0" smtClean="0">
                <a:ea typeface="ＭＳ Ｐゴシック"/>
                <a:cs typeface="ＭＳ Ｐゴシック"/>
              </a:rPr>
              <a:t>AXES!!!</a:t>
            </a:r>
          </a:p>
          <a:p>
            <a:r>
              <a:rPr lang="en-US" b="0" dirty="0" smtClean="0">
                <a:ea typeface="ＭＳ Ｐゴシック"/>
                <a:cs typeface="ＭＳ Ｐゴシック"/>
              </a:rPr>
              <a:t>What we learn: daily cycles – 2 highs per day, weak bowing pattern (inverted U) throughout week, average power consumption 241W</a:t>
            </a:r>
          </a:p>
          <a:p>
            <a:endParaRPr lang="en-US" dirty="0" smtClean="0">
              <a:ea typeface="ＭＳ Ｐゴシック"/>
              <a:cs typeface="ＭＳ Ｐゴシック"/>
            </a:endParaRPr>
          </a:p>
          <a:p>
            <a:r>
              <a:rPr lang="en-US" dirty="0" smtClean="0">
                <a:ea typeface="ＭＳ Ｐゴシック"/>
                <a:cs typeface="ＭＳ Ｐゴシック"/>
              </a:rPr>
              <a:t>Feb 21 is a Sunday</a:t>
            </a:r>
          </a:p>
          <a:p>
            <a:endParaRPr lang="en-US" dirty="0" smtClean="0">
              <a:ea typeface="ＭＳ Ｐゴシック"/>
              <a:cs typeface="ＭＳ Ｐゴシック"/>
            </a:endParaRPr>
          </a:p>
          <a:p>
            <a:r>
              <a:rPr lang="en-US" dirty="0" smtClean="0">
                <a:ea typeface="ＭＳ Ｐゴシック"/>
                <a:cs typeface="ＭＳ Ｐゴシック"/>
              </a:rPr>
              <a:t>NEXT: Graph of BL460 typical week</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dirty="0" smtClean="0">
                <a:ea typeface="ＭＳ Ｐゴシック"/>
                <a:cs typeface="ＭＳ Ｐゴシック"/>
              </a:rPr>
              <a:t>Sep 5 is a Sunday</a:t>
            </a:r>
          </a:p>
          <a:p>
            <a:r>
              <a:rPr lang="en-US" dirty="0" smtClean="0">
                <a:ea typeface="ＭＳ Ｐゴシック"/>
                <a:cs typeface="ＭＳ Ｐゴシック"/>
              </a:rPr>
              <a:t>This is blade only, chassis ignored here.</a:t>
            </a:r>
          </a:p>
          <a:p>
            <a:r>
              <a:rPr lang="en-US" dirty="0" smtClean="0">
                <a:ea typeface="ＭＳ Ｐゴシック"/>
                <a:cs typeface="ＭＳ Ｐゴシック"/>
              </a:rPr>
              <a:t>What we learn: slightly different pattern when moved to</a:t>
            </a:r>
            <a:r>
              <a:rPr lang="en-US" baseline="0" dirty="0" smtClean="0">
                <a:ea typeface="ＭＳ Ｐゴシック"/>
                <a:cs typeface="ＭＳ Ｐゴシック"/>
              </a:rPr>
              <a:t> a blade. One peak per day</a:t>
            </a:r>
            <a:endParaRPr lang="en-US" dirty="0" smtClean="0">
              <a:ea typeface="ＭＳ Ｐゴシック"/>
              <a:cs typeface="ＭＳ Ｐゴシック"/>
            </a:endParaRPr>
          </a:p>
          <a:p>
            <a:endParaRPr lang="en-US" dirty="0" smtClean="0">
              <a:ea typeface="ＭＳ Ｐゴシック"/>
              <a:cs typeface="ＭＳ Ｐゴシック"/>
            </a:endParaRPr>
          </a:p>
          <a:p>
            <a:r>
              <a:rPr lang="en-US" dirty="0" smtClean="0">
                <a:ea typeface="ＭＳ Ｐゴシック"/>
                <a:cs typeface="ＭＳ Ｐゴシック"/>
              </a:rPr>
              <a:t>NEXT: And</a:t>
            </a:r>
            <a:r>
              <a:rPr lang="en-US" baseline="0" dirty="0" smtClean="0">
                <a:ea typeface="ＭＳ Ｐゴシック"/>
                <a:cs typeface="ＭＳ Ｐゴシック"/>
              </a:rPr>
              <a:t> the 2</a:t>
            </a:r>
            <a:r>
              <a:rPr lang="en-US" baseline="30000" dirty="0" smtClean="0">
                <a:ea typeface="ＭＳ Ｐゴシック"/>
                <a:cs typeface="ＭＳ Ｐゴシック"/>
              </a:rPr>
              <a:t>nd</a:t>
            </a:r>
            <a:r>
              <a:rPr lang="en-US" baseline="0" dirty="0" smtClean="0">
                <a:ea typeface="ＭＳ Ｐゴシック"/>
                <a:cs typeface="ＭＳ Ｐゴシック"/>
              </a:rPr>
              <a:t> way to look at these changes:</a:t>
            </a:r>
            <a:r>
              <a:rPr lang="en-US" dirty="0" smtClean="0">
                <a:ea typeface="ＭＳ Ｐゴシック"/>
                <a:cs typeface="ＭＳ Ｐゴシック"/>
              </a:rPr>
              <a:t> </a:t>
            </a:r>
            <a:r>
              <a:rPr lang="en-US" dirty="0" err="1" smtClean="0">
                <a:ea typeface="ＭＳ Ｐゴシック"/>
                <a:cs typeface="ＭＳ Ｐゴシック"/>
              </a:rPr>
              <a:t>SPECpower</a:t>
            </a:r>
            <a:r>
              <a:rPr lang="en-US" dirty="0" smtClean="0">
                <a:ea typeface="ＭＳ Ｐゴシック"/>
                <a:cs typeface="ＭＳ Ｐゴシック"/>
              </a:rPr>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xfrm>
            <a:off x="1112838" y="695325"/>
            <a:ext cx="4632325" cy="3475038"/>
          </a:xfrm>
          <a:ln/>
        </p:spPr>
      </p:sp>
      <p:sp>
        <p:nvSpPr>
          <p:cNvPr id="63490" name="Rectangle 3"/>
          <p:cNvSpPr>
            <a:spLocks noGrp="1" noChangeArrowheads="1"/>
          </p:cNvSpPr>
          <p:nvPr>
            <p:ph type="body" idx="1"/>
          </p:nvPr>
        </p:nvSpPr>
        <p:spPr>
          <a:noFill/>
          <a:ln/>
        </p:spPr>
        <p:txBody>
          <a:bodyPr/>
          <a:lstStyle/>
          <a:p>
            <a:pPr>
              <a:lnSpc>
                <a:spcPct val="80000"/>
              </a:lnSpc>
            </a:pPr>
            <a:r>
              <a:rPr lang="en-US" sz="900" dirty="0">
                <a:ea typeface="ＭＳ Ｐゴシック"/>
                <a:cs typeface="ＭＳ Ｐゴシック"/>
              </a:rPr>
              <a:t>We chose the </a:t>
            </a:r>
            <a:r>
              <a:rPr lang="en-US" sz="900" dirty="0" err="1">
                <a:ea typeface="ＭＳ Ｐゴシック"/>
                <a:cs typeface="ＭＳ Ｐゴシック"/>
              </a:rPr>
              <a:t>SPECpower</a:t>
            </a:r>
            <a:r>
              <a:rPr lang="en-US" sz="900" dirty="0">
                <a:ea typeface="ＭＳ Ｐゴシック"/>
                <a:cs typeface="ＭＳ Ｐゴシック"/>
              </a:rPr>
              <a:t> benchmark as a way of comparing equipment: traditional servers vs. blades, for example</a:t>
            </a:r>
          </a:p>
          <a:p>
            <a:pPr>
              <a:lnSpc>
                <a:spcPct val="80000"/>
              </a:lnSpc>
            </a:pPr>
            <a:endParaRPr lang="en-US" sz="900" dirty="0">
              <a:ea typeface="ＭＳ Ｐゴシック"/>
              <a:cs typeface="ＭＳ Ｐゴシック"/>
            </a:endParaRPr>
          </a:p>
          <a:p>
            <a:pPr>
              <a:lnSpc>
                <a:spcPct val="80000"/>
              </a:lnSpc>
            </a:pPr>
            <a:r>
              <a:rPr lang="en-US" sz="900" dirty="0">
                <a:ea typeface="ＭＳ Ｐゴシック"/>
                <a:cs typeface="ＭＳ Ｐゴシック"/>
              </a:rPr>
              <a:t>1 SPEC is the Standard Performance Evaluation Corporation – a nonprofit, nonaligned, industry </a:t>
            </a:r>
            <a:r>
              <a:rPr lang="en-US" sz="900" b="1" dirty="0">
                <a:ea typeface="ＭＳ Ｐゴシック"/>
                <a:cs typeface="ＭＳ Ｐゴシック"/>
              </a:rPr>
              <a:t>standard</a:t>
            </a:r>
            <a:r>
              <a:rPr lang="en-US" sz="900" dirty="0">
                <a:ea typeface="ＭＳ Ｐゴシック"/>
                <a:cs typeface="ＭＳ Ｐゴシック"/>
              </a:rPr>
              <a:t>, widely used by (IBM, Sun, Dell, HP, </a:t>
            </a:r>
            <a:r>
              <a:rPr lang="en-US" sz="900" dirty="0" err="1">
                <a:ea typeface="ＭＳ Ｐゴシック"/>
                <a:cs typeface="ＭＳ Ｐゴシック"/>
              </a:rPr>
              <a:t>etc</a:t>
            </a:r>
            <a:r>
              <a:rPr lang="en-US" sz="900" dirty="0">
                <a:ea typeface="ＭＳ Ｐゴシック"/>
                <a:cs typeface="ＭＳ Ｐゴシック"/>
              </a:rPr>
              <a:t>). First came out in December 2007.</a:t>
            </a:r>
          </a:p>
          <a:p>
            <a:pPr>
              <a:lnSpc>
                <a:spcPct val="80000"/>
              </a:lnSpc>
            </a:pPr>
            <a:endParaRPr lang="en-US" sz="900" dirty="0">
              <a:ea typeface="ＭＳ Ｐゴシック"/>
              <a:cs typeface="ＭＳ Ｐゴシック"/>
            </a:endParaRPr>
          </a:p>
          <a:p>
            <a:pPr>
              <a:lnSpc>
                <a:spcPct val="80000"/>
              </a:lnSpc>
            </a:pPr>
            <a:r>
              <a:rPr lang="en-US" sz="900" dirty="0">
                <a:ea typeface="ＭＳ Ｐゴシック"/>
                <a:cs typeface="ＭＳ Ｐゴシック"/>
              </a:rPr>
              <a:t>2 Performance of server side java:</a:t>
            </a:r>
          </a:p>
          <a:p>
            <a:pPr>
              <a:lnSpc>
                <a:spcPct val="80000"/>
              </a:lnSpc>
            </a:pPr>
            <a:r>
              <a:rPr lang="en-US" sz="900" dirty="0">
                <a:ea typeface="ＭＳ Ｐゴシック"/>
                <a:cs typeface="ＭＳ Ｐゴシック"/>
              </a:rPr>
              <a:t>- Runs Java program that </a:t>
            </a:r>
            <a:r>
              <a:rPr lang="en-US" sz="900" b="1" dirty="0">
                <a:ea typeface="ＭＳ Ｐゴシック"/>
                <a:cs typeface="ＭＳ Ｐゴシック"/>
              </a:rPr>
              <a:t>Exercises CPUs</a:t>
            </a:r>
            <a:r>
              <a:rPr lang="en-US" sz="900" dirty="0">
                <a:ea typeface="ＭＳ Ｐゴシック"/>
                <a:cs typeface="ＭＳ Ｐゴシック"/>
              </a:rPr>
              <a:t>, caches, memory hierarchy, garbage collection, </a:t>
            </a:r>
            <a:r>
              <a:rPr lang="en-US" sz="900" dirty="0" err="1">
                <a:ea typeface="ＭＳ Ｐゴシック"/>
                <a:cs typeface="ＭＳ Ｐゴシック"/>
              </a:rPr>
              <a:t>etc</a:t>
            </a:r>
            <a:r>
              <a:rPr lang="en-US" sz="900" dirty="0">
                <a:ea typeface="ＭＳ Ｐゴシック"/>
                <a:cs typeface="ＭＳ Ｐゴシック"/>
              </a:rPr>
              <a:t> …</a:t>
            </a:r>
          </a:p>
          <a:p>
            <a:pPr>
              <a:lnSpc>
                <a:spcPct val="80000"/>
              </a:lnSpc>
            </a:pPr>
            <a:endParaRPr lang="en-US" sz="900" dirty="0">
              <a:ea typeface="ＭＳ Ｐゴシック"/>
              <a:cs typeface="ＭＳ Ｐゴシック"/>
            </a:endParaRPr>
          </a:p>
          <a:p>
            <a:pPr>
              <a:lnSpc>
                <a:spcPct val="80000"/>
              </a:lnSpc>
            </a:pPr>
            <a:r>
              <a:rPr lang="en-US" sz="900" dirty="0">
                <a:ea typeface="ＭＳ Ｐゴシック"/>
                <a:cs typeface="ＭＳ Ｐゴシック"/>
              </a:rPr>
              <a:t>3 The benchmark’s goal is to find the </a:t>
            </a:r>
            <a:r>
              <a:rPr lang="en-US" sz="900" b="1" dirty="0">
                <a:ea typeface="ＭＳ Ｐゴシック"/>
                <a:cs typeface="ＭＳ Ｐゴシック"/>
              </a:rPr>
              <a:t>maximum</a:t>
            </a:r>
            <a:r>
              <a:rPr lang="en-US" sz="900" dirty="0">
                <a:ea typeface="ＭＳ Ｐゴシック"/>
                <a:cs typeface="ＭＳ Ｐゴシック"/>
              </a:rPr>
              <a:t> </a:t>
            </a:r>
            <a:r>
              <a:rPr lang="en-US" sz="900" dirty="0" err="1">
                <a:ea typeface="ＭＳ Ｐゴシック"/>
                <a:cs typeface="ＭＳ Ｐゴシック"/>
              </a:rPr>
              <a:t>ssj_ops</a:t>
            </a:r>
            <a:r>
              <a:rPr lang="en-US" sz="900" dirty="0">
                <a:ea typeface="ＭＳ Ｐゴシック"/>
                <a:cs typeface="ＭＳ Ｐゴシック"/>
              </a:rPr>
              <a:t> – server side Java operations per second</a:t>
            </a:r>
          </a:p>
          <a:p>
            <a:pPr>
              <a:lnSpc>
                <a:spcPct val="80000"/>
              </a:lnSpc>
            </a:pPr>
            <a:endParaRPr lang="en-US" sz="900" dirty="0">
              <a:ea typeface="ＭＳ Ｐゴシック"/>
              <a:cs typeface="ＭＳ Ｐゴシック"/>
            </a:endParaRPr>
          </a:p>
          <a:p>
            <a:pPr>
              <a:lnSpc>
                <a:spcPct val="80000"/>
              </a:lnSpc>
            </a:pPr>
            <a:r>
              <a:rPr lang="en-US" sz="900" dirty="0">
                <a:ea typeface="ＭＳ Ｐゴシック"/>
                <a:cs typeface="ＭＳ Ｐゴシック"/>
              </a:rPr>
              <a:t>4 Allows calculation of </a:t>
            </a:r>
            <a:r>
              <a:rPr lang="en-US" sz="900" b="1" dirty="0">
                <a:ea typeface="ＭＳ Ｐゴシック"/>
                <a:cs typeface="ＭＳ Ｐゴシック"/>
              </a:rPr>
              <a:t>performance / watt </a:t>
            </a:r>
            <a:r>
              <a:rPr lang="en-US" sz="900" dirty="0">
                <a:ea typeface="ＭＳ Ｐゴシック"/>
                <a:cs typeface="ＭＳ Ｐゴシック"/>
              </a:rPr>
              <a:t>when simultaneously measuring power</a:t>
            </a:r>
          </a:p>
          <a:p>
            <a:pPr>
              <a:lnSpc>
                <a:spcPct val="80000"/>
              </a:lnSpc>
            </a:pPr>
            <a:endParaRPr lang="en-US" sz="900" dirty="0">
              <a:ea typeface="ＭＳ Ｐゴシック"/>
              <a:cs typeface="ＭＳ Ｐゴシック"/>
            </a:endParaRPr>
          </a:p>
          <a:p>
            <a:pPr>
              <a:lnSpc>
                <a:spcPct val="80000"/>
              </a:lnSpc>
            </a:pPr>
            <a:r>
              <a:rPr lang="en-US" sz="900" dirty="0">
                <a:ea typeface="ＭＳ Ｐゴシック"/>
                <a:cs typeface="ＭＳ Ｐゴシック"/>
              </a:rPr>
              <a:t>- </a:t>
            </a:r>
            <a:r>
              <a:rPr lang="en-US" sz="900" dirty="0" err="1">
                <a:ea typeface="ＭＳ Ｐゴシック"/>
                <a:cs typeface="ＭＳ Ｐゴシック"/>
              </a:rPr>
              <a:t>SPECpower</a:t>
            </a:r>
            <a:r>
              <a:rPr lang="en-US" sz="900" dirty="0">
                <a:ea typeface="ＭＳ Ｐゴシック"/>
                <a:cs typeface="ＭＳ Ｐゴシック"/>
              </a:rPr>
              <a:t> provides an idle period for active idle power measurement as well as several load levels for power consumption measurements at different machine states.</a:t>
            </a:r>
          </a:p>
          <a:p>
            <a:pPr>
              <a:lnSpc>
                <a:spcPct val="80000"/>
              </a:lnSpc>
            </a:pPr>
            <a:endParaRPr lang="en-US" sz="900" dirty="0">
              <a:ea typeface="ＭＳ Ｐゴシック"/>
              <a:cs typeface="ＭＳ Ｐゴシック"/>
            </a:endParaRPr>
          </a:p>
          <a:p>
            <a:pPr>
              <a:lnSpc>
                <a:spcPct val="80000"/>
              </a:lnSpc>
            </a:pPr>
            <a:r>
              <a:rPr lang="en-US" sz="900" dirty="0">
                <a:ea typeface="ＭＳ Ｐゴシック"/>
                <a:cs typeface="ＭＳ Ｐゴシック"/>
              </a:rPr>
              <a:t>- There will be 11 </a:t>
            </a:r>
            <a:r>
              <a:rPr lang="en-US" sz="900" dirty="0" err="1">
                <a:ea typeface="ＭＳ Ｐゴシック"/>
                <a:cs typeface="ＭＳ Ｐゴシック"/>
              </a:rPr>
              <a:t>SPECpower</a:t>
            </a:r>
            <a:r>
              <a:rPr lang="en-US" sz="900" dirty="0">
                <a:ea typeface="ＭＳ Ｐゴシック"/>
                <a:cs typeface="ＭＳ Ｐゴシック"/>
              </a:rPr>
              <a:t> results in total because we will be running the benchmark on 11 different types of equipment . We will combine these with the pre/post migration results to get a more complete picture of how power consumption changed due to the service migration</a:t>
            </a:r>
          </a:p>
          <a:p>
            <a:pPr>
              <a:lnSpc>
                <a:spcPct val="80000"/>
              </a:lnSpc>
            </a:pPr>
            <a:endParaRPr lang="en-US" sz="900" dirty="0">
              <a:ea typeface="ＭＳ Ｐゴシック"/>
              <a:cs typeface="ＭＳ Ｐゴシック"/>
            </a:endParaRPr>
          </a:p>
          <a:p>
            <a:pPr>
              <a:lnSpc>
                <a:spcPct val="80000"/>
              </a:lnSpc>
            </a:pPr>
            <a:r>
              <a:rPr lang="en-US" sz="900" dirty="0">
                <a:ea typeface="ＭＳ Ｐゴシック"/>
                <a:cs typeface="ＭＳ Ｐゴシック"/>
              </a:rPr>
              <a:t>======</a:t>
            </a:r>
          </a:p>
          <a:p>
            <a:pPr>
              <a:lnSpc>
                <a:spcPct val="80000"/>
              </a:lnSpc>
            </a:pPr>
            <a:endParaRPr lang="en-US" sz="900" dirty="0">
              <a:ea typeface="ＭＳ Ｐゴシック"/>
              <a:cs typeface="ＭＳ Ｐゴシック"/>
            </a:endParaRPr>
          </a:p>
          <a:p>
            <a:pPr>
              <a:lnSpc>
                <a:spcPct val="80000"/>
              </a:lnSpc>
            </a:pPr>
            <a:r>
              <a:rPr lang="en-US" sz="900" dirty="0">
                <a:ea typeface="ＭＳ Ｐゴシック"/>
                <a:cs typeface="ＭＳ Ｐゴシック"/>
              </a:rPr>
              <a:t>Now I am going to show two examples of benchmark results that were run on two different machines.</a:t>
            </a:r>
          </a:p>
          <a:p>
            <a:pPr>
              <a:lnSpc>
                <a:spcPct val="80000"/>
              </a:lnSpc>
            </a:pPr>
            <a:endParaRPr lang="en-US" sz="900" dirty="0">
              <a:ea typeface="ＭＳ Ｐゴシック"/>
              <a:cs typeface="ＭＳ Ｐゴシック"/>
            </a:endParaRPr>
          </a:p>
          <a:p>
            <a:pPr>
              <a:lnSpc>
                <a:spcPct val="80000"/>
              </a:lnSpc>
              <a:buFontTx/>
              <a:buChar char="-"/>
            </a:pPr>
            <a:endParaRPr lang="en-US" sz="900" dirty="0">
              <a:ea typeface="ＭＳ Ｐゴシック"/>
              <a:cs typeface="ＭＳ Ｐゴシック"/>
            </a:endParaRPr>
          </a:p>
          <a:p>
            <a:pPr>
              <a:lnSpc>
                <a:spcPct val="80000"/>
              </a:lnSpc>
              <a:buFontTx/>
              <a:buChar char="-"/>
            </a:pPr>
            <a:r>
              <a:rPr lang="en-US" sz="900" dirty="0">
                <a:ea typeface="ＭＳ Ｐゴシック"/>
                <a:cs typeface="ＭＳ Ｐゴシック"/>
              </a:rPr>
              <a:t>NEXT: Sample </a:t>
            </a:r>
            <a:r>
              <a:rPr lang="en-US" sz="900" dirty="0" err="1">
                <a:ea typeface="ＭＳ Ｐゴシック"/>
                <a:cs typeface="ＭＳ Ｐゴシック"/>
              </a:rPr>
              <a:t>SPECpower</a:t>
            </a:r>
            <a:r>
              <a:rPr lang="en-US" sz="900" dirty="0">
                <a:ea typeface="ＭＳ Ｐゴシック"/>
                <a:cs typeface="ＭＳ Ｐゴシック"/>
              </a:rPr>
              <a:t> comparison might look like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r>
              <a:rPr lang="en-US" dirty="0" smtClean="0">
                <a:ea typeface="ＭＳ Ｐゴシック"/>
                <a:cs typeface="ＭＳ Ｐゴシック"/>
              </a:rPr>
              <a:t>This slide shows type of data we were able to gather from measurement database and </a:t>
            </a:r>
            <a:r>
              <a:rPr lang="en-US" dirty="0" err="1" smtClean="0">
                <a:ea typeface="ＭＳ Ｐゴシック"/>
                <a:cs typeface="ＭＳ Ｐゴシック"/>
              </a:rPr>
              <a:t>SPECpower</a:t>
            </a:r>
            <a:r>
              <a:rPr lang="en-US" dirty="0" smtClean="0">
                <a:ea typeface="ＭＳ Ｐゴシック"/>
                <a:cs typeface="ＭＳ Ｐゴシック"/>
              </a:rPr>
              <a:t> benchmark.</a:t>
            </a:r>
          </a:p>
          <a:p>
            <a:endParaRPr lang="en-US" dirty="0" smtClean="0">
              <a:ea typeface="ＭＳ Ｐゴシック"/>
              <a:cs typeface="ＭＳ Ｐゴシック"/>
            </a:endParaRPr>
          </a:p>
          <a:p>
            <a:r>
              <a:rPr lang="en-US" sz="1600" b="1" dirty="0">
                <a:ea typeface="ＭＳ Ｐゴシック"/>
                <a:cs typeface="ＭＳ Ｐゴシック"/>
              </a:rPr>
              <a:t>AXES</a:t>
            </a:r>
            <a:r>
              <a:rPr lang="en-US" sz="1600" b="1" dirty="0" smtClean="0">
                <a:ea typeface="ＭＳ Ｐゴシック"/>
                <a:cs typeface="ＭＳ Ｐゴシック"/>
              </a:rPr>
              <a:t>!</a:t>
            </a:r>
            <a:endParaRPr lang="en-US" sz="1600" b="1" dirty="0">
              <a:ea typeface="ＭＳ Ｐゴシック"/>
              <a:cs typeface="ＭＳ Ｐゴシック"/>
            </a:endParaRPr>
          </a:p>
          <a:p>
            <a:endParaRPr lang="en-US" sz="1600" dirty="0">
              <a:ea typeface="ＭＳ Ｐゴシック"/>
              <a:cs typeface="ＭＳ Ｐゴシック"/>
            </a:endParaRPr>
          </a:p>
          <a:p>
            <a:r>
              <a:rPr lang="en-US" sz="1600" dirty="0">
                <a:ea typeface="ＭＳ Ｐゴシック"/>
                <a:cs typeface="ＭＳ Ｐゴシック"/>
              </a:rPr>
              <a:t>Explain different slopes related to the way servers respond to energy </a:t>
            </a:r>
            <a:r>
              <a:rPr lang="en-US" sz="1600" dirty="0" smtClean="0">
                <a:ea typeface="ＭＳ Ｐゴシック"/>
                <a:cs typeface="ＭＳ Ｐゴシック"/>
              </a:rPr>
              <a:t>needs</a:t>
            </a:r>
          </a:p>
          <a:p>
            <a:r>
              <a:rPr lang="en-US" sz="1600" dirty="0" smtClean="0">
                <a:ea typeface="ＭＳ Ｐゴシック"/>
                <a:cs typeface="ＭＳ Ｐゴシック"/>
              </a:rPr>
              <a:t>This is why we like blades/newer</a:t>
            </a:r>
            <a:r>
              <a:rPr lang="en-US" sz="1600" baseline="0" dirty="0" smtClean="0">
                <a:ea typeface="ＭＳ Ｐゴシック"/>
                <a:cs typeface="ＭＳ Ｐゴシック"/>
              </a:rPr>
              <a:t> hardware</a:t>
            </a:r>
            <a:r>
              <a:rPr lang="en-US" sz="1600" dirty="0" smtClean="0">
                <a:ea typeface="ＭＳ Ｐゴシック"/>
                <a:cs typeface="ＭＳ Ｐゴシック"/>
              </a:rPr>
              <a:t>: nice response to decreased load</a:t>
            </a:r>
            <a:endParaRPr lang="en-US" sz="1600" dirty="0">
              <a:ea typeface="ＭＳ Ｐゴシック"/>
              <a:cs typeface="ＭＳ Ｐゴシック"/>
            </a:endParaRPr>
          </a:p>
          <a:p>
            <a:endParaRPr lang="en-US" sz="1600" dirty="0">
              <a:ea typeface="ＭＳ Ｐゴシック"/>
              <a:cs typeface="ＭＳ Ｐゴシック"/>
            </a:endParaRPr>
          </a:p>
          <a:p>
            <a:endParaRPr lang="en-US" sz="1600" dirty="0">
              <a:ea typeface="ＭＳ Ｐゴシック"/>
              <a:cs typeface="ＭＳ Ｐゴシック"/>
            </a:endParaRPr>
          </a:p>
          <a:p>
            <a:r>
              <a:rPr lang="en-US" dirty="0" smtClean="0">
                <a:ea typeface="ＭＳ Ｐゴシック"/>
                <a:cs typeface="ＭＳ Ｐゴシック"/>
              </a:rPr>
              <a:t>Additional Specific examples of Efficiency gains from retiring and upgrading hardware:</a:t>
            </a:r>
            <a:endParaRPr lang="en-US" sz="1400" dirty="0">
              <a:ea typeface="ＭＳ Ｐゴシック"/>
              <a:cs typeface="ＭＳ Ｐゴシック"/>
            </a:endParaRPr>
          </a:p>
          <a:p>
            <a:r>
              <a:rPr lang="en-US" sz="1400" dirty="0">
                <a:ea typeface="ＭＳ Ｐゴシック"/>
                <a:cs typeface="ＭＳ Ｐゴシック"/>
              </a:rPr>
              <a:t>Libraries application server moved from host drawing a weekly average of 1674 W to a host drawing 539 W.</a:t>
            </a:r>
          </a:p>
          <a:p>
            <a:r>
              <a:rPr lang="en-US" sz="1400" dirty="0">
                <a:ea typeface="ＭＳ Ｐゴシック"/>
                <a:cs typeface="ＭＳ Ｐゴシック"/>
              </a:rPr>
              <a:t>Reconfiguration of mail storage required half as many servers, yielding savings of 3680 W</a:t>
            </a:r>
          </a:p>
          <a:p>
            <a:r>
              <a:rPr lang="en-US" dirty="0" smtClean="0">
                <a:ea typeface="ＭＳ Ｐゴシック"/>
                <a:cs typeface="ＭＳ Ｐゴシック"/>
              </a:rPr>
              <a:t/>
            </a:r>
            <a:br>
              <a:rPr lang="en-US" dirty="0" smtClean="0">
                <a:ea typeface="ＭＳ Ｐゴシック"/>
                <a:cs typeface="ＭＳ Ｐゴシック"/>
              </a:rPr>
            </a:br>
            <a:endParaRPr lang="en-US" dirty="0" smtClean="0">
              <a:ea typeface="ＭＳ Ｐゴシック"/>
              <a:cs typeface="ＭＳ Ｐゴシック"/>
            </a:endParaRPr>
          </a:p>
          <a:p>
            <a:r>
              <a:rPr lang="en-US" dirty="0" smtClean="0">
                <a:ea typeface="ＭＳ Ｐゴシック"/>
                <a:cs typeface="ＭＳ Ｐゴシック"/>
              </a:rPr>
              <a:t>Next: SPEC on Casaba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xfrm>
            <a:off x="1112838" y="695325"/>
            <a:ext cx="4632325" cy="3475038"/>
          </a:xfrm>
          <a:ln/>
        </p:spPr>
      </p:sp>
      <p:sp>
        <p:nvSpPr>
          <p:cNvPr id="71682" name="Rectangle 3"/>
          <p:cNvSpPr>
            <a:spLocks noGrp="1" noChangeArrowheads="1"/>
          </p:cNvSpPr>
          <p:nvPr>
            <p:ph type="body" idx="1"/>
          </p:nvPr>
        </p:nvSpPr>
        <p:spPr>
          <a:noFill/>
          <a:ln/>
        </p:spPr>
        <p:txBody>
          <a:bodyPr/>
          <a:lstStyle/>
          <a:p>
            <a:r>
              <a:rPr lang="en-US" smtClean="0">
                <a:ea typeface="ＭＳ Ｐゴシック"/>
                <a:cs typeface="ＭＳ Ｐゴシック"/>
              </a:rPr>
              <a:t>This is casaba – a Sun Sunfire V880 from 2002</a:t>
            </a:r>
          </a:p>
          <a:p>
            <a:endParaRPr lang="en-US" smtClean="0">
              <a:ea typeface="ＭＳ Ｐゴシック"/>
              <a:cs typeface="ＭＳ Ｐゴシック"/>
            </a:endParaRPr>
          </a:p>
          <a:p>
            <a:r>
              <a:rPr lang="en-US" smtClean="0">
                <a:ea typeface="ＭＳ Ｐゴシック"/>
                <a:cs typeface="ＭＳ Ｐゴシック"/>
              </a:rPr>
              <a:t>Vertical axis here goes from 0 to 1200 W</a:t>
            </a:r>
          </a:p>
          <a:p>
            <a:r>
              <a:rPr lang="en-US" smtClean="0">
                <a:ea typeface="ＭＳ Ｐゴシック"/>
                <a:cs typeface="ＭＳ Ｐゴシック"/>
              </a:rPr>
              <a:t>Horizontal Axis is time again</a:t>
            </a:r>
          </a:p>
          <a:p>
            <a:endParaRPr lang="en-US" smtClean="0">
              <a:ea typeface="ＭＳ Ｐゴシック"/>
              <a:cs typeface="ＭＳ Ｐゴシック"/>
            </a:endParaRPr>
          </a:p>
          <a:p>
            <a:r>
              <a:rPr lang="en-US" smtClean="0">
                <a:ea typeface="ＭＳ Ｐゴシック"/>
                <a:cs typeface="ＭＳ Ｐゴシック"/>
              </a:rPr>
              <a:t>- Different pattern than last graphs</a:t>
            </a:r>
          </a:p>
          <a:p>
            <a:endParaRPr lang="en-US" smtClean="0">
              <a:ea typeface="ＭＳ Ｐゴシック"/>
              <a:cs typeface="ＭＳ Ｐゴシック"/>
            </a:endParaRPr>
          </a:p>
          <a:p>
            <a:r>
              <a:rPr lang="en-US" smtClean="0">
                <a:ea typeface="ＭＳ Ｐゴシック"/>
                <a:cs typeface="ＭＳ Ｐゴシック"/>
              </a:rPr>
              <a:t>-With this server, like many older ones, we learned that there are only two settings: ON and OFF</a:t>
            </a:r>
          </a:p>
          <a:p>
            <a:endParaRPr lang="en-US" smtClean="0">
              <a:ea typeface="ＭＳ Ｐゴシック"/>
              <a:cs typeface="ＭＳ Ｐゴシック"/>
            </a:endParaRPr>
          </a:p>
          <a:p>
            <a:r>
              <a:rPr lang="en-US" smtClean="0">
                <a:ea typeface="ＭＳ Ｐゴシック"/>
                <a:cs typeface="ＭＳ Ｐゴシック"/>
              </a:rPr>
              <a:t>At idle: 1218 W</a:t>
            </a:r>
          </a:p>
          <a:p>
            <a:r>
              <a:rPr lang="en-US" smtClean="0">
                <a:ea typeface="ＭＳ Ｐゴシック"/>
                <a:cs typeface="ＭＳ Ｐゴシック"/>
              </a:rPr>
              <a:t>Overall ssj/W: 12</a:t>
            </a:r>
          </a:p>
          <a:p>
            <a:r>
              <a:rPr lang="en-US" smtClean="0">
                <a:ea typeface="ＭＳ Ｐゴシック"/>
                <a:cs typeface="ＭＳ Ｐゴシック"/>
              </a:rPr>
              <a:t>Performance per watt: 23 ssj_ops / W</a:t>
            </a:r>
          </a:p>
          <a:p>
            <a:endParaRPr lang="en-US" smtClean="0">
              <a:ea typeface="ＭＳ Ｐゴシック"/>
              <a:cs typeface="ＭＳ Ｐゴシック"/>
            </a:endParaRPr>
          </a:p>
          <a:p>
            <a:endParaRPr lang="en-US" smtClean="0">
              <a:ea typeface="ＭＳ Ｐゴシック"/>
              <a:cs typeface="ＭＳ Ｐゴシック"/>
            </a:endParaRPr>
          </a:p>
          <a:p>
            <a:r>
              <a:rPr lang="en-US" smtClean="0">
                <a:ea typeface="ＭＳ Ｐゴシック"/>
                <a:cs typeface="ＭＳ Ｐゴシック"/>
              </a:rPr>
              <a:t>{Manuf max power 1500 W, 825 @55%}</a:t>
            </a:r>
          </a:p>
          <a:p>
            <a:endParaRPr lang="en-US" smtClean="0">
              <a:ea typeface="ＭＳ Ｐゴシック"/>
              <a:cs typeface="ＭＳ Ｐゴシック"/>
            </a:endParaRPr>
          </a:p>
          <a:p>
            <a:r>
              <a:rPr lang="en-US" smtClean="0">
                <a:ea typeface="ＭＳ Ｐゴシック"/>
                <a:cs typeface="ＭＳ Ｐゴシック"/>
              </a:rPr>
              <a:t>NEXT: Summary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xfrm>
            <a:off x="1112838" y="695325"/>
            <a:ext cx="4632325" cy="3475038"/>
          </a:xfrm>
          <a:ln/>
        </p:spPr>
      </p:sp>
      <p:sp>
        <p:nvSpPr>
          <p:cNvPr id="73730" name="Rectangle 3"/>
          <p:cNvSpPr>
            <a:spLocks noGrp="1" noChangeArrowheads="1"/>
          </p:cNvSpPr>
          <p:nvPr>
            <p:ph type="body" idx="1"/>
          </p:nvPr>
        </p:nvSpPr>
        <p:spPr>
          <a:noFill/>
          <a:ln/>
        </p:spPr>
        <p:txBody>
          <a:bodyPr/>
          <a:lstStyle/>
          <a:p>
            <a:r>
              <a:rPr lang="en-US" dirty="0" smtClean="0">
                <a:ea typeface="ＭＳ Ｐゴシック"/>
                <a:cs typeface="ＭＳ Ｐゴシック"/>
              </a:rPr>
              <a:t>I only showed one example, others</a:t>
            </a:r>
            <a:r>
              <a:rPr lang="en-US" baseline="0" dirty="0" smtClean="0">
                <a:ea typeface="ＭＳ Ｐゴシック"/>
                <a:cs typeface="ＭＳ Ｐゴシック"/>
              </a:rPr>
              <a:t> in final report</a:t>
            </a:r>
          </a:p>
          <a:p>
            <a:endParaRPr lang="en-US" baseline="0" dirty="0" smtClean="0">
              <a:ea typeface="ＭＳ Ｐゴシック"/>
              <a:cs typeface="ＭＳ Ｐゴシック"/>
            </a:endParaRPr>
          </a:p>
          <a:p>
            <a:r>
              <a:rPr lang="en-US" baseline="0" dirty="0" smtClean="0">
                <a:ea typeface="ＭＳ Ｐゴシック"/>
                <a:cs typeface="ＭＳ Ｐゴシック"/>
              </a:rPr>
              <a:t>Next: CLUSTER COMPARISON</a:t>
            </a:r>
            <a:endParaRPr lang="en-US" dirty="0" smtClean="0">
              <a:ea typeface="ＭＳ Ｐゴシック"/>
              <a:cs typeface="ＭＳ Ｐゴシック"/>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xfrm>
            <a:off x="1112838" y="695325"/>
            <a:ext cx="4632325" cy="3475038"/>
          </a:xfrm>
          <a:ln/>
        </p:spPr>
      </p:sp>
      <p:sp>
        <p:nvSpPr>
          <p:cNvPr id="75778" name="Rectangle 3"/>
          <p:cNvSpPr>
            <a:spLocks noGrp="1" noChangeArrowheads="1"/>
          </p:cNvSpPr>
          <p:nvPr>
            <p:ph type="body" idx="1"/>
          </p:nvPr>
        </p:nvSpPr>
        <p:spPr>
          <a:noFill/>
          <a:ln/>
        </p:spPr>
        <p:txBody>
          <a:bodyPr/>
          <a:lstStyle/>
          <a:p>
            <a:endParaRPr lang="en-US" smtClean="0">
              <a:ea typeface="ＭＳ Ｐゴシック"/>
              <a:cs typeface="ＭＳ Ｐゴシック"/>
            </a:endParaRPr>
          </a:p>
          <a:p>
            <a:r>
              <a:rPr lang="en-US" smtClean="0">
                <a:ea typeface="ＭＳ Ｐゴシック"/>
                <a:cs typeface="ＭＳ Ｐゴシック"/>
              </a:rPr>
              <a:t>Beehive: named for Praesepe or Beehive Cluster or stars in the constellation Cancer about 577 light years away</a:t>
            </a:r>
          </a:p>
          <a:p>
            <a:endParaRPr lang="en-US" smtClean="0">
              <a:ea typeface="ＭＳ Ｐゴシック"/>
              <a:cs typeface="ＭＳ Ｐゴシック"/>
            </a:endParaRPr>
          </a:p>
          <a:p>
            <a:r>
              <a:rPr lang="en-US" smtClean="0">
                <a:ea typeface="ＭＳ Ｐゴシック"/>
                <a:cs typeface="ＭＳ Ｐゴシック"/>
              </a:rPr>
              <a:t>Hotfoot:  named for the first sled dog to win the Iditarod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xfrm>
            <a:off x="1112838" y="695325"/>
            <a:ext cx="4632325" cy="3475038"/>
          </a:xfrm>
          <a:ln/>
        </p:spPr>
      </p:sp>
      <p:sp>
        <p:nvSpPr>
          <p:cNvPr id="77826" name="Rectangle 3"/>
          <p:cNvSpPr>
            <a:spLocks noGrp="1" noChangeArrowheads="1"/>
          </p:cNvSpPr>
          <p:nvPr>
            <p:ph type="body" idx="1"/>
          </p:nvPr>
        </p:nvSpPr>
        <p:spPr>
          <a:noFill/>
          <a:ln/>
        </p:spPr>
        <p:txBody>
          <a:bodyPr/>
          <a:lstStyle/>
          <a:p>
            <a:r>
              <a:rPr lang="en-US" dirty="0" smtClean="0">
                <a:ea typeface="ＭＳ Ｐゴシック"/>
                <a:cs typeface="ＭＳ Ｐゴシック"/>
              </a:rPr>
              <a:t>Here are some basic stats on the two clusters</a:t>
            </a:r>
          </a:p>
          <a:p>
            <a:endParaRPr lang="en-US" dirty="0" smtClean="0">
              <a:ea typeface="ＭＳ Ｐゴシック"/>
              <a:cs typeface="ＭＳ Ｐゴシック"/>
            </a:endParaRPr>
          </a:p>
          <a:p>
            <a:r>
              <a:rPr lang="en-US" dirty="0" smtClean="0">
                <a:ea typeface="ＭＳ Ｐゴシック"/>
                <a:cs typeface="ＭＳ Ｐゴシック"/>
              </a:rPr>
              <a:t>Beehive in Physics building; Hotfoot in </a:t>
            </a:r>
            <a:r>
              <a:rPr lang="en-US" b="1" dirty="0" smtClean="0">
                <a:ea typeface="ＭＳ Ｐゴシック"/>
                <a:cs typeface="ＭＳ Ｐゴシック"/>
              </a:rPr>
              <a:t>DC</a:t>
            </a:r>
          </a:p>
          <a:p>
            <a:endParaRPr lang="en-US" dirty="0" smtClean="0">
              <a:ea typeface="ＭＳ Ｐゴシック"/>
              <a:cs typeface="ＭＳ Ｐゴシック"/>
            </a:endParaRPr>
          </a:p>
          <a:p>
            <a:r>
              <a:rPr lang="en-US" dirty="0" smtClean="0">
                <a:ea typeface="ＭＳ Ｐゴシック"/>
                <a:cs typeface="ＭＳ Ｐゴシック"/>
              </a:rPr>
              <a:t>{44.37 Watts per </a:t>
            </a:r>
            <a:r>
              <a:rPr lang="en-US" dirty="0" err="1" smtClean="0">
                <a:ea typeface="ＭＳ Ｐゴシック"/>
                <a:cs typeface="ＭＳ Ｐゴシック"/>
              </a:rPr>
              <a:t>TPeak</a:t>
            </a:r>
            <a:r>
              <a:rPr lang="en-US" dirty="0" smtClean="0">
                <a:ea typeface="ＭＳ Ｐゴシック"/>
                <a:cs typeface="ＭＳ Ｐゴシック"/>
              </a:rPr>
              <a:t> </a:t>
            </a:r>
            <a:r>
              <a:rPr lang="en-US" dirty="0" err="1" smtClean="0">
                <a:ea typeface="ＭＳ Ｐゴシック"/>
                <a:cs typeface="ＭＳ Ｐゴシック"/>
              </a:rPr>
              <a:t>GFlops</a:t>
            </a:r>
            <a:r>
              <a:rPr lang="en-US" dirty="0" smtClean="0">
                <a:ea typeface="ＭＳ Ｐゴシック"/>
                <a:cs typeface="ＭＳ Ｐゴシック"/>
              </a:rPr>
              <a:t> for Beehive}</a:t>
            </a:r>
          </a:p>
          <a:p>
            <a:r>
              <a:rPr lang="en-US" dirty="0" smtClean="0">
                <a:ea typeface="ＭＳ Ｐゴシック"/>
                <a:cs typeface="ＭＳ Ｐゴシック"/>
              </a:rPr>
              <a:t>{1.52 Watts per </a:t>
            </a:r>
            <a:r>
              <a:rPr lang="en-US" dirty="0" err="1" smtClean="0">
                <a:ea typeface="ＭＳ Ｐゴシック"/>
                <a:cs typeface="ＭＳ Ｐゴシック"/>
              </a:rPr>
              <a:t>TPeak</a:t>
            </a:r>
            <a:r>
              <a:rPr lang="en-US" dirty="0" smtClean="0">
                <a:ea typeface="ＭＳ Ｐゴシック"/>
                <a:cs typeface="ＭＳ Ｐゴシック"/>
              </a:rPr>
              <a:t> </a:t>
            </a:r>
            <a:r>
              <a:rPr lang="en-US" dirty="0" err="1" smtClean="0">
                <a:ea typeface="ＭＳ Ｐゴシック"/>
                <a:cs typeface="ＭＳ Ｐゴシック"/>
              </a:rPr>
              <a:t>Gflops</a:t>
            </a:r>
            <a:r>
              <a:rPr lang="en-US" dirty="0" smtClean="0">
                <a:ea typeface="ＭＳ Ｐゴシック"/>
                <a:cs typeface="ＭＳ Ｐゴシック"/>
              </a:rPr>
              <a:t> for Hotfoot }</a:t>
            </a:r>
          </a:p>
          <a:p>
            <a:endParaRPr lang="en-US" dirty="0" smtClean="0">
              <a:ea typeface="ＭＳ Ｐゴシック"/>
              <a:cs typeface="ＭＳ Ｐゴシック"/>
            </a:endParaRPr>
          </a:p>
          <a:p>
            <a:r>
              <a:rPr lang="en-US" dirty="0" smtClean="0">
                <a:ea typeface="ＭＳ Ｐゴシック"/>
                <a:cs typeface="ＭＳ Ｐゴシック"/>
              </a:rPr>
              <a:t>NEXT: Cluster Comparison Plan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xfrm>
            <a:off x="1112838" y="695325"/>
            <a:ext cx="4632325" cy="3475038"/>
          </a:xfrm>
          <a:ln/>
        </p:spPr>
      </p:sp>
      <p:sp>
        <p:nvSpPr>
          <p:cNvPr id="79874" name="Rectangle 3"/>
          <p:cNvSpPr>
            <a:spLocks noGrp="1" noChangeArrowheads="1"/>
          </p:cNvSpPr>
          <p:nvPr>
            <p:ph type="body" idx="1"/>
          </p:nvPr>
        </p:nvSpPr>
        <p:spPr>
          <a:noFill/>
          <a:ln/>
        </p:spPr>
        <p:txBody>
          <a:bodyPr/>
          <a:lstStyle/>
          <a:p>
            <a:r>
              <a:rPr lang="en-US" dirty="0" smtClean="0">
                <a:ea typeface="ＭＳ Ｐゴシック"/>
                <a:cs typeface="ＭＳ Ｐゴシック"/>
              </a:rPr>
              <a:t>Now we already showed idle power usage, but measuring power in active idle state only tells half the story.</a:t>
            </a:r>
          </a:p>
          <a:p>
            <a:endParaRPr lang="en-US" dirty="0" smtClean="0">
              <a:ea typeface="ＭＳ Ｐゴシック"/>
              <a:cs typeface="ＭＳ Ｐゴシック"/>
            </a:endParaRPr>
          </a:p>
          <a:p>
            <a:r>
              <a:rPr lang="en-US" dirty="0" smtClean="0">
                <a:ea typeface="ＭＳ Ｐゴシック"/>
                <a:cs typeface="ＭＳ Ｐゴシック"/>
              </a:rPr>
              <a:t>We really want see how the systems differ while performing the same tasks</a:t>
            </a:r>
          </a:p>
          <a:p>
            <a:r>
              <a:rPr lang="en-US" dirty="0" smtClean="0">
                <a:ea typeface="ＭＳ Ｐゴシック"/>
                <a:cs typeface="ＭＳ Ｐゴシック"/>
              </a:rPr>
              <a:t>- </a:t>
            </a:r>
            <a:r>
              <a:rPr lang="en-US" b="1" dirty="0" smtClean="0">
                <a:ea typeface="ＭＳ Ｐゴシック"/>
                <a:cs typeface="ＭＳ Ｐゴシック"/>
              </a:rPr>
              <a:t>How</a:t>
            </a:r>
            <a:r>
              <a:rPr lang="en-US" dirty="0" smtClean="0">
                <a:ea typeface="ＭＳ Ｐゴシック"/>
                <a:cs typeface="ＭＳ Ｐゴシック"/>
              </a:rPr>
              <a:t> do we put systems at </a:t>
            </a:r>
            <a:r>
              <a:rPr lang="en-US" b="1" dirty="0" smtClean="0">
                <a:ea typeface="ＭＳ Ｐゴシック"/>
                <a:cs typeface="ＭＳ Ｐゴシック"/>
              </a:rPr>
              <a:t>load</a:t>
            </a:r>
            <a:r>
              <a:rPr lang="en-US" dirty="0" smtClean="0">
                <a:ea typeface="ＭＳ Ｐゴシック"/>
                <a:cs typeface="ＭＳ Ｐゴシック"/>
              </a:rPr>
              <a:t>? Well, we chose three jobs to run while measuring power…</a:t>
            </a:r>
          </a:p>
          <a:p>
            <a:endParaRPr lang="en-US" dirty="0" smtClean="0">
              <a:ea typeface="ＭＳ Ｐゴシック"/>
              <a:cs typeface="ＭＳ Ｐゴシック"/>
            </a:endParaRPr>
          </a:p>
          <a:p>
            <a:endParaRPr lang="en-US" dirty="0" smtClean="0">
              <a:ea typeface="ＭＳ Ｐゴシック"/>
              <a:cs typeface="ＭＳ Ｐゴシック"/>
            </a:endParaRPr>
          </a:p>
          <a:p>
            <a:r>
              <a:rPr lang="en-US" dirty="0" smtClean="0">
                <a:ea typeface="ＭＳ Ｐゴシック"/>
                <a:cs typeface="ＭＳ Ｐゴシック"/>
              </a:rPr>
              <a:t>{ Why not SPEC or HPL suite (</a:t>
            </a:r>
            <a:r>
              <a:rPr lang="en-US" dirty="0" err="1" smtClean="0">
                <a:ea typeface="ＭＳ Ｐゴシック"/>
                <a:cs typeface="ＭＳ Ｐゴシック"/>
              </a:rPr>
              <a:t>sicortex</a:t>
            </a:r>
            <a:r>
              <a:rPr lang="en-US" dirty="0" smtClean="0">
                <a:ea typeface="ＭＳ Ｐゴシック"/>
                <a:cs typeface="ＭＳ Ｐゴシック"/>
              </a:rPr>
              <a:t>)? (we did not have access to SPEC when doing the cluster comparisons, HPL is focused on seeing how fast a computer can go, not necessarily concerned with power, </a:t>
            </a:r>
            <a:r>
              <a:rPr lang="en-US" dirty="0" err="1" smtClean="0">
                <a:ea typeface="ＭＳ Ｐゴシック"/>
                <a:cs typeface="ＭＳ Ｐゴシック"/>
              </a:rPr>
              <a:t>sicortex</a:t>
            </a:r>
            <a:r>
              <a:rPr lang="en-US" dirty="0" smtClean="0">
                <a:ea typeface="ＭＳ Ｐゴシック"/>
                <a:cs typeface="ＭＳ Ｐゴシック"/>
              </a:rPr>
              <a:t> out of business, green500 uses </a:t>
            </a:r>
            <a:r>
              <a:rPr lang="en-US" dirty="0" err="1" smtClean="0">
                <a:ea typeface="ＭＳ Ｐゴシック"/>
                <a:cs typeface="ＭＳ Ｐゴシック"/>
              </a:rPr>
              <a:t>linpack</a:t>
            </a:r>
            <a:r>
              <a:rPr lang="en-US" dirty="0" smtClean="0">
                <a:ea typeface="ＭＳ Ｐゴシック"/>
                <a:cs typeface="ＭＳ Ｐゴシック"/>
              </a:rPr>
              <a:t> (runs pretty short) ) }</a:t>
            </a:r>
          </a:p>
          <a:p>
            <a:endParaRPr lang="en-US" dirty="0" smtClean="0">
              <a:ea typeface="ＭＳ Ｐゴシック"/>
              <a:cs typeface="ＭＳ Ｐゴシック"/>
            </a:endParaRPr>
          </a:p>
          <a:p>
            <a:r>
              <a:rPr lang="en-US" dirty="0" smtClean="0">
                <a:ea typeface="ＭＳ Ｐゴシック"/>
                <a:cs typeface="ＭＳ Ｐゴシック"/>
              </a:rPr>
              <a:t>NEXT: T8 Results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xfrm>
            <a:off x="1112838" y="695325"/>
            <a:ext cx="4632325" cy="3475038"/>
          </a:xfrm>
          <a:ln/>
        </p:spPr>
      </p:sp>
      <p:sp>
        <p:nvSpPr>
          <p:cNvPr id="81922" name="Rectangle 3"/>
          <p:cNvSpPr>
            <a:spLocks noGrp="1" noChangeArrowheads="1"/>
          </p:cNvSpPr>
          <p:nvPr>
            <p:ph type="body" idx="1"/>
          </p:nvPr>
        </p:nvSpPr>
        <p:spPr>
          <a:noFill/>
          <a:ln/>
        </p:spPr>
        <p:txBody>
          <a:bodyPr/>
          <a:lstStyle/>
          <a:p>
            <a:r>
              <a:rPr lang="en-US" smtClean="0">
                <a:ea typeface="ＭＳ Ｐゴシック"/>
                <a:cs typeface="ＭＳ Ｐゴシック"/>
              </a:rPr>
              <a:t>Note: since jobs ran over a period of time, we now report energy used in Wh or kWh rather than power consumption in Watts</a:t>
            </a:r>
          </a:p>
          <a:p>
            <a:endParaRPr lang="en-US" smtClean="0">
              <a:ea typeface="ＭＳ Ｐゴシック"/>
              <a:cs typeface="ＭＳ Ｐゴシック"/>
            </a:endParaRPr>
          </a:p>
          <a:p>
            <a:r>
              <a:rPr lang="en-US" smtClean="0">
                <a:ea typeface="ＭＳ Ｐゴシック"/>
                <a:cs typeface="ＭＳ Ｐゴシック"/>
              </a:rPr>
              <a:t>1: count to one billion</a:t>
            </a:r>
          </a:p>
          <a:p>
            <a:endParaRPr lang="en-US" smtClean="0">
              <a:ea typeface="ＭＳ Ｐゴシック"/>
              <a:cs typeface="ＭＳ Ｐゴシック"/>
            </a:endParaRPr>
          </a:p>
          <a:p>
            <a:r>
              <a:rPr lang="en-US" smtClean="0">
                <a:ea typeface="ＭＳ Ｐゴシック"/>
                <a:cs typeface="ＭＳ Ｐゴシック"/>
              </a:rPr>
              <a:t>2: mpi sum primes to 2 million (14 slots)</a:t>
            </a:r>
          </a:p>
          <a:p>
            <a:endParaRPr lang="en-US" smtClean="0">
              <a:ea typeface="ＭＳ Ｐゴシック"/>
              <a:cs typeface="ＭＳ Ｐゴシック"/>
            </a:endParaRPr>
          </a:p>
          <a:p>
            <a:r>
              <a:rPr lang="en-US" smtClean="0">
                <a:ea typeface="ＭＳ Ｐゴシック"/>
                <a:cs typeface="ＭＳ Ｐゴシック"/>
              </a:rPr>
              <a:t>3: mpi sum primes to 15 million (14 slots)</a:t>
            </a:r>
          </a:p>
          <a:p>
            <a:endParaRPr lang="en-US" smtClean="0">
              <a:ea typeface="ＭＳ Ｐゴシック"/>
              <a:cs typeface="ＭＳ Ｐゴシック"/>
            </a:endParaRPr>
          </a:p>
          <a:p>
            <a:r>
              <a:rPr lang="en-US" smtClean="0">
                <a:ea typeface="ＭＳ Ｐゴシック"/>
                <a:cs typeface="ＭＳ Ｐゴシック"/>
              </a:rPr>
              <a:t>4: mpi sum primes to 15 million (256 slots on hotfoot)</a:t>
            </a:r>
          </a:p>
          <a:p>
            <a:endParaRPr lang="en-US" smtClean="0">
              <a:ea typeface="ＭＳ Ｐゴシック"/>
              <a:cs typeface="ＭＳ Ｐゴシック"/>
            </a:endParaRPr>
          </a:p>
          <a:p>
            <a:r>
              <a:rPr lang="en-US" smtClean="0">
                <a:ea typeface="ＭＳ Ｐゴシック"/>
                <a:cs typeface="ＭＳ Ｐゴシック"/>
              </a:rPr>
              <a:t>NEXT: T8: 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dt" sz="quarter" idx="1"/>
          </p:nvPr>
        </p:nvSpPr>
        <p:spPr>
          <a:noFill/>
        </p:spPr>
        <p:txBody>
          <a:bodyPr/>
          <a:lstStyle/>
          <a:p>
            <a:pPr>
              <a:buFont typeface="Wingdings" pitchFamily="2" charset="2"/>
              <a:buNone/>
            </a:pPr>
            <a:r>
              <a:rPr lang="en-US" smtClean="0">
                <a:latin typeface="Times New Roman" pitchFamily="18" charset="0"/>
                <a:ea typeface="ＭＳ Ｐゴシック"/>
                <a:cs typeface="ＭＳ Ｐゴシック"/>
              </a:rPr>
              <a:t>03/16/08</a:t>
            </a:r>
          </a:p>
        </p:txBody>
      </p:sp>
      <p:sp>
        <p:nvSpPr>
          <p:cNvPr id="25603" name="Rectangle 13"/>
          <p:cNvSpPr>
            <a:spLocks noGrp="1" noChangeArrowheads="1"/>
          </p:cNvSpPr>
          <p:nvPr>
            <p:ph type="sldNum" sz="quarter" idx="5"/>
          </p:nvPr>
        </p:nvSpPr>
        <p:spPr>
          <a:noFill/>
        </p:spPr>
        <p:txBody>
          <a:bodyPr/>
          <a:lstStyle/>
          <a:p>
            <a:pPr>
              <a:buFont typeface="Wingdings" pitchFamily="2" charset="2"/>
              <a:buNone/>
            </a:pPr>
            <a:fld id="{88E6140B-67AB-42A7-8FF9-C081CCA86601}" type="slidenum">
              <a:rPr lang="en-GB" smtClean="0">
                <a:latin typeface="Times New Roman" pitchFamily="18" charset="0"/>
                <a:ea typeface="ＭＳ Ｐゴシック"/>
                <a:cs typeface="ＭＳ Ｐゴシック"/>
              </a:rPr>
              <a:pPr>
                <a:buFont typeface="Wingdings" pitchFamily="2" charset="2"/>
                <a:buNone/>
              </a:pPr>
              <a:t>4</a:t>
            </a:fld>
            <a:endParaRPr lang="en-GB" smtClean="0">
              <a:latin typeface="Times New Roman" pitchFamily="18" charset="0"/>
              <a:ea typeface="ＭＳ Ｐゴシック"/>
              <a:cs typeface="ＭＳ Ｐゴシック"/>
            </a:endParaRPr>
          </a:p>
        </p:txBody>
      </p:sp>
      <p:sp>
        <p:nvSpPr>
          <p:cNvPr id="25604" name="Text Box 1"/>
          <p:cNvSpPr txBox="1">
            <a:spLocks noChangeArrowheads="1"/>
          </p:cNvSpPr>
          <p:nvPr/>
        </p:nvSpPr>
        <p:spPr bwMode="auto">
          <a:xfrm>
            <a:off x="1143000" y="695325"/>
            <a:ext cx="4572000" cy="3475038"/>
          </a:xfrm>
          <a:prstGeom prst="rect">
            <a:avLst/>
          </a:prstGeom>
          <a:solidFill>
            <a:srgbClr val="FFFFFF"/>
          </a:solidFill>
          <a:ln w="9360">
            <a:solidFill>
              <a:srgbClr val="000000"/>
            </a:solidFill>
            <a:miter lim="800000"/>
            <a:headEnd/>
            <a:tailEnd/>
          </a:ln>
        </p:spPr>
        <p:txBody>
          <a:bodyPr wrap="none" anchor="ctr"/>
          <a:lstStyle/>
          <a:p>
            <a:pPr algn="ctr" eaLnBrk="0" hangingPunct="0">
              <a:lnSpc>
                <a:spcPct val="71000"/>
              </a:lnSpc>
              <a:buClr>
                <a:srgbClr val="000000"/>
              </a:buClr>
              <a:buSzPct val="100000"/>
              <a:buFont typeface="Arial" charset="0"/>
              <a:buNone/>
            </a:pPr>
            <a:endParaRPr lang="en-US"/>
          </a:p>
        </p:txBody>
      </p:sp>
      <p:sp>
        <p:nvSpPr>
          <p:cNvPr id="25605" name="Rectangle 2"/>
          <p:cNvSpPr>
            <a:spLocks noGrp="1" noChangeArrowheads="1"/>
          </p:cNvSpPr>
          <p:nvPr>
            <p:ph type="body"/>
          </p:nvPr>
        </p:nvSpPr>
        <p:spPr>
          <a:xfrm>
            <a:off x="914400" y="4402138"/>
            <a:ext cx="5019675" cy="4165600"/>
          </a:xfrm>
          <a:noFill/>
          <a:ln/>
        </p:spPr>
        <p:txBody>
          <a:bodyPr wrap="none" anchor="ctr"/>
          <a:lstStyle/>
          <a:p>
            <a:r>
              <a:rPr lang="en-US" dirty="0" smtClean="0">
                <a:latin typeface="Times New Roman" pitchFamily="18" charset="0"/>
                <a:ea typeface="ＭＳ Ｐゴシック"/>
                <a:cs typeface="ＭＳ Ｐゴシック"/>
              </a:rPr>
              <a:t>DON</a:t>
            </a:r>
            <a:r>
              <a:rPr lang="fr-FR" dirty="0" smtClean="0">
                <a:latin typeface="Times New Roman" pitchFamily="18" charset="0"/>
                <a:ea typeface="ＭＳ Ｐゴシック"/>
                <a:cs typeface="ＭＳ Ｐゴシック"/>
              </a:rPr>
              <a:t>’</a:t>
            </a:r>
            <a:r>
              <a:rPr lang="en-US" dirty="0" smtClean="0">
                <a:latin typeface="Times New Roman" pitchFamily="18" charset="0"/>
                <a:ea typeface="ＭＳ Ｐゴシック"/>
                <a:cs typeface="ＭＳ Ｐゴシック"/>
              </a:rPr>
              <a:t>T FORGET TO REMIND</a:t>
            </a:r>
            <a:r>
              <a:rPr lang="en-US" baseline="0" dirty="0" smtClean="0">
                <a:latin typeface="Times New Roman" pitchFamily="18" charset="0"/>
                <a:ea typeface="ＭＳ Ｐゴシック"/>
                <a:cs typeface="ＭＳ Ｐゴシック"/>
              </a:rPr>
              <a:t> EVERYONE WHY THY ARE HERE</a:t>
            </a:r>
          </a:p>
          <a:p>
            <a:r>
              <a:rPr lang="en-US" dirty="0" smtClean="0">
                <a:latin typeface="Times New Roman" pitchFamily="18" charset="0"/>
                <a:ea typeface="ＭＳ Ｐゴシック"/>
                <a:cs typeface="ＭＳ Ｐゴシック"/>
              </a:rPr>
              <a:t>Measurement</a:t>
            </a:r>
            <a:r>
              <a:rPr lang="en-US" baseline="0" dirty="0" smtClean="0">
                <a:latin typeface="Times New Roman" pitchFamily="18" charset="0"/>
                <a:ea typeface="ＭＳ Ｐゴシック"/>
                <a:cs typeface="ＭＳ Ｐゴシック"/>
              </a:rPr>
              <a:t> drives behavior</a:t>
            </a:r>
          </a:p>
          <a:p>
            <a:r>
              <a:rPr lang="en-US" baseline="0" dirty="0" smtClean="0">
                <a:latin typeface="Times New Roman" pitchFamily="18" charset="0"/>
                <a:ea typeface="ＭＳ Ｐゴシック"/>
                <a:cs typeface="ＭＳ Ｐゴシック"/>
              </a:rPr>
              <a:t>Know what you are measuring – CUIT put in A LOT of measurement</a:t>
            </a:r>
          </a:p>
          <a:p>
            <a:r>
              <a:rPr lang="en-US" baseline="0" dirty="0" smtClean="0">
                <a:latin typeface="Times New Roman" pitchFamily="18" charset="0"/>
                <a:ea typeface="ＭＳ Ｐゴシック"/>
                <a:cs typeface="ＭＳ Ｐゴシック"/>
              </a:rPr>
              <a:t>“PUE not gold standard”</a:t>
            </a:r>
            <a:endParaRPr lang="en-US" dirty="0" smtClean="0">
              <a:latin typeface="Times New Roman" pitchFamily="18" charset="0"/>
              <a:ea typeface="ＭＳ Ｐゴシック"/>
              <a:cs typeface="ＭＳ Ｐゴシック"/>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xfrm>
            <a:off x="1112838" y="695325"/>
            <a:ext cx="4632325" cy="3475038"/>
          </a:xfrm>
          <a:ln/>
        </p:spPr>
      </p:sp>
      <p:sp>
        <p:nvSpPr>
          <p:cNvPr id="86018" name="Rectangle 3"/>
          <p:cNvSpPr>
            <a:spLocks noGrp="1" noChangeArrowheads="1"/>
          </p:cNvSpPr>
          <p:nvPr>
            <p:ph type="body" idx="1"/>
          </p:nvPr>
        </p:nvSpPr>
        <p:spPr>
          <a:noFill/>
          <a:ln/>
        </p:spPr>
        <p:txBody>
          <a:bodyPr/>
          <a:lstStyle/>
          <a:p>
            <a:r>
              <a:rPr lang="en-US" dirty="0" smtClean="0">
                <a:ea typeface="ＭＳ Ｐゴシック"/>
                <a:cs typeface="ＭＳ Ｐゴシック"/>
              </a:rPr>
              <a:t>Not many opportunities to power tune,</a:t>
            </a:r>
          </a:p>
          <a:p>
            <a:endParaRPr lang="en-US" dirty="0" smtClean="0">
              <a:ea typeface="ＭＳ Ｐゴシック"/>
              <a:cs typeface="ＭＳ Ｐゴシック"/>
            </a:endParaRPr>
          </a:p>
          <a:p>
            <a:r>
              <a:rPr lang="en-US" dirty="0" smtClean="0">
                <a:ea typeface="ＭＳ Ｐゴシック"/>
                <a:cs typeface="ＭＳ Ｐゴシック"/>
              </a:rPr>
              <a:t>Most servers did not have capabilities: only newer blades and DL380 G5.</a:t>
            </a:r>
          </a:p>
          <a:p>
            <a:endParaRPr lang="en-US" dirty="0" smtClean="0">
              <a:ea typeface="ＭＳ Ｐゴシック"/>
              <a:cs typeface="ＭＳ Ｐゴシック"/>
            </a:endParaRPr>
          </a:p>
          <a:p>
            <a:r>
              <a:rPr lang="en-US" dirty="0" smtClean="0">
                <a:ea typeface="ＭＳ Ｐゴシック"/>
                <a:cs typeface="ＭＳ Ｐゴシック"/>
              </a:rPr>
              <a:t>TALK THROUGH </a:t>
            </a:r>
            <a:r>
              <a:rPr lang="en-US" dirty="0" err="1" smtClean="0">
                <a:ea typeface="ＭＳ Ｐゴシック"/>
                <a:cs typeface="ＭＳ Ｐゴシック"/>
              </a:rPr>
              <a:t>SPECpower</a:t>
            </a:r>
            <a:r>
              <a:rPr lang="en-US" dirty="0" smtClean="0">
                <a:ea typeface="ＭＳ Ｐゴシック"/>
                <a:cs typeface="ＭＳ Ｐゴシック"/>
              </a:rPr>
              <a:t> results</a:t>
            </a:r>
          </a:p>
          <a:p>
            <a:endParaRPr lang="en-US" dirty="0" smtClean="0">
              <a:ea typeface="ＭＳ Ｐゴシック"/>
              <a:cs typeface="ＭＳ Ｐゴシック"/>
            </a:endParaRPr>
          </a:p>
          <a:p>
            <a:r>
              <a:rPr lang="en-US" dirty="0" smtClean="0">
                <a:ea typeface="ＭＳ Ｐゴシック"/>
                <a:cs typeface="ＭＳ Ｐゴシック"/>
              </a:rPr>
              <a:t>Blade: Default power with </a:t>
            </a:r>
            <a:r>
              <a:rPr lang="en-US" dirty="0" err="1" smtClean="0">
                <a:ea typeface="ＭＳ Ｐゴシック"/>
                <a:cs typeface="ＭＳ Ｐゴシック"/>
              </a:rPr>
              <a:t>SPEcpower</a:t>
            </a:r>
            <a:r>
              <a:rPr lang="en-US" dirty="0" smtClean="0">
                <a:ea typeface="ＭＳ Ｐゴシック"/>
                <a:cs typeface="ＭＳ Ｐゴシック"/>
              </a:rPr>
              <a:t> between 100 and 200 W</a:t>
            </a:r>
          </a:p>
          <a:p>
            <a:r>
              <a:rPr lang="en-US" dirty="0" smtClean="0">
                <a:ea typeface="ＭＳ Ｐゴシック"/>
                <a:cs typeface="ＭＳ Ｐゴシック"/>
              </a:rPr>
              <a:t>Performance: between 150 and 220 W</a:t>
            </a:r>
          </a:p>
          <a:p>
            <a:r>
              <a:rPr lang="en-US" dirty="0" smtClean="0">
                <a:ea typeface="ＭＳ Ｐゴシック"/>
                <a:cs typeface="ＭＳ Ｐゴシック"/>
              </a:rPr>
              <a:t>Conservative: between 100 and 150 W</a:t>
            </a:r>
          </a:p>
          <a:p>
            <a:endParaRPr lang="en-US" dirty="0" smtClean="0">
              <a:ea typeface="ＭＳ Ｐゴシック"/>
              <a:cs typeface="ＭＳ Ｐゴシック"/>
            </a:endParaRPr>
          </a:p>
          <a:p>
            <a:r>
              <a:rPr lang="en-US" dirty="0" smtClean="0">
                <a:ea typeface="ＭＳ Ｐゴシック"/>
                <a:cs typeface="ＭＳ Ｐゴシック"/>
              </a:rPr>
              <a:t>Best benchmark score on default setting</a:t>
            </a:r>
          </a:p>
          <a:p>
            <a:endParaRPr lang="en-US" dirty="0" smtClean="0">
              <a:ea typeface="ＭＳ Ｐゴシック"/>
              <a:cs typeface="ＭＳ Ｐゴシック"/>
            </a:endParaRPr>
          </a:p>
          <a:p>
            <a:r>
              <a:rPr lang="en-US" dirty="0" smtClean="0">
                <a:ea typeface="ＭＳ Ｐゴシック"/>
                <a:cs typeface="ＭＳ Ｐゴシック"/>
              </a:rPr>
              <a:t>Next: EE cluster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blade tuning</a:t>
            </a:r>
            <a:endParaRPr lang="en-US" dirty="0"/>
          </a:p>
        </p:txBody>
      </p:sp>
      <p:sp>
        <p:nvSpPr>
          <p:cNvPr id="4" name="Slide Number Placeholder 3"/>
          <p:cNvSpPr>
            <a:spLocks noGrp="1"/>
          </p:cNvSpPr>
          <p:nvPr>
            <p:ph type="sldNum" sz="quarter" idx="10"/>
          </p:nvPr>
        </p:nvSpPr>
        <p:spPr/>
        <p:txBody>
          <a:bodyPr/>
          <a:lstStyle/>
          <a:p>
            <a:pPr>
              <a:defRPr/>
            </a:pPr>
            <a:fld id="{90AD9F6C-00F5-4EE2-B588-63CE8CB4CF9C}" type="slidenum">
              <a:rPr lang="en-US" smtClean="0"/>
              <a:pPr>
                <a:defRPr/>
              </a:pPr>
              <a:t>41</a:t>
            </a:fld>
            <a:endParaRPr lang="en-US"/>
          </a:p>
        </p:txBody>
      </p:sp>
    </p:spTree>
    <p:extLst>
      <p:ext uri="{BB962C8B-B14F-4D97-AF65-F5344CB8AC3E}">
        <p14:creationId xmlns:p14="http://schemas.microsoft.com/office/powerpoint/2010/main" xmlns="" val="18291205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r>
              <a:rPr lang="en-US" dirty="0" smtClean="0">
                <a:ea typeface="ＭＳ Ｐゴシック"/>
                <a:cs typeface="ＭＳ Ｐゴシック"/>
              </a:rPr>
              <a:t>Blade put into conservative power mode on 10/26.</a:t>
            </a:r>
          </a:p>
          <a:p>
            <a:endParaRPr lang="en-US" dirty="0" smtClean="0">
              <a:ea typeface="ＭＳ Ｐゴシック"/>
              <a:cs typeface="ＭＳ Ｐゴシック"/>
            </a:endParaRPr>
          </a:p>
          <a:p>
            <a:r>
              <a:rPr lang="en-US" dirty="0" smtClean="0">
                <a:ea typeface="ＭＳ Ｐゴシック"/>
                <a:cs typeface="ＭＳ Ｐゴシック"/>
              </a:rPr>
              <a:t>Note drop </a:t>
            </a:r>
            <a:r>
              <a:rPr lang="en-US" dirty="0" err="1" smtClean="0">
                <a:ea typeface="ＭＳ Ｐゴシック"/>
                <a:cs typeface="ＭＳ Ｐゴシック"/>
              </a:rPr>
              <a:t>inaverage</a:t>
            </a:r>
            <a:r>
              <a:rPr lang="en-US" dirty="0" smtClean="0">
                <a:ea typeface="ＭＳ Ｐゴシック"/>
                <a:cs typeface="ＭＳ Ｐゴシック"/>
              </a:rPr>
              <a:t> power level from about 95 to 92 W</a:t>
            </a:r>
          </a:p>
          <a:p>
            <a:endParaRPr lang="en-US" dirty="0" smtClean="0">
              <a:ea typeface="ＭＳ Ｐゴシック"/>
              <a:cs typeface="ＭＳ Ｐゴシック"/>
            </a:endParaRPr>
          </a:p>
          <a:p>
            <a:r>
              <a:rPr lang="en-US" dirty="0" smtClean="0">
                <a:ea typeface="ＭＳ Ｐゴシック"/>
                <a:cs typeface="ＭＳ Ｐゴシック"/>
              </a:rPr>
              <a:t>Not a lot, but something</a:t>
            </a:r>
          </a:p>
          <a:p>
            <a:endParaRPr lang="en-US" dirty="0" smtClean="0">
              <a:ea typeface="ＭＳ Ｐゴシック"/>
              <a:cs typeface="ＭＳ Ｐゴシック"/>
            </a:endParaRPr>
          </a:p>
          <a:p>
            <a:r>
              <a:rPr lang="en-US" dirty="0" smtClean="0">
                <a:ea typeface="ＭＳ Ｐゴシック"/>
                <a:cs typeface="ＭＳ Ｐゴシック"/>
              </a:rPr>
              <a:t>DONE. </a:t>
            </a:r>
            <a:r>
              <a:rPr lang="en-US" smtClean="0">
                <a:ea typeface="ＭＳ Ｐゴシック"/>
                <a:cs typeface="ＭＳ Ｐゴシック"/>
              </a:rPr>
              <a:t>To Victoria.</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a:ln/>
        </p:spPr>
      </p:sp>
      <p:sp>
        <p:nvSpPr>
          <p:cNvPr id="110594"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xfrm>
            <a:off x="1111250" y="695325"/>
            <a:ext cx="4624388" cy="3470275"/>
          </a:xfrm>
          <a:ln/>
        </p:spPr>
      </p:sp>
      <p:sp>
        <p:nvSpPr>
          <p:cNvPr id="114690" name="Notes Placeholder 2"/>
          <p:cNvSpPr>
            <a:spLocks noGrp="1"/>
          </p:cNvSpPr>
          <p:nvPr>
            <p:ph type="body" idx="1"/>
          </p:nvPr>
        </p:nvSpPr>
        <p:spPr>
          <a:noFill/>
          <a:ln/>
        </p:spPr>
        <p:txBody>
          <a:bodyPr/>
          <a:lstStyle/>
          <a:p>
            <a:r>
              <a:rPr lang="en-US" smtClean="0">
                <a:latin typeface="Times New Roman" pitchFamily="18" charset="0"/>
                <a:ea typeface="ＭＳ Ｐゴシック"/>
                <a:cs typeface="ＭＳ Ｐゴシック"/>
              </a:rPr>
              <a:t>Get nyserda disclaimer</a:t>
            </a:r>
          </a:p>
        </p:txBody>
      </p:sp>
      <p:sp>
        <p:nvSpPr>
          <p:cNvPr id="114691" name="Date Placeholder 3"/>
          <p:cNvSpPr>
            <a:spLocks noGrp="1"/>
          </p:cNvSpPr>
          <p:nvPr>
            <p:ph type="dt" sz="quarter" idx="1"/>
          </p:nvPr>
        </p:nvSpPr>
        <p:spPr>
          <a:noFill/>
        </p:spPr>
        <p:txBody>
          <a:bodyPr/>
          <a:lstStyle/>
          <a:p>
            <a:pPr>
              <a:buFont typeface="Wingdings" pitchFamily="2" charset="2"/>
              <a:buNone/>
            </a:pPr>
            <a:r>
              <a:rPr lang="en-US" smtClean="0">
                <a:latin typeface="Times New Roman" pitchFamily="18" charset="0"/>
                <a:ea typeface="ＭＳ Ｐゴシック"/>
                <a:cs typeface="ＭＳ Ｐゴシック"/>
              </a:rPr>
              <a:t>03/16/08</a:t>
            </a:r>
          </a:p>
        </p:txBody>
      </p:sp>
      <p:sp>
        <p:nvSpPr>
          <p:cNvPr id="114692" name="Slide Number Placeholder 4"/>
          <p:cNvSpPr>
            <a:spLocks noGrp="1"/>
          </p:cNvSpPr>
          <p:nvPr>
            <p:ph type="sldNum" sz="quarter" idx="5"/>
          </p:nvPr>
        </p:nvSpPr>
        <p:spPr>
          <a:noFill/>
        </p:spPr>
        <p:txBody>
          <a:bodyPr/>
          <a:lstStyle/>
          <a:p>
            <a:fld id="{B4AC5D22-BB39-4F1B-A916-2978A03E42CE}" type="slidenum">
              <a:rPr lang="en-GB" smtClean="0">
                <a:ea typeface="ＭＳ Ｐゴシック"/>
                <a:cs typeface="ＭＳ Ｐゴシック"/>
              </a:rPr>
              <a:pPr/>
              <a:t>44</a:t>
            </a:fld>
            <a:endParaRPr lang="en-GB" smtClean="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D9F6C-00F5-4EE2-B588-63CE8CB4CF9C}" type="slidenum">
              <a:rPr lang="en-US" smtClean="0"/>
              <a:pPr>
                <a:defRPr/>
              </a:pPr>
              <a:t>5</a:t>
            </a:fld>
            <a:endParaRPr lang="en-US"/>
          </a:p>
        </p:txBody>
      </p:sp>
    </p:spTree>
    <p:extLst>
      <p:ext uri="{BB962C8B-B14F-4D97-AF65-F5344CB8AC3E}">
        <p14:creationId xmlns:p14="http://schemas.microsoft.com/office/powerpoint/2010/main" xmlns="" val="859441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p:cNvSpPr>
            <a:spLocks noGrp="1" noChangeArrowheads="1"/>
          </p:cNvSpPr>
          <p:nvPr>
            <p:ph type="dt" sz="quarter" idx="1"/>
          </p:nvPr>
        </p:nvSpPr>
        <p:spPr>
          <a:noFill/>
        </p:spPr>
        <p:txBody>
          <a:bodyPr/>
          <a:lstStyle/>
          <a:p>
            <a:pPr>
              <a:buFont typeface="Wingdings" pitchFamily="2" charset="2"/>
              <a:buNone/>
            </a:pPr>
            <a:r>
              <a:rPr lang="en-US" smtClean="0">
                <a:latin typeface="Times New Roman" pitchFamily="18" charset="0"/>
                <a:ea typeface="ＭＳ Ｐゴシック"/>
                <a:cs typeface="ＭＳ Ｐゴシック"/>
              </a:rPr>
              <a:t>03/16/08</a:t>
            </a:r>
          </a:p>
        </p:txBody>
      </p:sp>
      <p:sp>
        <p:nvSpPr>
          <p:cNvPr id="27651" name="Rectangle 13"/>
          <p:cNvSpPr>
            <a:spLocks noGrp="1" noChangeArrowheads="1"/>
          </p:cNvSpPr>
          <p:nvPr>
            <p:ph type="sldNum" sz="quarter" idx="5"/>
          </p:nvPr>
        </p:nvSpPr>
        <p:spPr>
          <a:noFill/>
        </p:spPr>
        <p:txBody>
          <a:bodyPr/>
          <a:lstStyle/>
          <a:p>
            <a:pPr>
              <a:buFont typeface="Wingdings" pitchFamily="2" charset="2"/>
              <a:buNone/>
            </a:pPr>
            <a:fld id="{C3B5F553-9BE7-4CE5-B813-C131D7833475}" type="slidenum">
              <a:rPr lang="en-GB" smtClean="0">
                <a:latin typeface="Times New Roman" pitchFamily="18" charset="0"/>
                <a:ea typeface="ＭＳ Ｐゴシック"/>
                <a:cs typeface="ＭＳ Ｐゴシック"/>
              </a:rPr>
              <a:pPr>
                <a:buFont typeface="Wingdings" pitchFamily="2" charset="2"/>
                <a:buNone/>
              </a:pPr>
              <a:t>6</a:t>
            </a:fld>
            <a:endParaRPr lang="en-GB" smtClean="0">
              <a:latin typeface="Times New Roman" pitchFamily="18" charset="0"/>
              <a:ea typeface="ＭＳ Ｐゴシック"/>
              <a:cs typeface="ＭＳ Ｐゴシック"/>
            </a:endParaRPr>
          </a:p>
        </p:txBody>
      </p:sp>
      <p:sp>
        <p:nvSpPr>
          <p:cNvPr id="27652" name="Text Box 1"/>
          <p:cNvSpPr txBox="1">
            <a:spLocks noChangeArrowheads="1"/>
          </p:cNvSpPr>
          <p:nvPr/>
        </p:nvSpPr>
        <p:spPr bwMode="auto">
          <a:xfrm>
            <a:off x="1143000" y="695325"/>
            <a:ext cx="4572000" cy="3475038"/>
          </a:xfrm>
          <a:prstGeom prst="rect">
            <a:avLst/>
          </a:prstGeom>
          <a:solidFill>
            <a:srgbClr val="FFFFFF"/>
          </a:solidFill>
          <a:ln w="9360">
            <a:solidFill>
              <a:srgbClr val="000000"/>
            </a:solidFill>
            <a:miter lim="800000"/>
            <a:headEnd/>
            <a:tailEnd/>
          </a:ln>
        </p:spPr>
        <p:txBody>
          <a:bodyPr wrap="none" anchor="ctr"/>
          <a:lstStyle/>
          <a:p>
            <a:pPr algn="ctr" eaLnBrk="0" hangingPunct="0">
              <a:lnSpc>
                <a:spcPct val="71000"/>
              </a:lnSpc>
              <a:buClr>
                <a:srgbClr val="000000"/>
              </a:buClr>
              <a:buSzPct val="100000"/>
              <a:buFont typeface="Arial" charset="0"/>
              <a:buNone/>
            </a:pPr>
            <a:endParaRPr lang="en-US"/>
          </a:p>
        </p:txBody>
      </p:sp>
      <p:sp>
        <p:nvSpPr>
          <p:cNvPr id="27653" name="Rectangle 2"/>
          <p:cNvSpPr>
            <a:spLocks noGrp="1" noChangeArrowheads="1"/>
          </p:cNvSpPr>
          <p:nvPr>
            <p:ph type="body"/>
          </p:nvPr>
        </p:nvSpPr>
        <p:spPr>
          <a:xfrm>
            <a:off x="914400" y="4402138"/>
            <a:ext cx="5019675" cy="4165600"/>
          </a:xfrm>
          <a:noFill/>
          <a:ln/>
        </p:spPr>
        <p:txBody>
          <a:bodyPr wrap="none" anchor="ctr"/>
          <a:lstStyle/>
          <a:p>
            <a:r>
              <a:rPr lang="en-US" sz="1200" dirty="0" smtClean="0"/>
              <a:t>Major changes happened when replacing two EMC storage systems with a higher capacity IBM XIV system and when two IBM p595 servers were replaced by two IBM p770 servers.  Smaller dips indicate individual old servers being </a:t>
            </a:r>
            <a:endParaRPr lang="en-US" dirty="0" smtClean="0">
              <a:latin typeface="Times New Roman" pitchFamily="18"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p:cNvSpPr>
            <a:spLocks noGrp="1" noChangeArrowheads="1"/>
          </p:cNvSpPr>
          <p:nvPr>
            <p:ph type="dt" sz="quarter" idx="1"/>
          </p:nvPr>
        </p:nvSpPr>
        <p:spPr>
          <a:noFill/>
        </p:spPr>
        <p:txBody>
          <a:bodyPr/>
          <a:lstStyle/>
          <a:p>
            <a:pPr>
              <a:buFont typeface="Wingdings" pitchFamily="2" charset="2"/>
              <a:buNone/>
            </a:pPr>
            <a:r>
              <a:rPr lang="en-US" smtClean="0">
                <a:latin typeface="Times New Roman" pitchFamily="18" charset="0"/>
                <a:ea typeface="ＭＳ Ｐゴシック"/>
                <a:cs typeface="ＭＳ Ｐゴシック"/>
              </a:rPr>
              <a:t>03/16/08</a:t>
            </a:r>
          </a:p>
        </p:txBody>
      </p:sp>
      <p:sp>
        <p:nvSpPr>
          <p:cNvPr id="27651" name="Rectangle 13"/>
          <p:cNvSpPr>
            <a:spLocks noGrp="1" noChangeArrowheads="1"/>
          </p:cNvSpPr>
          <p:nvPr>
            <p:ph type="sldNum" sz="quarter" idx="5"/>
          </p:nvPr>
        </p:nvSpPr>
        <p:spPr>
          <a:noFill/>
        </p:spPr>
        <p:txBody>
          <a:bodyPr/>
          <a:lstStyle/>
          <a:p>
            <a:pPr>
              <a:buFont typeface="Wingdings" pitchFamily="2" charset="2"/>
              <a:buNone/>
            </a:pPr>
            <a:fld id="{C3B5F553-9BE7-4CE5-B813-C131D7833475}" type="slidenum">
              <a:rPr lang="en-GB" smtClean="0">
                <a:latin typeface="Times New Roman" pitchFamily="18" charset="0"/>
                <a:ea typeface="ＭＳ Ｐゴシック"/>
                <a:cs typeface="ＭＳ Ｐゴシック"/>
              </a:rPr>
              <a:pPr>
                <a:buFont typeface="Wingdings" pitchFamily="2" charset="2"/>
                <a:buNone/>
              </a:pPr>
              <a:t>7</a:t>
            </a:fld>
            <a:endParaRPr lang="en-GB" smtClean="0">
              <a:latin typeface="Times New Roman" pitchFamily="18" charset="0"/>
              <a:ea typeface="ＭＳ Ｐゴシック"/>
              <a:cs typeface="ＭＳ Ｐゴシック"/>
            </a:endParaRPr>
          </a:p>
        </p:txBody>
      </p:sp>
      <p:sp>
        <p:nvSpPr>
          <p:cNvPr id="27652" name="Text Box 1"/>
          <p:cNvSpPr txBox="1">
            <a:spLocks noChangeArrowheads="1"/>
          </p:cNvSpPr>
          <p:nvPr/>
        </p:nvSpPr>
        <p:spPr bwMode="auto">
          <a:xfrm>
            <a:off x="1143000" y="695325"/>
            <a:ext cx="4572000" cy="3475038"/>
          </a:xfrm>
          <a:prstGeom prst="rect">
            <a:avLst/>
          </a:prstGeom>
          <a:solidFill>
            <a:srgbClr val="FFFFFF"/>
          </a:solidFill>
          <a:ln w="9360">
            <a:solidFill>
              <a:srgbClr val="000000"/>
            </a:solidFill>
            <a:miter lim="800000"/>
            <a:headEnd/>
            <a:tailEnd/>
          </a:ln>
        </p:spPr>
        <p:txBody>
          <a:bodyPr wrap="none" anchor="ctr"/>
          <a:lstStyle/>
          <a:p>
            <a:pPr algn="ctr" eaLnBrk="0" hangingPunct="0">
              <a:lnSpc>
                <a:spcPct val="71000"/>
              </a:lnSpc>
              <a:buClr>
                <a:srgbClr val="000000"/>
              </a:buClr>
              <a:buSzPct val="100000"/>
              <a:buFont typeface="Arial" charset="0"/>
              <a:buNone/>
            </a:pPr>
            <a:endParaRPr lang="en-US"/>
          </a:p>
        </p:txBody>
      </p:sp>
      <p:sp>
        <p:nvSpPr>
          <p:cNvPr id="27653" name="Rectangle 2"/>
          <p:cNvSpPr>
            <a:spLocks noGrp="1" noChangeArrowheads="1"/>
          </p:cNvSpPr>
          <p:nvPr>
            <p:ph type="body"/>
          </p:nvPr>
        </p:nvSpPr>
        <p:spPr>
          <a:xfrm>
            <a:off x="914400" y="4402138"/>
            <a:ext cx="5019675" cy="4165600"/>
          </a:xfrm>
          <a:noFill/>
          <a:ln/>
        </p:spPr>
        <p:txBody>
          <a:bodyPr wrap="none" anchor="ctr"/>
          <a:lstStyle/>
          <a:p>
            <a:endParaRPr lang="en-US" smtClean="0">
              <a:latin typeface="Times New Roman" pitchFamily="18"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p:cNvSpPr>
            <a:spLocks noGrp="1" noChangeArrowheads="1"/>
          </p:cNvSpPr>
          <p:nvPr>
            <p:ph type="dt" sz="quarter" idx="1"/>
          </p:nvPr>
        </p:nvSpPr>
        <p:spPr>
          <a:noFill/>
        </p:spPr>
        <p:txBody>
          <a:bodyPr/>
          <a:lstStyle/>
          <a:p>
            <a:pPr>
              <a:buFont typeface="Wingdings" pitchFamily="2" charset="2"/>
              <a:buNone/>
            </a:pPr>
            <a:r>
              <a:rPr lang="en-US" smtClean="0">
                <a:latin typeface="Times New Roman" pitchFamily="18" charset="0"/>
                <a:ea typeface="ＭＳ Ｐゴシック"/>
                <a:cs typeface="ＭＳ Ｐゴシック"/>
              </a:rPr>
              <a:t>03/16/08</a:t>
            </a:r>
          </a:p>
        </p:txBody>
      </p:sp>
      <p:sp>
        <p:nvSpPr>
          <p:cNvPr id="27651" name="Rectangle 13"/>
          <p:cNvSpPr>
            <a:spLocks noGrp="1" noChangeArrowheads="1"/>
          </p:cNvSpPr>
          <p:nvPr>
            <p:ph type="sldNum" sz="quarter" idx="5"/>
          </p:nvPr>
        </p:nvSpPr>
        <p:spPr>
          <a:noFill/>
        </p:spPr>
        <p:txBody>
          <a:bodyPr/>
          <a:lstStyle/>
          <a:p>
            <a:pPr>
              <a:buFont typeface="Wingdings" pitchFamily="2" charset="2"/>
              <a:buNone/>
            </a:pPr>
            <a:fld id="{C3B5F553-9BE7-4CE5-B813-C131D7833475}" type="slidenum">
              <a:rPr lang="en-GB" smtClean="0">
                <a:latin typeface="Times New Roman" pitchFamily="18" charset="0"/>
                <a:ea typeface="ＭＳ Ｐゴシック"/>
                <a:cs typeface="ＭＳ Ｐゴシック"/>
              </a:rPr>
              <a:pPr>
                <a:buFont typeface="Wingdings" pitchFamily="2" charset="2"/>
                <a:buNone/>
              </a:pPr>
              <a:t>8</a:t>
            </a:fld>
            <a:endParaRPr lang="en-GB" smtClean="0">
              <a:latin typeface="Times New Roman" pitchFamily="18" charset="0"/>
              <a:ea typeface="ＭＳ Ｐゴシック"/>
              <a:cs typeface="ＭＳ Ｐゴシック"/>
            </a:endParaRPr>
          </a:p>
        </p:txBody>
      </p:sp>
      <p:sp>
        <p:nvSpPr>
          <p:cNvPr id="27652" name="Text Box 1"/>
          <p:cNvSpPr txBox="1">
            <a:spLocks noChangeArrowheads="1"/>
          </p:cNvSpPr>
          <p:nvPr/>
        </p:nvSpPr>
        <p:spPr bwMode="auto">
          <a:xfrm>
            <a:off x="1143000" y="695325"/>
            <a:ext cx="4572000" cy="3475038"/>
          </a:xfrm>
          <a:prstGeom prst="rect">
            <a:avLst/>
          </a:prstGeom>
          <a:solidFill>
            <a:srgbClr val="FFFFFF"/>
          </a:solidFill>
          <a:ln w="9360">
            <a:solidFill>
              <a:srgbClr val="000000"/>
            </a:solidFill>
            <a:miter lim="800000"/>
            <a:headEnd/>
            <a:tailEnd/>
          </a:ln>
        </p:spPr>
        <p:txBody>
          <a:bodyPr wrap="none" anchor="ctr"/>
          <a:lstStyle/>
          <a:p>
            <a:pPr algn="ctr" eaLnBrk="0" hangingPunct="0">
              <a:lnSpc>
                <a:spcPct val="71000"/>
              </a:lnSpc>
              <a:buClr>
                <a:srgbClr val="000000"/>
              </a:buClr>
              <a:buSzPct val="100000"/>
              <a:buFont typeface="Arial" charset="0"/>
              <a:buNone/>
            </a:pPr>
            <a:endParaRPr lang="en-US"/>
          </a:p>
        </p:txBody>
      </p:sp>
      <p:sp>
        <p:nvSpPr>
          <p:cNvPr id="27653" name="Rectangle 2"/>
          <p:cNvSpPr>
            <a:spLocks noGrp="1" noChangeArrowheads="1"/>
          </p:cNvSpPr>
          <p:nvPr>
            <p:ph type="body"/>
          </p:nvPr>
        </p:nvSpPr>
        <p:spPr>
          <a:xfrm>
            <a:off x="914400" y="4402138"/>
            <a:ext cx="5019675" cy="4165600"/>
          </a:xfrm>
          <a:noFill/>
          <a:ln/>
        </p:spPr>
        <p:txBody>
          <a:bodyPr wrap="none" anchor="ctr"/>
          <a:lstStyle/>
          <a:p>
            <a:r>
              <a:rPr lang="en-US" sz="1200" kern="1200" dirty="0" smtClean="0">
                <a:solidFill>
                  <a:schemeClr val="tx1"/>
                </a:solidFill>
                <a:latin typeface="Arial" charset="0"/>
                <a:ea typeface="ＭＳ Ｐゴシック" pitchFamily="1" charset="-128"/>
                <a:cs typeface="ＭＳ Ｐゴシック" pitchFamily="-105" charset="-128"/>
              </a:rPr>
              <a:t>Storage capacity increased 226% while increasing electrical load only 27%.</a:t>
            </a:r>
            <a:endParaRPr lang="en-US" dirty="0" smtClean="0">
              <a:latin typeface="Times New Roman" pitchFamily="18"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accent6"/>
                </a:solidFill>
              </a:rPr>
              <a:t>Estimated Demand and Total Load Reduction</a:t>
            </a:r>
          </a:p>
          <a:p>
            <a:endParaRPr lang="en-US" dirty="0"/>
          </a:p>
        </p:txBody>
      </p:sp>
      <p:sp>
        <p:nvSpPr>
          <p:cNvPr id="4" name="Slide Number Placeholder 3"/>
          <p:cNvSpPr>
            <a:spLocks noGrp="1"/>
          </p:cNvSpPr>
          <p:nvPr>
            <p:ph type="sldNum" sz="quarter" idx="10"/>
          </p:nvPr>
        </p:nvSpPr>
        <p:spPr/>
        <p:txBody>
          <a:bodyPr/>
          <a:lstStyle/>
          <a:p>
            <a:pPr>
              <a:defRPr/>
            </a:pPr>
            <a:fld id="{90AD9F6C-00F5-4EE2-B588-63CE8CB4CF9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UIT_logo_1colorBlue"/>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705600" y="4953000"/>
            <a:ext cx="2173288" cy="1668463"/>
          </a:xfrm>
          <a:prstGeom prst="rect">
            <a:avLst/>
          </a:prstGeom>
          <a:noFill/>
          <a:ln w="9525">
            <a:noFill/>
            <a:miter lim="800000"/>
            <a:headEnd/>
            <a:tailEnd/>
          </a:ln>
        </p:spPr>
      </p:pic>
      <p:grpSp>
        <p:nvGrpSpPr>
          <p:cNvPr id="5" name="Group 8"/>
          <p:cNvGrpSpPr>
            <a:grpSpLocks/>
          </p:cNvGrpSpPr>
          <p:nvPr userDrawn="1"/>
        </p:nvGrpSpPr>
        <p:grpSpPr bwMode="auto">
          <a:xfrm>
            <a:off x="-500063" y="449263"/>
            <a:ext cx="4538663" cy="3694112"/>
            <a:chOff x="-315" y="593"/>
            <a:chExt cx="2478" cy="2017"/>
          </a:xfrm>
        </p:grpSpPr>
        <p:sp>
          <p:nvSpPr>
            <p:cNvPr id="6" name="Rectangle 9"/>
            <p:cNvSpPr>
              <a:spLocks noChangeArrowheads="1"/>
            </p:cNvSpPr>
            <p:nvPr/>
          </p:nvSpPr>
          <p:spPr bwMode="auto">
            <a:xfrm rot="-2034782">
              <a:off x="-315" y="1093"/>
              <a:ext cx="784" cy="784"/>
            </a:xfrm>
            <a:prstGeom prst="rect">
              <a:avLst/>
            </a:prstGeom>
            <a:solidFill>
              <a:schemeClr val="bg1">
                <a:alpha val="50000"/>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7" name="Rectangle 10"/>
            <p:cNvSpPr>
              <a:spLocks noChangeArrowheads="1"/>
            </p:cNvSpPr>
            <p:nvPr/>
          </p:nvSpPr>
          <p:spPr bwMode="auto">
            <a:xfrm rot="-2034782">
              <a:off x="429" y="593"/>
              <a:ext cx="784" cy="784"/>
            </a:xfrm>
            <a:prstGeom prst="rect">
              <a:avLst/>
            </a:prstGeom>
            <a:solidFill>
              <a:schemeClr val="bg1">
                <a:alpha val="50000"/>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8" name="Rectangle 11"/>
            <p:cNvSpPr>
              <a:spLocks noChangeArrowheads="1"/>
            </p:cNvSpPr>
            <p:nvPr/>
          </p:nvSpPr>
          <p:spPr bwMode="auto">
            <a:xfrm rot="-2034782">
              <a:off x="922" y="1326"/>
              <a:ext cx="784" cy="784"/>
            </a:xfrm>
            <a:prstGeom prst="rect">
              <a:avLst/>
            </a:prstGeom>
            <a:solidFill>
              <a:schemeClr val="bg1">
                <a:alpha val="50000"/>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9" name="Rectangle 12"/>
            <p:cNvSpPr>
              <a:spLocks noChangeArrowheads="1"/>
            </p:cNvSpPr>
            <p:nvPr/>
          </p:nvSpPr>
          <p:spPr bwMode="auto">
            <a:xfrm rot="-2034782">
              <a:off x="178" y="1826"/>
              <a:ext cx="784" cy="784"/>
            </a:xfrm>
            <a:prstGeom prst="rect">
              <a:avLst/>
            </a:prstGeom>
            <a:solidFill>
              <a:schemeClr val="bg1">
                <a:alpha val="50000"/>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grpSp>
          <p:nvGrpSpPr>
            <p:cNvPr id="10" name="Group 13"/>
            <p:cNvGrpSpPr>
              <a:grpSpLocks/>
            </p:cNvGrpSpPr>
            <p:nvPr/>
          </p:nvGrpSpPr>
          <p:grpSpPr bwMode="auto">
            <a:xfrm rot="-2034782">
              <a:off x="483" y="925"/>
              <a:ext cx="1680" cy="1668"/>
              <a:chOff x="4368" y="2981"/>
              <a:chExt cx="720" cy="715"/>
            </a:xfrm>
          </p:grpSpPr>
          <p:sp>
            <p:nvSpPr>
              <p:cNvPr id="11" name="Rectangle 14"/>
              <p:cNvSpPr>
                <a:spLocks noChangeArrowheads="1"/>
              </p:cNvSpPr>
              <p:nvPr/>
            </p:nvSpPr>
            <p:spPr bwMode="auto">
              <a:xfrm>
                <a:off x="4368" y="2981"/>
                <a:ext cx="336" cy="336"/>
              </a:xfrm>
              <a:prstGeom prst="rect">
                <a:avLst/>
              </a:prstGeom>
              <a:solidFill>
                <a:schemeClr val="bg1">
                  <a:alpha val="25999"/>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12" name="Rectangle 15"/>
              <p:cNvSpPr>
                <a:spLocks noChangeArrowheads="1"/>
              </p:cNvSpPr>
              <p:nvPr/>
            </p:nvSpPr>
            <p:spPr bwMode="auto">
              <a:xfrm>
                <a:off x="4752" y="2981"/>
                <a:ext cx="336" cy="336"/>
              </a:xfrm>
              <a:prstGeom prst="rect">
                <a:avLst/>
              </a:prstGeom>
              <a:solidFill>
                <a:schemeClr val="bg1">
                  <a:alpha val="25999"/>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13" name="Rectangle 16"/>
              <p:cNvSpPr>
                <a:spLocks noChangeArrowheads="1"/>
              </p:cNvSpPr>
              <p:nvPr/>
            </p:nvSpPr>
            <p:spPr bwMode="auto">
              <a:xfrm>
                <a:off x="4752" y="3360"/>
                <a:ext cx="336" cy="336"/>
              </a:xfrm>
              <a:prstGeom prst="rect">
                <a:avLst/>
              </a:prstGeom>
              <a:solidFill>
                <a:schemeClr val="bg1">
                  <a:alpha val="25999"/>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14" name="Rectangle 17"/>
              <p:cNvSpPr>
                <a:spLocks noChangeArrowheads="1"/>
              </p:cNvSpPr>
              <p:nvPr/>
            </p:nvSpPr>
            <p:spPr bwMode="auto">
              <a:xfrm>
                <a:off x="4368" y="3360"/>
                <a:ext cx="336" cy="336"/>
              </a:xfrm>
              <a:prstGeom prst="rect">
                <a:avLst/>
              </a:prstGeom>
              <a:solidFill>
                <a:schemeClr val="bg1">
                  <a:alpha val="25999"/>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grpSp>
      </p:grpSp>
      <p:sp>
        <p:nvSpPr>
          <p:cNvPr id="14338" name="Rectangle 2"/>
          <p:cNvSpPr>
            <a:spLocks noGrp="1" noChangeArrowheads="1"/>
          </p:cNvSpPr>
          <p:nvPr>
            <p:ph type="ctrTitle"/>
          </p:nvPr>
        </p:nvSpPr>
        <p:spPr>
          <a:xfrm>
            <a:off x="914400" y="4645025"/>
            <a:ext cx="6553200" cy="993775"/>
          </a:xfrm>
        </p:spPr>
        <p:txBody>
          <a:bodyPr/>
          <a:lstStyle>
            <a:lvl1pPr>
              <a:defRPr>
                <a:solidFill>
                  <a:schemeClr val="bg1"/>
                </a:solidFill>
              </a:defRPr>
            </a:lvl1pPr>
          </a:lstStyle>
          <a:p>
            <a:r>
              <a:rPr lang="en-US"/>
              <a:t>Click to edit Master title style</a:t>
            </a:r>
          </a:p>
        </p:txBody>
      </p:sp>
      <p:sp>
        <p:nvSpPr>
          <p:cNvPr id="14339" name="Rectangle 3"/>
          <p:cNvSpPr>
            <a:spLocks noGrp="1" noChangeArrowheads="1"/>
          </p:cNvSpPr>
          <p:nvPr>
            <p:ph type="subTitle" idx="1"/>
          </p:nvPr>
        </p:nvSpPr>
        <p:spPr>
          <a:xfrm>
            <a:off x="914400" y="5715000"/>
            <a:ext cx="4876800" cy="381000"/>
          </a:xfrm>
        </p:spPr>
        <p:txBody>
          <a:bodyPr/>
          <a:lstStyle>
            <a:lvl1pPr marL="0" indent="0">
              <a:buFontTx/>
              <a:buNone/>
              <a:defRPr>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53F01D-729C-42D7-A5C6-02FB0407337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AAD137-1548-43BA-86A4-3F7B253F927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648200"/>
            <a:ext cx="6542088" cy="982663"/>
          </a:xfrm>
        </p:spPr>
        <p:txBody>
          <a:bodyPr/>
          <a:lstStyle/>
          <a:p>
            <a:r>
              <a:rPr lang="en-US" dirty="0" smtClean="0"/>
              <a:t>Click to edit Master title style</a:t>
            </a:r>
            <a:endParaRPr lang="en-US" dirty="0"/>
          </a:p>
        </p:txBody>
      </p:sp>
      <p:sp>
        <p:nvSpPr>
          <p:cNvPr id="3" name="Rectangle 13"/>
          <p:cNvSpPr>
            <a:spLocks noGrp="1" noChangeArrowheads="1"/>
          </p:cNvSpPr>
          <p:nvPr>
            <p:ph type="dt" idx="10"/>
          </p:nvPr>
        </p:nvSpPr>
        <p:spPr/>
        <p:txBody>
          <a:bodyPr/>
          <a:lstStyle>
            <a:lvl1pPr>
              <a:defRPr/>
            </a:lvl1pPr>
          </a:lstStyle>
          <a:p>
            <a:pPr>
              <a:defRPr/>
            </a:pPr>
            <a:r>
              <a:rPr lang="en-US"/>
              <a:t>03/20/09</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3886200"/>
          </a:xfrm>
        </p:spPr>
        <p:txBody>
          <a:bodyPr/>
          <a:lstStyle/>
          <a:p>
            <a:pPr lvl="0"/>
            <a:endParaRPr lang="en-US" noProof="0"/>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r>
              <a:rPr lang="en-US"/>
              <a:t>03/20/09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788087-A949-4F68-A990-A19E66C2D66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3886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2E3BD8-BDA0-4C65-8E94-765AFDDC943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4E9588-7777-4A37-A024-E9F4A323B0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C440D4-AE1D-4104-B2EA-EA34812455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C66DA2-92B4-4C57-A183-8A564CF045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12905C-1D88-4881-8BEC-79B2A53030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39539C-A789-4D9F-B4A1-1C2B3BB3ECA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C2FB73-4E18-4E8D-B051-67F6BC48CDE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7138A4-CA6F-4773-A195-637DD6E22A4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8C6637-2189-4FAC-9811-40B05AC9AA7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9" name="Rectangle 7"/>
          <p:cNvSpPr>
            <a:spLocks noChangeArrowheads="1"/>
          </p:cNvSpPr>
          <p:nvPr userDrawn="1"/>
        </p:nvSpPr>
        <p:spPr bwMode="auto">
          <a:xfrm>
            <a:off x="0" y="5715000"/>
            <a:ext cx="9144000" cy="1143000"/>
          </a:xfrm>
          <a:prstGeom prst="rect">
            <a:avLst/>
          </a:prstGeom>
          <a:solidFill>
            <a:srgbClr val="9CCAF4"/>
          </a:solidFill>
          <a:ln w="9525">
            <a:solidFill>
              <a:schemeClr val="tx1"/>
            </a:solid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1027" name="Rectangle 2"/>
          <p:cNvSpPr>
            <a:spLocks noGrp="1" noChangeArrowheads="1"/>
          </p:cNvSpPr>
          <p:nvPr>
            <p:ph type="title"/>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r>
              <a:rPr lang="en-US" smtClean="0"/>
              <a:t>Click to edit Master text styles</a:t>
            </a:r>
          </a:p>
          <a:p>
            <a:pPr lvl="0"/>
            <a:r>
              <a:rPr lang="en-US" smtClean="0"/>
              <a:t>Click to edit Master text styles</a:t>
            </a:r>
          </a:p>
          <a:p>
            <a:pPr lvl="1"/>
            <a:r>
              <a:rPr lang="en-US" smtClean="0"/>
              <a:t>Sub text</a:t>
            </a:r>
          </a:p>
          <a:p>
            <a:pPr lvl="1"/>
            <a:r>
              <a:rPr lang="en-US" smtClean="0"/>
              <a:t>Sub text</a:t>
            </a:r>
          </a:p>
          <a:p>
            <a:pPr lvl="0"/>
            <a:endParaRPr lang="en-US" smtClean="0"/>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chemeClr val="tx1"/>
                </a:solidFill>
                <a:latin typeface="Arial" pitchFamily="34" charset="0"/>
                <a:ea typeface="ＭＳ Ｐゴシック" pitchFamily="1" charset="-128"/>
                <a:cs typeface="+mn-cs"/>
              </a:defRPr>
            </a:lvl1pPr>
          </a:lstStyle>
          <a:p>
            <a:pPr>
              <a:defRPr/>
            </a:pPr>
            <a:r>
              <a:rPr lang="en-US"/>
              <a:t>03/20/09</a:t>
            </a:r>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ea typeface="ＭＳ Ｐゴシック" pitchFamily="34" charset="-128"/>
                <a:cs typeface="+mn-cs"/>
              </a:defRPr>
            </a:lvl1pPr>
          </a:lstStyle>
          <a:p>
            <a:pPr>
              <a:defRPr/>
            </a:pPr>
            <a:endParaRPr lang="en-US"/>
          </a:p>
        </p:txBody>
      </p:sp>
      <p:pic>
        <p:nvPicPr>
          <p:cNvPr id="1031" name="Picture 8" descr="CUIT_logo_Horizontal_1c_Blue"/>
          <p:cNvPicPr>
            <a:picLocks noChangeAspect="1" noChangeArrowheads="1"/>
          </p:cNvPicPr>
          <p:nvPr userDrawn="1"/>
        </p:nvPicPr>
        <p:blipFill>
          <a:blip r:embed="rId16" cstate="print">
            <a:clrChange>
              <a:clrFrom>
                <a:srgbClr val="FFFFFF"/>
              </a:clrFrom>
              <a:clrTo>
                <a:srgbClr val="FFFFFF">
                  <a:alpha val="0"/>
                </a:srgbClr>
              </a:clrTo>
            </a:clrChange>
          </a:blip>
          <a:srcRect/>
          <a:stretch>
            <a:fillRect/>
          </a:stretch>
        </p:blipFill>
        <p:spPr bwMode="auto">
          <a:xfrm>
            <a:off x="304800" y="5957888"/>
            <a:ext cx="3505200" cy="685800"/>
          </a:xfrm>
          <a:prstGeom prst="rect">
            <a:avLst/>
          </a:prstGeom>
          <a:noFill/>
          <a:ln w="9525">
            <a:noFill/>
            <a:miter lim="800000"/>
            <a:headEnd/>
            <a:tailEnd/>
          </a:ln>
        </p:spPr>
      </p:pic>
      <p:sp>
        <p:nvSpPr>
          <p:cNvPr id="13321" name="Rectangle 9"/>
          <p:cNvSpPr>
            <a:spLocks noChangeArrowheads="1"/>
          </p:cNvSpPr>
          <p:nvPr userDrawn="1"/>
        </p:nvSpPr>
        <p:spPr bwMode="auto">
          <a:xfrm>
            <a:off x="0" y="0"/>
            <a:ext cx="9144000" cy="228600"/>
          </a:xfrm>
          <a:prstGeom prst="rect">
            <a:avLst/>
          </a:prstGeom>
          <a:solidFill>
            <a:srgbClr val="053F75"/>
          </a:solidFill>
          <a:ln w="9525">
            <a:solidFill>
              <a:schemeClr val="tx1"/>
            </a:solid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ea typeface="ＭＳ Ｐゴシック" pitchFamily="34" charset="-128"/>
                <a:cs typeface="+mn-cs"/>
              </a:defRPr>
            </a:lvl1pPr>
          </a:lstStyle>
          <a:p>
            <a:pPr>
              <a:defRPr/>
            </a:pPr>
            <a:fld id="{E5E19F60-0CDA-4D60-908D-B68775C2E9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67" r:id="rId12"/>
    <p:sldLayoutId id="2147483668" r:id="rId13"/>
    <p:sldLayoutId id="2147483655" r:id="rId14"/>
  </p:sldLayoutIdLst>
  <p:hf hdr="0" ftr="0" dt="0"/>
  <p:txStyles>
    <p:titleStyle>
      <a:lvl1pPr algn="l" rtl="0" eaLnBrk="0" fontAlgn="base" hangingPunct="0">
        <a:spcBef>
          <a:spcPct val="0"/>
        </a:spcBef>
        <a:spcAft>
          <a:spcPct val="0"/>
        </a:spcAft>
        <a:defRPr sz="2400" b="1">
          <a:solidFill>
            <a:schemeClr val="accent2"/>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2400" b="1">
          <a:solidFill>
            <a:schemeClr val="accent2"/>
          </a:solidFill>
          <a:latin typeface="Arial" charset="0"/>
          <a:ea typeface="ＭＳ Ｐゴシック" pitchFamily="-110" charset="-128"/>
          <a:cs typeface="ＭＳ Ｐゴシック" pitchFamily="-110" charset="-128"/>
        </a:defRPr>
      </a:lvl2pPr>
      <a:lvl3pPr algn="l" rtl="0" eaLnBrk="0" fontAlgn="base" hangingPunct="0">
        <a:spcBef>
          <a:spcPct val="0"/>
        </a:spcBef>
        <a:spcAft>
          <a:spcPct val="0"/>
        </a:spcAft>
        <a:defRPr sz="2400" b="1">
          <a:solidFill>
            <a:schemeClr val="accent2"/>
          </a:solidFill>
          <a:latin typeface="Arial" charset="0"/>
          <a:ea typeface="ＭＳ Ｐゴシック" pitchFamily="-110" charset="-128"/>
          <a:cs typeface="ＭＳ Ｐゴシック" pitchFamily="-110" charset="-128"/>
        </a:defRPr>
      </a:lvl3pPr>
      <a:lvl4pPr algn="l" rtl="0" eaLnBrk="0" fontAlgn="base" hangingPunct="0">
        <a:spcBef>
          <a:spcPct val="0"/>
        </a:spcBef>
        <a:spcAft>
          <a:spcPct val="0"/>
        </a:spcAft>
        <a:defRPr sz="2400" b="1">
          <a:solidFill>
            <a:schemeClr val="accent2"/>
          </a:solidFill>
          <a:latin typeface="Arial" charset="0"/>
          <a:ea typeface="ＭＳ Ｐゴシック" pitchFamily="-110" charset="-128"/>
          <a:cs typeface="ＭＳ Ｐゴシック" pitchFamily="-110" charset="-128"/>
        </a:defRPr>
      </a:lvl4pPr>
      <a:lvl5pPr algn="l" rtl="0" eaLnBrk="0" fontAlgn="base" hangingPunct="0">
        <a:spcBef>
          <a:spcPct val="0"/>
        </a:spcBef>
        <a:spcAft>
          <a:spcPct val="0"/>
        </a:spcAft>
        <a:defRPr sz="2400" b="1">
          <a:solidFill>
            <a:schemeClr val="accent2"/>
          </a:solidFill>
          <a:latin typeface="Arial" charset="0"/>
          <a:ea typeface="ＭＳ Ｐゴシック" pitchFamily="-110" charset="-128"/>
          <a:cs typeface="ＭＳ Ｐゴシック" pitchFamily="-110" charset="-128"/>
        </a:defRPr>
      </a:lvl5pPr>
      <a:lvl6pPr marL="457200" algn="l" rtl="0" fontAlgn="base">
        <a:spcBef>
          <a:spcPct val="0"/>
        </a:spcBef>
        <a:spcAft>
          <a:spcPct val="0"/>
        </a:spcAft>
        <a:defRPr sz="2400" b="1">
          <a:solidFill>
            <a:schemeClr val="accent2"/>
          </a:solidFill>
          <a:latin typeface="Arial" charset="0"/>
        </a:defRPr>
      </a:lvl6pPr>
      <a:lvl7pPr marL="914400" algn="l" rtl="0" fontAlgn="base">
        <a:spcBef>
          <a:spcPct val="0"/>
        </a:spcBef>
        <a:spcAft>
          <a:spcPct val="0"/>
        </a:spcAft>
        <a:defRPr sz="2400" b="1">
          <a:solidFill>
            <a:schemeClr val="accent2"/>
          </a:solidFill>
          <a:latin typeface="Arial" charset="0"/>
        </a:defRPr>
      </a:lvl7pPr>
      <a:lvl8pPr marL="1371600" algn="l" rtl="0" fontAlgn="base">
        <a:spcBef>
          <a:spcPct val="0"/>
        </a:spcBef>
        <a:spcAft>
          <a:spcPct val="0"/>
        </a:spcAft>
        <a:defRPr sz="2400" b="1">
          <a:solidFill>
            <a:schemeClr val="accent2"/>
          </a:solidFill>
          <a:latin typeface="Arial" charset="0"/>
        </a:defRPr>
      </a:lvl8pPr>
      <a:lvl9pPr marL="1828800" algn="l" rtl="0" fontAlgn="base">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1600">
          <a:solidFill>
            <a:srgbClr val="4D4D4D"/>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1600">
          <a:solidFill>
            <a:srgbClr val="4D4D4D"/>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logs.cuit.columbia.edu/greend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nyserda.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152400" y="2362200"/>
            <a:ext cx="8839200" cy="993775"/>
          </a:xfrm>
        </p:spPr>
        <p:txBody>
          <a:bodyPr/>
          <a:lstStyle/>
          <a:p>
            <a:pPr eaLnBrk="1" hangingPunct="1"/>
            <a:r>
              <a:rPr lang="en-US" sz="3200" dirty="0" smtClean="0">
                <a:solidFill>
                  <a:schemeClr val="accent2"/>
                </a:solidFill>
                <a:ea typeface="ＭＳ Ｐゴシック"/>
                <a:cs typeface="ＭＳ Ｐゴシック"/>
              </a:rPr>
              <a:t>Columbia University’s </a:t>
            </a:r>
            <a:br>
              <a:rPr lang="en-US" sz="3200" dirty="0" smtClean="0">
                <a:solidFill>
                  <a:schemeClr val="accent2"/>
                </a:solidFill>
                <a:ea typeface="ＭＳ Ｐゴシック"/>
                <a:cs typeface="ＭＳ Ｐゴシック"/>
              </a:rPr>
            </a:br>
            <a:r>
              <a:rPr lang="en-US" sz="3200" dirty="0" smtClean="0">
                <a:solidFill>
                  <a:schemeClr val="accent2"/>
                </a:solidFill>
                <a:ea typeface="ＭＳ Ｐゴシック"/>
                <a:cs typeface="ＭＳ Ｐゴシック"/>
              </a:rPr>
              <a:t>Advanced Concepts Data Center Pilot</a:t>
            </a:r>
            <a:endParaRPr lang="en-US" sz="3200" b="0" dirty="0" smtClean="0">
              <a:ea typeface="ＭＳ Ｐゴシック"/>
              <a:cs typeface="ＭＳ Ｐゴシック"/>
            </a:endParaRPr>
          </a:p>
        </p:txBody>
      </p:sp>
      <p:sp>
        <p:nvSpPr>
          <p:cNvPr id="18434" name="Rectangle 3"/>
          <p:cNvSpPr>
            <a:spLocks noGrp="1" noChangeArrowheads="1"/>
          </p:cNvSpPr>
          <p:nvPr>
            <p:ph type="subTitle" idx="1"/>
          </p:nvPr>
        </p:nvSpPr>
        <p:spPr>
          <a:xfrm>
            <a:off x="533400" y="5715000"/>
            <a:ext cx="4876800" cy="381000"/>
          </a:xfrm>
        </p:spPr>
        <p:txBody>
          <a:bodyPr/>
          <a:lstStyle/>
          <a:p>
            <a:pPr eaLnBrk="1" hangingPunct="1"/>
            <a:r>
              <a:rPr lang="en-US" dirty="0" smtClean="0">
                <a:ea typeface="ＭＳ Ｐゴシック"/>
                <a:cs typeface="ＭＳ Ｐゴシック"/>
              </a:rPr>
              <a:t>June 6,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457200" y="482600"/>
            <a:ext cx="8229600" cy="454025"/>
          </a:xfrm>
        </p:spPr>
        <p:txBody>
          <a:bodyPr lIns="0" tIns="0" rIns="0" bIns="0"/>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smtClean="0">
                <a:ea typeface="ＭＳ Ｐゴシック"/>
                <a:cs typeface="ＭＳ Ｐゴシック"/>
              </a:rPr>
              <a:t>CUIT’s Power Usage Effectiveness (PUE)</a:t>
            </a:r>
          </a:p>
        </p:txBody>
      </p:sp>
      <p:sp>
        <p:nvSpPr>
          <p:cNvPr id="26627" name="Slide Number Placeholder 3"/>
          <p:cNvSpPr>
            <a:spLocks noGrp="1"/>
          </p:cNvSpPr>
          <p:nvPr>
            <p:ph type="sldNum" sz="quarter" idx="12"/>
          </p:nvPr>
        </p:nvSpPr>
        <p:spPr>
          <a:noFill/>
        </p:spPr>
        <p:txBody>
          <a:bodyPr/>
          <a:lstStyle/>
          <a:p>
            <a:fld id="{F0F5C17F-672B-46EA-9644-AC332F1F6C05}" type="slidenum">
              <a:rPr lang="en-US" smtClean="0">
                <a:ea typeface="ＭＳ Ｐゴシック"/>
                <a:cs typeface="ＭＳ Ｐゴシック"/>
              </a:rPr>
              <a:pPr/>
              <a:t>10</a:t>
            </a:fld>
            <a:endParaRPr lang="en-US" smtClean="0">
              <a:ea typeface="ＭＳ Ｐゴシック"/>
              <a:cs typeface="ＭＳ Ｐゴシック"/>
            </a:endParaRPr>
          </a:p>
        </p:txBody>
      </p:sp>
      <p:pic>
        <p:nvPicPr>
          <p:cNvPr id="1026" name="Picture 2" descr="R:\projects\nyserda\Rwork\PUEline20100501-2011043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923925"/>
            <a:ext cx="8317215" cy="451629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914400" y="5105400"/>
            <a:ext cx="8001000" cy="954107"/>
          </a:xfrm>
          <a:prstGeom prst="rect">
            <a:avLst/>
          </a:prstGeom>
          <a:noFill/>
        </p:spPr>
        <p:txBody>
          <a:bodyPr wrap="square" rtlCol="0">
            <a:spAutoFit/>
          </a:bodyPr>
          <a:lstStyle/>
          <a:p>
            <a:r>
              <a:rPr lang="en-US" sz="1200" dirty="0" smtClean="0">
                <a:solidFill>
                  <a:schemeClr val="accent6"/>
                </a:solidFill>
              </a:rPr>
              <a:t>Extensive instrumentation for real-time measurements of electrical and cooling loads has enabled us to measure and calculate our Power Usage Effectiveness in real time, and to confirm seasonal variations in PUE thanks to use of air- and water-side economizing</a:t>
            </a:r>
          </a:p>
          <a:p>
            <a:pPr>
              <a:buFont typeface="Arial" pitchFamily="34" charset="0"/>
              <a:buChar char="•"/>
            </a:pPr>
            <a:endParaRPr lang="en-US" sz="800" dirty="0" smtClean="0">
              <a:solidFill>
                <a:schemeClr val="accent6"/>
              </a:solidFill>
            </a:endParaRPr>
          </a:p>
          <a:p>
            <a:endParaRPr lang="en-US" sz="1200" dirty="0">
              <a:solidFill>
                <a:schemeClr val="accent6"/>
              </a:solidFill>
            </a:endParaRPr>
          </a:p>
        </p:txBody>
      </p:sp>
      <p:sp>
        <p:nvSpPr>
          <p:cNvPr id="2" name="Down Arrow 1"/>
          <p:cNvSpPr/>
          <p:nvPr/>
        </p:nvSpPr>
        <p:spPr bwMode="auto">
          <a:xfrm rot="5400000">
            <a:off x="3200400" y="1981200"/>
            <a:ext cx="304800" cy="533400"/>
          </a:xfrm>
          <a:prstGeom prst="downArrow">
            <a:avLst>
              <a:gd name="adj1" fmla="val 37500"/>
              <a:gd name="adj2" fmla="val 53125"/>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TextBox 2"/>
          <p:cNvSpPr txBox="1"/>
          <p:nvPr/>
        </p:nvSpPr>
        <p:spPr>
          <a:xfrm>
            <a:off x="3619500" y="2109400"/>
            <a:ext cx="2338204" cy="276999"/>
          </a:xfrm>
          <a:prstGeom prst="rect">
            <a:avLst/>
          </a:prstGeom>
          <a:noFill/>
        </p:spPr>
        <p:txBody>
          <a:bodyPr wrap="none" rtlCol="0">
            <a:spAutoFit/>
          </a:bodyPr>
          <a:lstStyle/>
          <a:p>
            <a:r>
              <a:rPr lang="en-US" sz="1200" dirty="0" smtClean="0"/>
              <a:t>7/27/10 - </a:t>
            </a:r>
            <a:r>
              <a:rPr lang="en-US" sz="1200" dirty="0"/>
              <a:t>Chilled Water Outage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E4E9588-7777-4A37-A024-E9F4A323B0FD}" type="slidenum">
              <a:rPr lang="en-US" smtClean="0"/>
              <a:pPr>
                <a:defRPr/>
              </a:pPr>
              <a:t>11</a:t>
            </a:fld>
            <a:endParaRPr lang="en-US"/>
          </a:p>
        </p:txBody>
      </p:sp>
      <p:sp>
        <p:nvSpPr>
          <p:cNvPr id="5" name="Rectangle 1"/>
          <p:cNvSpPr txBox="1">
            <a:spLocks noChangeArrowheads="1"/>
          </p:cNvSpPr>
          <p:nvPr/>
        </p:nvSpPr>
        <p:spPr bwMode="auto">
          <a:xfrm>
            <a:off x="457200" y="482600"/>
            <a:ext cx="8229600" cy="454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b="1">
                <a:solidFill>
                  <a:schemeClr val="accent2"/>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2400" b="1">
                <a:solidFill>
                  <a:schemeClr val="accent2"/>
                </a:solidFill>
                <a:latin typeface="Arial" charset="0"/>
                <a:ea typeface="ＭＳ Ｐゴシック" pitchFamily="-110" charset="-128"/>
                <a:cs typeface="ＭＳ Ｐゴシック" pitchFamily="-110" charset="-128"/>
              </a:defRPr>
            </a:lvl2pPr>
            <a:lvl3pPr algn="l" rtl="0" eaLnBrk="0" fontAlgn="base" hangingPunct="0">
              <a:spcBef>
                <a:spcPct val="0"/>
              </a:spcBef>
              <a:spcAft>
                <a:spcPct val="0"/>
              </a:spcAft>
              <a:defRPr sz="2400" b="1">
                <a:solidFill>
                  <a:schemeClr val="accent2"/>
                </a:solidFill>
                <a:latin typeface="Arial" charset="0"/>
                <a:ea typeface="ＭＳ Ｐゴシック" pitchFamily="-110" charset="-128"/>
                <a:cs typeface="ＭＳ Ｐゴシック" pitchFamily="-110" charset="-128"/>
              </a:defRPr>
            </a:lvl3pPr>
            <a:lvl4pPr algn="l" rtl="0" eaLnBrk="0" fontAlgn="base" hangingPunct="0">
              <a:spcBef>
                <a:spcPct val="0"/>
              </a:spcBef>
              <a:spcAft>
                <a:spcPct val="0"/>
              </a:spcAft>
              <a:defRPr sz="2400" b="1">
                <a:solidFill>
                  <a:schemeClr val="accent2"/>
                </a:solidFill>
                <a:latin typeface="Arial" charset="0"/>
                <a:ea typeface="ＭＳ Ｐゴシック" pitchFamily="-110" charset="-128"/>
                <a:cs typeface="ＭＳ Ｐゴシック" pitchFamily="-110" charset="-128"/>
              </a:defRPr>
            </a:lvl4pPr>
            <a:lvl5pPr algn="l" rtl="0" eaLnBrk="0" fontAlgn="base" hangingPunct="0">
              <a:spcBef>
                <a:spcPct val="0"/>
              </a:spcBef>
              <a:spcAft>
                <a:spcPct val="0"/>
              </a:spcAft>
              <a:defRPr sz="2400" b="1">
                <a:solidFill>
                  <a:schemeClr val="accent2"/>
                </a:solidFill>
                <a:latin typeface="Arial" charset="0"/>
                <a:ea typeface="ＭＳ Ｐゴシック" pitchFamily="-110" charset="-128"/>
                <a:cs typeface="ＭＳ Ｐゴシック" pitchFamily="-110" charset="-128"/>
              </a:defRPr>
            </a:lvl5pPr>
            <a:lvl6pPr marL="457200" algn="l" rtl="0" fontAlgn="base">
              <a:spcBef>
                <a:spcPct val="0"/>
              </a:spcBef>
              <a:spcAft>
                <a:spcPct val="0"/>
              </a:spcAft>
              <a:defRPr sz="2400" b="1">
                <a:solidFill>
                  <a:schemeClr val="accent2"/>
                </a:solidFill>
                <a:latin typeface="Arial" charset="0"/>
              </a:defRPr>
            </a:lvl6pPr>
            <a:lvl7pPr marL="914400" algn="l" rtl="0" fontAlgn="base">
              <a:spcBef>
                <a:spcPct val="0"/>
              </a:spcBef>
              <a:spcAft>
                <a:spcPct val="0"/>
              </a:spcAft>
              <a:defRPr sz="2400" b="1">
                <a:solidFill>
                  <a:schemeClr val="accent2"/>
                </a:solidFill>
                <a:latin typeface="Arial" charset="0"/>
              </a:defRPr>
            </a:lvl7pPr>
            <a:lvl8pPr marL="1371600" algn="l" rtl="0" fontAlgn="base">
              <a:spcBef>
                <a:spcPct val="0"/>
              </a:spcBef>
              <a:spcAft>
                <a:spcPct val="0"/>
              </a:spcAft>
              <a:defRPr sz="2400" b="1">
                <a:solidFill>
                  <a:schemeClr val="accent2"/>
                </a:solidFill>
                <a:latin typeface="Arial" charset="0"/>
              </a:defRPr>
            </a:lvl8pPr>
            <a:lvl9pPr marL="1828800" algn="l" rtl="0" fontAlgn="base">
              <a:spcBef>
                <a:spcPct val="0"/>
              </a:spcBef>
              <a:spcAft>
                <a:spcPct val="0"/>
              </a:spcAft>
              <a:defRPr sz="2400" b="1">
                <a:solidFill>
                  <a:schemeClr val="accent2"/>
                </a:solidFill>
                <a:latin typeface="Arial" charset="0"/>
              </a:defRPr>
            </a:lvl9p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smtClean="0">
                <a:ea typeface="ＭＳ Ｐゴシック"/>
                <a:cs typeface="ＭＳ Ｐゴシック"/>
              </a:rPr>
              <a:t>CUIT’s Power Usage Effectiveness (PUE)</a:t>
            </a:r>
            <a:endParaRPr lang="en-US" sz="2800" dirty="0" smtClean="0">
              <a:ea typeface="ＭＳ Ｐゴシック"/>
              <a:cs typeface="ＭＳ Ｐゴシック"/>
            </a:endParaRPr>
          </a:p>
        </p:txBody>
      </p:sp>
      <p:pic>
        <p:nvPicPr>
          <p:cNvPr id="2050" name="Picture 2" descr="R:\projects\nyserda\Rwork\PUEhist20100501-2011043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980738"/>
            <a:ext cx="6172200" cy="473426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248400" y="1354723"/>
            <a:ext cx="2908168" cy="2308324"/>
          </a:xfrm>
          <a:prstGeom prst="rect">
            <a:avLst/>
          </a:prstGeom>
          <a:noFill/>
        </p:spPr>
        <p:txBody>
          <a:bodyPr wrap="none" rtlCol="0">
            <a:spAutoFit/>
          </a:bodyPr>
          <a:lstStyle/>
          <a:p>
            <a:pPr marL="171450" indent="-171450">
              <a:buFont typeface="Arial" pitchFamily="34" charset="0"/>
              <a:buChar char="•"/>
            </a:pPr>
            <a:r>
              <a:rPr lang="en-US" sz="1600" dirty="0" smtClean="0"/>
              <a:t>Seasonal variation identifies</a:t>
            </a:r>
          </a:p>
          <a:p>
            <a:r>
              <a:rPr lang="en-US" sz="1600" dirty="0"/>
              <a:t>s</a:t>
            </a:r>
            <a:r>
              <a:rPr lang="en-US" sz="1600" dirty="0" smtClean="0"/>
              <a:t>ummer and winter PUE</a:t>
            </a:r>
          </a:p>
          <a:p>
            <a:pPr marL="171450" indent="-171450">
              <a:buFont typeface="Arial" pitchFamily="34" charset="0"/>
              <a:buChar char="•"/>
            </a:pPr>
            <a:endParaRPr lang="en-US" sz="1600" dirty="0" smtClean="0"/>
          </a:p>
          <a:p>
            <a:pPr marL="171450" indent="-171450">
              <a:buFont typeface="Arial" pitchFamily="34" charset="0"/>
              <a:buChar char="•"/>
            </a:pPr>
            <a:r>
              <a:rPr lang="en-US" sz="1600" dirty="0" smtClean="0"/>
              <a:t>PUE driven by </a:t>
            </a:r>
          </a:p>
          <a:p>
            <a:r>
              <a:rPr lang="en-US" sz="1600" dirty="0" smtClean="0"/>
              <a:t>fluctuations in cooling load</a:t>
            </a:r>
          </a:p>
          <a:p>
            <a:endParaRPr lang="en-US" sz="1600" dirty="0" smtClean="0"/>
          </a:p>
          <a:p>
            <a:pPr marL="171450" indent="-171450">
              <a:buFont typeface="Arial" pitchFamily="34" charset="0"/>
              <a:buChar char="•"/>
            </a:pPr>
            <a:r>
              <a:rPr lang="en-US" sz="1600" dirty="0" smtClean="0"/>
              <a:t>IT load steadily decreasing; </a:t>
            </a:r>
          </a:p>
          <a:p>
            <a:r>
              <a:rPr lang="en-US" sz="1600" dirty="0" smtClean="0"/>
              <a:t>though small impact on PUE</a:t>
            </a:r>
          </a:p>
          <a:p>
            <a:endParaRPr lang="en-US" sz="1600" dirty="0"/>
          </a:p>
        </p:txBody>
      </p:sp>
    </p:spTree>
    <p:extLst>
      <p:ext uri="{BB962C8B-B14F-4D97-AF65-F5344CB8AC3E}">
        <p14:creationId xmlns:p14="http://schemas.microsoft.com/office/powerpoint/2010/main" xmlns="" val="1045565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z="2800" dirty="0" smtClean="0">
                <a:ea typeface="ＭＳ Ｐゴシック"/>
                <a:cs typeface="ＭＳ Ｐゴシック"/>
              </a:rPr>
              <a:t>Dissemination of Findings</a:t>
            </a:r>
          </a:p>
        </p:txBody>
      </p:sp>
      <p:sp>
        <p:nvSpPr>
          <p:cNvPr id="28674" name="Content Placeholder 2"/>
          <p:cNvSpPr>
            <a:spLocks noGrp="1"/>
          </p:cNvSpPr>
          <p:nvPr>
            <p:ph idx="1"/>
          </p:nvPr>
        </p:nvSpPr>
        <p:spPr>
          <a:xfrm>
            <a:off x="609600" y="914400"/>
            <a:ext cx="8229600" cy="5029200"/>
          </a:xfrm>
        </p:spPr>
        <p:txBody>
          <a:bodyPr/>
          <a:lstStyle/>
          <a:p>
            <a:pPr lvl="0">
              <a:buNone/>
            </a:pPr>
            <a:r>
              <a:rPr lang="en-US" u="sng" dirty="0" smtClean="0">
                <a:solidFill>
                  <a:schemeClr val="accent6"/>
                </a:solidFill>
              </a:rPr>
              <a:t>External Meetings &amp; Publications:</a:t>
            </a:r>
            <a:endParaRPr lang="en-US" sz="800" dirty="0" smtClean="0">
              <a:solidFill>
                <a:schemeClr val="accent6"/>
              </a:solidFill>
            </a:endParaRPr>
          </a:p>
          <a:p>
            <a:pPr marL="0" lvl="0" indent="0">
              <a:buNone/>
            </a:pPr>
            <a:r>
              <a:rPr lang="en-US" sz="1400" dirty="0" smtClean="0">
                <a:solidFill>
                  <a:schemeClr val="accent6"/>
                </a:solidFill>
              </a:rPr>
              <a:t>0</a:t>
            </a:r>
            <a:r>
              <a:rPr lang="x-none" sz="1400" smtClean="0">
                <a:solidFill>
                  <a:schemeClr val="accent6"/>
                </a:solidFill>
              </a:rPr>
              <a:t>7/19/11 </a:t>
            </a:r>
            <a:r>
              <a:rPr lang="en-US" sz="1400" dirty="0" smtClean="0">
                <a:solidFill>
                  <a:schemeClr val="accent6"/>
                </a:solidFill>
              </a:rPr>
              <a:t>– </a:t>
            </a:r>
            <a:r>
              <a:rPr lang="x-none" sz="1400" smtClean="0">
                <a:solidFill>
                  <a:schemeClr val="accent6"/>
                </a:solidFill>
              </a:rPr>
              <a:t>Global</a:t>
            </a:r>
            <a:r>
              <a:rPr lang="en-US" sz="1400" dirty="0" smtClean="0">
                <a:solidFill>
                  <a:schemeClr val="accent6"/>
                </a:solidFill>
              </a:rPr>
              <a:t> </a:t>
            </a:r>
            <a:r>
              <a:rPr lang="x-none" sz="1400" smtClean="0">
                <a:solidFill>
                  <a:schemeClr val="accent6"/>
                </a:solidFill>
              </a:rPr>
              <a:t>Strategic Management Institute’s Green Data Center Conference in Boston, MA</a:t>
            </a:r>
            <a:endParaRPr lang="en-US" sz="1400" dirty="0" smtClean="0">
              <a:solidFill>
                <a:schemeClr val="accent6"/>
              </a:solidFill>
            </a:endParaRPr>
          </a:p>
          <a:p>
            <a:pPr marL="0" lvl="0" indent="0">
              <a:buNone/>
            </a:pPr>
            <a:endParaRPr lang="en-US" sz="800" dirty="0" smtClean="0">
              <a:solidFill>
                <a:schemeClr val="accent6"/>
              </a:solidFill>
            </a:endParaRPr>
          </a:p>
          <a:p>
            <a:pPr marL="0" lvl="0" indent="0">
              <a:buNone/>
            </a:pPr>
            <a:r>
              <a:rPr lang="en-US" sz="1400" dirty="0" smtClean="0">
                <a:solidFill>
                  <a:schemeClr val="accent6"/>
                </a:solidFill>
              </a:rPr>
              <a:t>0</a:t>
            </a:r>
            <a:r>
              <a:rPr lang="x-none" sz="1400" smtClean="0">
                <a:solidFill>
                  <a:schemeClr val="accent6"/>
                </a:solidFill>
              </a:rPr>
              <a:t>3/24/11 –</a:t>
            </a:r>
            <a:r>
              <a:rPr lang="en-US" sz="1400" dirty="0" smtClean="0">
                <a:solidFill>
                  <a:schemeClr val="accent6"/>
                </a:solidFill>
              </a:rPr>
              <a:t> </a:t>
            </a:r>
            <a:r>
              <a:rPr lang="x-none" sz="1400" smtClean="0">
                <a:solidFill>
                  <a:schemeClr val="accent6"/>
                </a:solidFill>
              </a:rPr>
              <a:t>Extreme Data Center Efficiency Summit in </a:t>
            </a:r>
            <a:r>
              <a:rPr lang="en-US" sz="1400" dirty="0" smtClean="0">
                <a:solidFill>
                  <a:schemeClr val="accent6"/>
                </a:solidFill>
              </a:rPr>
              <a:t>NY</a:t>
            </a:r>
            <a:r>
              <a:rPr lang="x-none" sz="1400" smtClean="0">
                <a:solidFill>
                  <a:schemeClr val="accent6"/>
                </a:solidFill>
              </a:rPr>
              <a:t>, NY</a:t>
            </a:r>
            <a:endParaRPr lang="en-US" sz="1400" dirty="0" smtClean="0">
              <a:solidFill>
                <a:schemeClr val="accent6"/>
              </a:solidFill>
            </a:endParaRPr>
          </a:p>
          <a:p>
            <a:pPr marL="0" lvl="0" indent="0">
              <a:buNone/>
            </a:pPr>
            <a:endParaRPr lang="en-US" sz="800" dirty="0" smtClean="0">
              <a:solidFill>
                <a:schemeClr val="accent6"/>
              </a:solidFill>
            </a:endParaRPr>
          </a:p>
          <a:p>
            <a:pPr marL="0" lvl="0" indent="0">
              <a:buNone/>
            </a:pPr>
            <a:r>
              <a:rPr lang="x-none" sz="1400" smtClean="0">
                <a:solidFill>
                  <a:schemeClr val="accent6"/>
                </a:solidFill>
              </a:rPr>
              <a:t>10/14/10 </a:t>
            </a:r>
            <a:r>
              <a:rPr lang="en-US" sz="1400" dirty="0" smtClean="0">
                <a:solidFill>
                  <a:schemeClr val="accent6"/>
                </a:solidFill>
              </a:rPr>
              <a:t>– </a:t>
            </a:r>
            <a:r>
              <a:rPr lang="x-none" sz="1400" smtClean="0">
                <a:solidFill>
                  <a:schemeClr val="accent6"/>
                </a:solidFill>
              </a:rPr>
              <a:t>Educause</a:t>
            </a:r>
            <a:r>
              <a:rPr lang="en-US" sz="1400" dirty="0" smtClean="0">
                <a:solidFill>
                  <a:schemeClr val="accent6"/>
                </a:solidFill>
              </a:rPr>
              <a:t>  </a:t>
            </a:r>
            <a:r>
              <a:rPr lang="x-none" sz="1400" smtClean="0">
                <a:solidFill>
                  <a:schemeClr val="accent6"/>
                </a:solidFill>
              </a:rPr>
              <a:t>Annual Meeting, Anaheim, CA </a:t>
            </a:r>
            <a:endParaRPr lang="en-US" sz="1400" dirty="0" smtClean="0">
              <a:solidFill>
                <a:schemeClr val="accent6"/>
              </a:solidFill>
            </a:endParaRPr>
          </a:p>
          <a:p>
            <a:pPr marL="0" lvl="0" indent="0">
              <a:buNone/>
            </a:pPr>
            <a:endParaRPr lang="en-US" sz="800" dirty="0" smtClean="0">
              <a:solidFill>
                <a:schemeClr val="accent6"/>
              </a:solidFill>
            </a:endParaRPr>
          </a:p>
          <a:p>
            <a:pPr marL="0" lvl="0" indent="0">
              <a:buNone/>
            </a:pPr>
            <a:r>
              <a:rPr lang="x-none" sz="1400" smtClean="0">
                <a:solidFill>
                  <a:schemeClr val="accent6"/>
                </a:solidFill>
              </a:rPr>
              <a:t>06/14/10 </a:t>
            </a:r>
            <a:r>
              <a:rPr lang="en-US" sz="1400" dirty="0" smtClean="0">
                <a:solidFill>
                  <a:schemeClr val="accent6"/>
                </a:solidFill>
              </a:rPr>
              <a:t>– </a:t>
            </a:r>
            <a:r>
              <a:rPr lang="x-none" sz="1400" smtClean="0">
                <a:solidFill>
                  <a:schemeClr val="accent6"/>
                </a:solidFill>
              </a:rPr>
              <a:t>ACM</a:t>
            </a:r>
            <a:r>
              <a:rPr lang="en-US" sz="1400" dirty="0" smtClean="0">
                <a:solidFill>
                  <a:schemeClr val="accent6"/>
                </a:solidFill>
              </a:rPr>
              <a:t> </a:t>
            </a:r>
            <a:r>
              <a:rPr lang="x-none" sz="1400" smtClean="0">
                <a:solidFill>
                  <a:schemeClr val="accent6"/>
                </a:solidFill>
              </a:rPr>
              <a:t>SIGMETRICS GreenMetrics2010 Workshop</a:t>
            </a:r>
            <a:endParaRPr lang="en-US" sz="1400" dirty="0" smtClean="0">
              <a:solidFill>
                <a:schemeClr val="accent6"/>
              </a:solidFill>
            </a:endParaRPr>
          </a:p>
          <a:p>
            <a:pPr marL="0" lvl="0" indent="0">
              <a:buNone/>
            </a:pPr>
            <a:endParaRPr lang="en-US" sz="800" dirty="0" smtClean="0">
              <a:solidFill>
                <a:schemeClr val="accent6"/>
              </a:solidFill>
            </a:endParaRPr>
          </a:p>
          <a:p>
            <a:pPr marL="0" lvl="0" indent="0">
              <a:buNone/>
            </a:pPr>
            <a:r>
              <a:rPr lang="x-none" sz="1400" smtClean="0">
                <a:solidFill>
                  <a:schemeClr val="accent6"/>
                </a:solidFill>
              </a:rPr>
              <a:t>05/03/10 </a:t>
            </a:r>
            <a:r>
              <a:rPr lang="en-US" sz="1400" dirty="0" smtClean="0">
                <a:solidFill>
                  <a:schemeClr val="accent6"/>
                </a:solidFill>
              </a:rPr>
              <a:t>– </a:t>
            </a:r>
            <a:r>
              <a:rPr lang="x-none" sz="1400" smtClean="0">
                <a:solidFill>
                  <a:schemeClr val="accent6"/>
                </a:solidFill>
              </a:rPr>
              <a:t>NSF</a:t>
            </a:r>
            <a:r>
              <a:rPr lang="en-US" sz="1400" dirty="0" smtClean="0">
                <a:solidFill>
                  <a:schemeClr val="accent6"/>
                </a:solidFill>
              </a:rPr>
              <a:t> </a:t>
            </a:r>
            <a:r>
              <a:rPr lang="x-none" sz="1400" smtClean="0">
                <a:solidFill>
                  <a:schemeClr val="accent6"/>
                </a:solidFill>
              </a:rPr>
              <a:t>Workshop on Sustainable Cyberinfrastructure, Cornell University, Ithaca, NY</a:t>
            </a:r>
            <a:endParaRPr lang="en-US" sz="1400" dirty="0" smtClean="0">
              <a:solidFill>
                <a:schemeClr val="accent6"/>
              </a:solidFill>
            </a:endParaRPr>
          </a:p>
          <a:p>
            <a:pPr marL="0" lvl="0" indent="0">
              <a:buNone/>
            </a:pPr>
            <a:endParaRPr lang="en-US" sz="800" dirty="0" smtClean="0">
              <a:solidFill>
                <a:schemeClr val="accent6"/>
              </a:solidFill>
            </a:endParaRPr>
          </a:p>
          <a:p>
            <a:pPr marL="0" lvl="0" indent="0">
              <a:buNone/>
            </a:pPr>
            <a:r>
              <a:rPr lang="x-none" sz="1400" smtClean="0">
                <a:solidFill>
                  <a:schemeClr val="accent6"/>
                </a:solidFill>
              </a:rPr>
              <a:t>04/15/10 </a:t>
            </a:r>
            <a:r>
              <a:rPr lang="en-US" sz="1400" dirty="0" smtClean="0">
                <a:solidFill>
                  <a:schemeClr val="accent6"/>
                </a:solidFill>
              </a:rPr>
              <a:t>– </a:t>
            </a:r>
            <a:r>
              <a:rPr lang="x-none" sz="1400" smtClean="0">
                <a:solidFill>
                  <a:schemeClr val="accent6"/>
                </a:solidFill>
              </a:rPr>
              <a:t>cited</a:t>
            </a:r>
            <a:r>
              <a:rPr lang="en-US" sz="1400" dirty="0" smtClean="0">
                <a:solidFill>
                  <a:schemeClr val="accent6"/>
                </a:solidFill>
              </a:rPr>
              <a:t> </a:t>
            </a:r>
            <a:r>
              <a:rPr lang="x-none" sz="1400" smtClean="0">
                <a:solidFill>
                  <a:schemeClr val="accent6"/>
                </a:solidFill>
              </a:rPr>
              <a:t>in Educause ECAR Green IT study (See Sheehan and Smith, 2010</a:t>
            </a:r>
            <a:r>
              <a:rPr lang="en-US" sz="1400" dirty="0" smtClean="0">
                <a:solidFill>
                  <a:schemeClr val="accent6"/>
                </a:solidFill>
              </a:rPr>
              <a:t>)</a:t>
            </a:r>
          </a:p>
          <a:p>
            <a:pPr marL="0" lvl="0" indent="0">
              <a:buNone/>
            </a:pPr>
            <a:endParaRPr lang="en-US" sz="800" dirty="0" smtClean="0">
              <a:solidFill>
                <a:schemeClr val="accent6"/>
              </a:solidFill>
            </a:endParaRPr>
          </a:p>
          <a:p>
            <a:pPr marL="0" lvl="0" indent="0">
              <a:buNone/>
            </a:pPr>
            <a:r>
              <a:rPr lang="x-none" sz="1400" smtClean="0">
                <a:solidFill>
                  <a:schemeClr val="accent6"/>
                </a:solidFill>
              </a:rPr>
              <a:t>03/03/10 </a:t>
            </a:r>
            <a:r>
              <a:rPr lang="en-US" sz="1400" dirty="0" smtClean="0">
                <a:solidFill>
                  <a:schemeClr val="accent6"/>
                </a:solidFill>
              </a:rPr>
              <a:t>– </a:t>
            </a:r>
            <a:r>
              <a:rPr lang="x-none" sz="1400" smtClean="0">
                <a:solidFill>
                  <a:schemeClr val="accent6"/>
                </a:solidFill>
              </a:rPr>
              <a:t>Datacenter</a:t>
            </a:r>
            <a:r>
              <a:rPr lang="en-US" sz="1400" dirty="0" smtClean="0">
                <a:solidFill>
                  <a:schemeClr val="accent6"/>
                </a:solidFill>
              </a:rPr>
              <a:t> </a:t>
            </a:r>
            <a:r>
              <a:rPr lang="x-none" sz="1400" smtClean="0">
                <a:solidFill>
                  <a:schemeClr val="accent6"/>
                </a:solidFill>
              </a:rPr>
              <a:t>Dynamics panel sponsored by NYSERDA, New York, NY</a:t>
            </a:r>
            <a:endParaRPr lang="en-US" sz="1400" dirty="0" smtClean="0">
              <a:solidFill>
                <a:schemeClr val="accent6"/>
              </a:solidFill>
            </a:endParaRPr>
          </a:p>
          <a:p>
            <a:pPr marL="0" lvl="0" indent="0">
              <a:buNone/>
            </a:pPr>
            <a:endParaRPr lang="en-US" sz="800" dirty="0" smtClean="0">
              <a:solidFill>
                <a:schemeClr val="accent6"/>
              </a:solidFill>
            </a:endParaRPr>
          </a:p>
          <a:p>
            <a:pPr marL="0" lvl="0" indent="0">
              <a:buNone/>
            </a:pPr>
            <a:r>
              <a:rPr lang="x-none" sz="1400" smtClean="0">
                <a:solidFill>
                  <a:schemeClr val="accent6"/>
                </a:solidFill>
              </a:rPr>
              <a:t>10/20/09 </a:t>
            </a:r>
            <a:r>
              <a:rPr lang="en-US" sz="1400" dirty="0" smtClean="0">
                <a:solidFill>
                  <a:schemeClr val="accent6"/>
                </a:solidFill>
              </a:rPr>
              <a:t>– </a:t>
            </a:r>
            <a:r>
              <a:rPr lang="x-none" sz="1400" smtClean="0">
                <a:solidFill>
                  <a:schemeClr val="accent6"/>
                </a:solidFill>
              </a:rPr>
              <a:t>A</a:t>
            </a:r>
            <a:r>
              <a:rPr lang="en-US" sz="1400" dirty="0" err="1" smtClean="0">
                <a:solidFill>
                  <a:schemeClr val="accent6"/>
                </a:solidFill>
              </a:rPr>
              <a:t>ssociation</a:t>
            </a:r>
            <a:r>
              <a:rPr lang="en-US" sz="1400" dirty="0" smtClean="0">
                <a:solidFill>
                  <a:schemeClr val="accent6"/>
                </a:solidFill>
              </a:rPr>
              <a:t> of </a:t>
            </a:r>
            <a:r>
              <a:rPr lang="x-none" sz="1400" smtClean="0">
                <a:solidFill>
                  <a:schemeClr val="accent6"/>
                </a:solidFill>
              </a:rPr>
              <a:t>IT</a:t>
            </a:r>
            <a:r>
              <a:rPr lang="en-US" sz="1400" dirty="0" smtClean="0">
                <a:solidFill>
                  <a:schemeClr val="accent6"/>
                </a:solidFill>
              </a:rPr>
              <a:t> Professionals, </a:t>
            </a:r>
            <a:r>
              <a:rPr lang="x-none" sz="1400" smtClean="0">
                <a:solidFill>
                  <a:schemeClr val="accent6"/>
                </a:solidFill>
              </a:rPr>
              <a:t>L</a:t>
            </a:r>
            <a:r>
              <a:rPr lang="en-US" sz="1400" dirty="0" err="1" smtClean="0">
                <a:solidFill>
                  <a:schemeClr val="accent6"/>
                </a:solidFill>
              </a:rPr>
              <a:t>ong</a:t>
            </a:r>
            <a:r>
              <a:rPr lang="en-US" sz="1400" dirty="0" smtClean="0">
                <a:solidFill>
                  <a:schemeClr val="accent6"/>
                </a:solidFill>
              </a:rPr>
              <a:t> Island Chapter </a:t>
            </a:r>
            <a:r>
              <a:rPr lang="x-none" sz="1400" smtClean="0">
                <a:solidFill>
                  <a:schemeClr val="accent6"/>
                </a:solidFill>
              </a:rPr>
              <a:t>meeting</a:t>
            </a:r>
            <a:endParaRPr lang="en-US" sz="1400" dirty="0" smtClean="0">
              <a:solidFill>
                <a:schemeClr val="accent6"/>
              </a:solidFill>
            </a:endParaRPr>
          </a:p>
          <a:p>
            <a:pPr marL="0" lvl="0" indent="0">
              <a:buNone/>
            </a:pPr>
            <a:endParaRPr lang="en-US" sz="800" dirty="0" smtClean="0">
              <a:solidFill>
                <a:schemeClr val="accent6"/>
              </a:solidFill>
            </a:endParaRPr>
          </a:p>
          <a:p>
            <a:pPr marL="0" lvl="0" indent="0">
              <a:buNone/>
            </a:pPr>
            <a:r>
              <a:rPr lang="x-none" sz="1400" smtClean="0">
                <a:solidFill>
                  <a:schemeClr val="accent6"/>
                </a:solidFill>
              </a:rPr>
              <a:t>10/06/09 </a:t>
            </a:r>
            <a:r>
              <a:rPr lang="en-US" sz="1400" dirty="0" smtClean="0">
                <a:solidFill>
                  <a:schemeClr val="accent6"/>
                </a:solidFill>
              </a:rPr>
              <a:t>– </a:t>
            </a:r>
            <a:r>
              <a:rPr lang="x-none" sz="1400" smtClean="0">
                <a:solidFill>
                  <a:schemeClr val="accent6"/>
                </a:solidFill>
              </a:rPr>
              <a:t>Internet</a:t>
            </a:r>
            <a:r>
              <a:rPr lang="en-US" sz="1400" dirty="0" smtClean="0">
                <a:solidFill>
                  <a:schemeClr val="accent6"/>
                </a:solidFill>
              </a:rPr>
              <a:t> </a:t>
            </a:r>
            <a:r>
              <a:rPr lang="x-none" sz="1400" smtClean="0">
                <a:solidFill>
                  <a:schemeClr val="accent6"/>
                </a:solidFill>
              </a:rPr>
              <a:t>2</a:t>
            </a:r>
            <a:r>
              <a:rPr lang="en-US" sz="1400" dirty="0" smtClean="0">
                <a:solidFill>
                  <a:schemeClr val="accent6"/>
                </a:solidFill>
              </a:rPr>
              <a:t> </a:t>
            </a:r>
            <a:r>
              <a:rPr lang="x-none" sz="1400" smtClean="0">
                <a:solidFill>
                  <a:schemeClr val="accent6"/>
                </a:solidFill>
              </a:rPr>
              <a:t>Member Meeting, San Antonio, TX</a:t>
            </a:r>
            <a:endParaRPr lang="en-US" sz="1400" dirty="0" smtClean="0">
              <a:solidFill>
                <a:schemeClr val="accent6"/>
              </a:solidFill>
            </a:endParaRPr>
          </a:p>
          <a:p>
            <a:pPr marL="0" lvl="0" indent="0">
              <a:buNone/>
            </a:pPr>
            <a:endParaRPr lang="en-US" sz="800" dirty="0" smtClean="0">
              <a:solidFill>
                <a:schemeClr val="accent6"/>
              </a:solidFill>
            </a:endParaRPr>
          </a:p>
          <a:p>
            <a:pPr marL="0" lvl="0" indent="0">
              <a:buNone/>
            </a:pPr>
            <a:r>
              <a:rPr lang="en-US" sz="1400" dirty="0" smtClean="0">
                <a:solidFill>
                  <a:schemeClr val="accent6"/>
                </a:solidFill>
              </a:rPr>
              <a:t>0</a:t>
            </a:r>
            <a:r>
              <a:rPr lang="x-none" sz="1400" smtClean="0">
                <a:solidFill>
                  <a:schemeClr val="accent6"/>
                </a:solidFill>
              </a:rPr>
              <a:t>5/07/09</a:t>
            </a:r>
            <a:r>
              <a:rPr lang="en-US" sz="1400" dirty="0" smtClean="0">
                <a:solidFill>
                  <a:schemeClr val="accent6"/>
                </a:solidFill>
              </a:rPr>
              <a:t> –</a:t>
            </a:r>
            <a:r>
              <a:rPr lang="x-none" sz="1400" smtClean="0">
                <a:solidFill>
                  <a:schemeClr val="accent6"/>
                </a:solidFill>
              </a:rPr>
              <a:t> cited</a:t>
            </a:r>
            <a:r>
              <a:rPr lang="en-US" sz="1400" dirty="0" smtClean="0">
                <a:solidFill>
                  <a:schemeClr val="accent6"/>
                </a:solidFill>
              </a:rPr>
              <a:t> </a:t>
            </a:r>
            <a:r>
              <a:rPr lang="x-none" sz="1400" smtClean="0">
                <a:solidFill>
                  <a:schemeClr val="accent6"/>
                </a:solidFill>
              </a:rPr>
              <a:t> in newly published book </a:t>
            </a:r>
            <a:r>
              <a:rPr lang="x-none" sz="1400" i="1" smtClean="0">
                <a:solidFill>
                  <a:schemeClr val="accent6"/>
                </a:solidFill>
              </a:rPr>
              <a:t>The Greening of IT: How Companies Can Make a Difference for the Environment</a:t>
            </a:r>
            <a:r>
              <a:rPr lang="x-none" sz="1400" smtClean="0">
                <a:solidFill>
                  <a:schemeClr val="accent6"/>
                </a:solidFill>
              </a:rPr>
              <a:t> by John Lamb (IBM Press)</a:t>
            </a:r>
            <a:endParaRPr lang="en-US" sz="1400" dirty="0" smtClean="0">
              <a:solidFill>
                <a:schemeClr val="accent6"/>
              </a:solidFill>
            </a:endParaRPr>
          </a:p>
          <a:p>
            <a:pPr marL="0" lvl="0" indent="0">
              <a:buNone/>
            </a:pPr>
            <a:endParaRPr lang="en-US" sz="800" dirty="0" smtClean="0">
              <a:solidFill>
                <a:schemeClr val="accent6"/>
              </a:solidFill>
            </a:endParaRPr>
          </a:p>
          <a:p>
            <a:pPr marL="0" lvl="0" indent="0">
              <a:buNone/>
            </a:pPr>
            <a:r>
              <a:rPr lang="x-none" sz="1400" smtClean="0">
                <a:solidFill>
                  <a:schemeClr val="accent6"/>
                </a:solidFill>
              </a:rPr>
              <a:t>03/04/09 </a:t>
            </a:r>
            <a:r>
              <a:rPr lang="en-US" sz="1400" dirty="0" smtClean="0">
                <a:solidFill>
                  <a:schemeClr val="accent6"/>
                </a:solidFill>
              </a:rPr>
              <a:t>– </a:t>
            </a:r>
            <a:r>
              <a:rPr lang="x-none" sz="1400" smtClean="0">
                <a:solidFill>
                  <a:schemeClr val="accent6"/>
                </a:solidFill>
              </a:rPr>
              <a:t>CANARIE</a:t>
            </a:r>
            <a:r>
              <a:rPr lang="en-US" sz="1400" dirty="0" smtClean="0">
                <a:solidFill>
                  <a:schemeClr val="accent6"/>
                </a:solidFill>
              </a:rPr>
              <a:t> </a:t>
            </a:r>
            <a:r>
              <a:rPr lang="x-none" sz="1400" smtClean="0">
                <a:solidFill>
                  <a:schemeClr val="accent6"/>
                </a:solidFill>
              </a:rPr>
              <a:t>Green IT workshop, Ottawa, Canada </a:t>
            </a:r>
            <a:endParaRPr lang="en-US" sz="1400" dirty="0" smtClean="0">
              <a:solidFill>
                <a:schemeClr val="accent6"/>
              </a:solidFill>
            </a:endParaRPr>
          </a:p>
        </p:txBody>
      </p:sp>
      <p:sp>
        <p:nvSpPr>
          <p:cNvPr id="28675" name="Slide Number Placeholder 3"/>
          <p:cNvSpPr>
            <a:spLocks noGrp="1"/>
          </p:cNvSpPr>
          <p:nvPr>
            <p:ph type="sldNum" sz="quarter" idx="12"/>
          </p:nvPr>
        </p:nvSpPr>
        <p:spPr>
          <a:noFill/>
        </p:spPr>
        <p:txBody>
          <a:bodyPr/>
          <a:lstStyle/>
          <a:p>
            <a:fld id="{77043363-973B-4303-9141-747012D2F5EB}" type="slidenum">
              <a:rPr lang="en-US" smtClean="0">
                <a:ea typeface="ＭＳ Ｐゴシック"/>
                <a:cs typeface="ＭＳ Ｐゴシック"/>
              </a:rPr>
              <a:pPr/>
              <a:t>12</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z="2800" dirty="0" smtClean="0">
                <a:ea typeface="ＭＳ Ｐゴシック"/>
                <a:cs typeface="ＭＳ Ｐゴシック"/>
              </a:rPr>
              <a:t>Dissemination of Findings</a:t>
            </a:r>
          </a:p>
        </p:txBody>
      </p:sp>
      <p:sp>
        <p:nvSpPr>
          <p:cNvPr id="28674" name="Content Placeholder 2"/>
          <p:cNvSpPr>
            <a:spLocks noGrp="1"/>
          </p:cNvSpPr>
          <p:nvPr>
            <p:ph idx="1"/>
          </p:nvPr>
        </p:nvSpPr>
        <p:spPr>
          <a:xfrm>
            <a:off x="609600" y="914400"/>
            <a:ext cx="8229600" cy="5029200"/>
          </a:xfrm>
        </p:spPr>
        <p:txBody>
          <a:bodyPr/>
          <a:lstStyle/>
          <a:p>
            <a:pPr lvl="0">
              <a:buNone/>
            </a:pPr>
            <a:r>
              <a:rPr lang="en-US" u="sng" dirty="0" smtClean="0">
                <a:solidFill>
                  <a:schemeClr val="accent6"/>
                </a:solidFill>
              </a:rPr>
              <a:t>CUIT Sponsored Meetings &amp; Communication:</a:t>
            </a:r>
          </a:p>
          <a:p>
            <a:pPr lvl="0">
              <a:buNone/>
            </a:pPr>
            <a:endParaRPr lang="en-US" sz="800" u="sng" dirty="0" smtClean="0">
              <a:solidFill>
                <a:schemeClr val="accent6"/>
              </a:solidFill>
            </a:endParaRPr>
          </a:p>
          <a:p>
            <a:r>
              <a:rPr lang="x-none" sz="1400" b="1" smtClean="0">
                <a:solidFill>
                  <a:schemeClr val="accent6"/>
                </a:solidFill>
              </a:rPr>
              <a:t>Open House/Workshop</a:t>
            </a:r>
            <a:endParaRPr lang="en-US" sz="1400" b="1" dirty="0" smtClean="0">
              <a:solidFill>
                <a:schemeClr val="accent6"/>
              </a:solidFill>
            </a:endParaRPr>
          </a:p>
          <a:p>
            <a:pPr lvl="1"/>
            <a:r>
              <a:rPr lang="x-none" sz="1400" smtClean="0">
                <a:solidFill>
                  <a:schemeClr val="accent6"/>
                </a:solidFill>
              </a:rPr>
              <a:t>A public “Winter Workshop” on Green Data Centers was held at the Columbia Faculty House on January 7, 2011, with an audience of roughly 50 information technology and facilities professionals and other higher education staffers from the New York metro area and elsewhere. Workshop attendees featured representatives from schools including CUNY, the Albert Einstein College of Medicine, the Rockefeller University, Pennsylvania State University, Princeton University, Yale University and the University of Chicago. The agenda and presentations for the workshop are available on the project blog .</a:t>
            </a:r>
            <a:endParaRPr lang="en-US" sz="1400" dirty="0" smtClean="0">
              <a:solidFill>
                <a:schemeClr val="accent6"/>
              </a:solidFill>
            </a:endParaRPr>
          </a:p>
          <a:p>
            <a:endParaRPr lang="en-US" sz="1400" dirty="0" smtClean="0">
              <a:solidFill>
                <a:schemeClr val="accent6"/>
              </a:solidFill>
            </a:endParaRPr>
          </a:p>
          <a:p>
            <a:pPr lvl="0"/>
            <a:r>
              <a:rPr lang="en-US" sz="1400" b="1" dirty="0" smtClean="0">
                <a:solidFill>
                  <a:schemeClr val="accent6"/>
                </a:solidFill>
              </a:rPr>
              <a:t>Project Blog</a:t>
            </a:r>
          </a:p>
          <a:p>
            <a:pPr lvl="1"/>
            <a:r>
              <a:rPr lang="en-US" sz="1400" dirty="0" smtClean="0">
                <a:solidFill>
                  <a:schemeClr val="accent6"/>
                </a:solidFill>
                <a:hlinkClick r:id="rId3" tooltip="http://blogs.cuit.columbia.edu/greendc/"/>
              </a:rPr>
              <a:t>http://blogs.cuit.columbia.edu/greendc/</a:t>
            </a:r>
            <a:endParaRPr lang="en-US" sz="1400" dirty="0" smtClean="0">
              <a:solidFill>
                <a:schemeClr val="accent6"/>
              </a:solidFill>
            </a:endParaRPr>
          </a:p>
          <a:p>
            <a:pPr lvl="1"/>
            <a:endParaRPr lang="en-US" sz="1400" b="1" dirty="0" smtClean="0">
              <a:solidFill>
                <a:srgbClr val="0000FF"/>
              </a:solidFill>
            </a:endParaRPr>
          </a:p>
          <a:p>
            <a:r>
              <a:rPr lang="en-US" sz="1400" b="1" dirty="0" smtClean="0">
                <a:solidFill>
                  <a:schemeClr val="accent6"/>
                </a:solidFill>
              </a:rPr>
              <a:t>Status Review Meetings</a:t>
            </a:r>
          </a:p>
          <a:p>
            <a:pPr lvl="1"/>
            <a:r>
              <a:rPr lang="en-US" sz="1400" dirty="0" smtClean="0">
                <a:solidFill>
                  <a:schemeClr val="accent6"/>
                </a:solidFill>
              </a:rPr>
              <a:t>External Committee</a:t>
            </a:r>
          </a:p>
          <a:p>
            <a:pPr lvl="1"/>
            <a:r>
              <a:rPr lang="en-US" sz="1400" dirty="0" smtClean="0">
                <a:solidFill>
                  <a:schemeClr val="accent6"/>
                </a:solidFill>
              </a:rPr>
              <a:t>Internal Advisory Committee</a:t>
            </a:r>
          </a:p>
          <a:p>
            <a:pPr lvl="1"/>
            <a:r>
              <a:rPr lang="en-US" sz="1400" dirty="0" smtClean="0">
                <a:solidFill>
                  <a:schemeClr val="accent6"/>
                </a:solidFill>
              </a:rPr>
              <a:t>Working Group</a:t>
            </a:r>
          </a:p>
        </p:txBody>
      </p:sp>
      <p:sp>
        <p:nvSpPr>
          <p:cNvPr id="28675" name="Slide Number Placeholder 3"/>
          <p:cNvSpPr>
            <a:spLocks noGrp="1"/>
          </p:cNvSpPr>
          <p:nvPr>
            <p:ph type="sldNum" sz="quarter" idx="12"/>
          </p:nvPr>
        </p:nvSpPr>
        <p:spPr>
          <a:noFill/>
        </p:spPr>
        <p:txBody>
          <a:bodyPr/>
          <a:lstStyle/>
          <a:p>
            <a:fld id="{77043363-973B-4303-9141-747012D2F5EB}" type="slidenum">
              <a:rPr lang="en-US" smtClean="0">
                <a:ea typeface="ＭＳ Ｐゴシック"/>
                <a:cs typeface="ＭＳ Ｐゴシック"/>
              </a:rPr>
              <a:pPr/>
              <a:t>13</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z="2800" dirty="0" smtClean="0">
                <a:ea typeface="ＭＳ Ｐゴシック"/>
                <a:cs typeface="ＭＳ Ｐゴシック"/>
              </a:rPr>
              <a:t>Main Issue</a:t>
            </a:r>
          </a:p>
        </p:txBody>
      </p:sp>
      <p:sp>
        <p:nvSpPr>
          <p:cNvPr id="28674" name="Content Placeholder 2"/>
          <p:cNvSpPr>
            <a:spLocks noGrp="1"/>
          </p:cNvSpPr>
          <p:nvPr>
            <p:ph idx="1"/>
          </p:nvPr>
        </p:nvSpPr>
        <p:spPr>
          <a:xfrm>
            <a:off x="609600" y="990600"/>
            <a:ext cx="8229600" cy="4953000"/>
          </a:xfrm>
        </p:spPr>
        <p:txBody>
          <a:bodyPr/>
          <a:lstStyle/>
          <a:p>
            <a:pPr lvl="0"/>
            <a:r>
              <a:rPr lang="en-US" b="1" dirty="0" smtClean="0">
                <a:solidFill>
                  <a:schemeClr val="accent6"/>
                </a:solidFill>
              </a:rPr>
              <a:t>Original goal: Pilot nine racks of high power density in-row cooling to test industry claims of cooling efficiency</a:t>
            </a:r>
            <a:endParaRPr lang="en-US" dirty="0" smtClean="0">
              <a:solidFill>
                <a:schemeClr val="accent6"/>
              </a:solidFill>
            </a:endParaRPr>
          </a:p>
          <a:p>
            <a:pPr lvl="2"/>
            <a:endParaRPr lang="en-US" sz="1200" dirty="0" smtClean="0">
              <a:solidFill>
                <a:schemeClr val="accent6"/>
              </a:solidFill>
            </a:endParaRPr>
          </a:p>
          <a:p>
            <a:r>
              <a:rPr lang="en-US" b="1" dirty="0" smtClean="0">
                <a:solidFill>
                  <a:schemeClr val="accent6"/>
                </a:solidFill>
              </a:rPr>
              <a:t>Lessons learned</a:t>
            </a:r>
          </a:p>
          <a:p>
            <a:pPr lvl="1"/>
            <a:r>
              <a:rPr lang="en-US" dirty="0" smtClean="0">
                <a:solidFill>
                  <a:schemeClr val="accent6"/>
                </a:solidFill>
              </a:rPr>
              <a:t>Equipment Manufacturers estimates may not incorporate infrastructure requirements</a:t>
            </a:r>
          </a:p>
          <a:p>
            <a:pPr lvl="1"/>
            <a:r>
              <a:rPr lang="en-US" dirty="0" smtClean="0">
                <a:solidFill>
                  <a:schemeClr val="accent6"/>
                </a:solidFill>
              </a:rPr>
              <a:t>Close collaboration with Facilities key requirement</a:t>
            </a:r>
          </a:p>
          <a:p>
            <a:pPr lvl="1"/>
            <a:endParaRPr lang="en-US" b="1" dirty="0">
              <a:solidFill>
                <a:schemeClr val="accent6"/>
              </a:solidFill>
            </a:endParaRPr>
          </a:p>
          <a:p>
            <a:r>
              <a:rPr lang="en-US" b="1" dirty="0" smtClean="0">
                <a:solidFill>
                  <a:schemeClr val="accent6"/>
                </a:solidFill>
              </a:rPr>
              <a:t>Conclusion</a:t>
            </a:r>
          </a:p>
          <a:p>
            <a:pPr lvl="1"/>
            <a:r>
              <a:rPr lang="en-US" dirty="0" smtClean="0">
                <a:solidFill>
                  <a:schemeClr val="accent6"/>
                </a:solidFill>
              </a:rPr>
              <a:t>The </a:t>
            </a:r>
            <a:r>
              <a:rPr lang="en-US" dirty="0">
                <a:solidFill>
                  <a:schemeClr val="accent6"/>
                </a:solidFill>
              </a:rPr>
              <a:t>goals of delivering both energy-efficient and reliable in-row cooling far exceed the budgeted funds</a:t>
            </a:r>
            <a:r>
              <a:rPr lang="en-US" dirty="0" smtClean="0">
                <a:solidFill>
                  <a:schemeClr val="accent6"/>
                </a:solidFill>
              </a:rPr>
              <a:t>.</a:t>
            </a:r>
          </a:p>
          <a:p>
            <a:endParaRPr lang="en-US" b="1" dirty="0" smtClean="0">
              <a:solidFill>
                <a:schemeClr val="accent6"/>
              </a:solidFill>
            </a:endParaRPr>
          </a:p>
          <a:p>
            <a:r>
              <a:rPr lang="en-US" b="1" dirty="0" smtClean="0">
                <a:solidFill>
                  <a:schemeClr val="accent6"/>
                </a:solidFill>
              </a:rPr>
              <a:t>Next Steps</a:t>
            </a:r>
          </a:p>
          <a:p>
            <a:pPr lvl="1"/>
            <a:r>
              <a:rPr lang="en-US" dirty="0" smtClean="0">
                <a:solidFill>
                  <a:schemeClr val="accent6"/>
                </a:solidFill>
              </a:rPr>
              <a:t>Explore alternative HVAC </a:t>
            </a:r>
            <a:r>
              <a:rPr lang="en-US" dirty="0">
                <a:solidFill>
                  <a:schemeClr val="accent6"/>
                </a:solidFill>
              </a:rPr>
              <a:t>efficiency </a:t>
            </a:r>
            <a:r>
              <a:rPr lang="en-US" dirty="0" smtClean="0">
                <a:solidFill>
                  <a:schemeClr val="accent6"/>
                </a:solidFill>
              </a:rPr>
              <a:t>improvements</a:t>
            </a:r>
            <a:endParaRPr lang="en-US" dirty="0">
              <a:solidFill>
                <a:schemeClr val="accent6"/>
              </a:solidFill>
            </a:endParaRPr>
          </a:p>
          <a:p>
            <a:endParaRPr lang="en-US" sz="800" dirty="0" smtClean="0"/>
          </a:p>
          <a:p>
            <a:pPr lvl="2"/>
            <a:endParaRPr lang="en-US" sz="2000" b="1" dirty="0" smtClean="0">
              <a:solidFill>
                <a:schemeClr val="accent6"/>
              </a:solidFill>
            </a:endParaRPr>
          </a:p>
          <a:p>
            <a:endParaRPr lang="en-US" sz="1400" dirty="0" smtClean="0">
              <a:solidFill>
                <a:schemeClr val="accent6"/>
              </a:solidFill>
            </a:endParaRPr>
          </a:p>
        </p:txBody>
      </p:sp>
      <p:sp>
        <p:nvSpPr>
          <p:cNvPr id="28675" name="Slide Number Placeholder 3"/>
          <p:cNvSpPr>
            <a:spLocks noGrp="1"/>
          </p:cNvSpPr>
          <p:nvPr>
            <p:ph type="sldNum" sz="quarter" idx="12"/>
          </p:nvPr>
        </p:nvSpPr>
        <p:spPr>
          <a:noFill/>
        </p:spPr>
        <p:txBody>
          <a:bodyPr/>
          <a:lstStyle/>
          <a:p>
            <a:fld id="{77043363-973B-4303-9141-747012D2F5EB}" type="slidenum">
              <a:rPr lang="en-US" smtClean="0">
                <a:ea typeface="ＭＳ Ｐゴシック"/>
                <a:cs typeface="ＭＳ Ｐゴシック"/>
              </a:rPr>
              <a:pPr/>
              <a:t>14</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ctrTitle" idx="4294967295"/>
          </p:nvPr>
        </p:nvSpPr>
        <p:spPr>
          <a:xfrm>
            <a:off x="533400" y="2286000"/>
            <a:ext cx="8077200" cy="1295400"/>
          </a:xfrm>
        </p:spPr>
        <p:txBody>
          <a:bodyPr/>
          <a:lstStyle/>
          <a:p>
            <a:pPr eaLnBrk="1" hangingPunct="1"/>
            <a:r>
              <a:rPr lang="en-US" sz="3600" dirty="0" smtClean="0">
                <a:ea typeface="ＭＳ Ｐゴシック"/>
                <a:cs typeface="ＭＳ Ｐゴシック"/>
              </a:rPr>
              <a:t>Advanced Concepts Data Center Pilot Project - Review</a:t>
            </a:r>
            <a:r>
              <a:rPr lang="en-US" dirty="0" smtClean="0">
                <a:ea typeface="ＭＳ Ｐゴシック"/>
                <a:cs typeface="ＭＳ Ｐゴシック"/>
              </a:rPr>
              <a:t/>
            </a:r>
            <a:br>
              <a:rPr lang="en-US" dirty="0" smtClean="0">
                <a:ea typeface="ＭＳ Ｐゴシック"/>
                <a:cs typeface="ＭＳ Ｐゴシック"/>
              </a:rPr>
            </a:br>
            <a:r>
              <a:rPr lang="en-US" dirty="0" smtClean="0">
                <a:ea typeface="ＭＳ Ｐゴシック"/>
                <a:cs typeface="ＭＳ Ｐゴシック"/>
              </a:rPr>
              <a:t/>
            </a:r>
            <a:br>
              <a:rPr lang="en-US" dirty="0" smtClean="0">
                <a:ea typeface="ＭＳ Ｐゴシック"/>
                <a:cs typeface="ＭＳ Ｐゴシック"/>
              </a:rPr>
            </a:br>
            <a:r>
              <a:rPr lang="en-US" sz="1600" b="0" dirty="0" smtClean="0">
                <a:ea typeface="ＭＳ Ｐゴシック"/>
                <a:cs typeface="ＭＳ Ｐゴシック"/>
              </a:rPr>
              <a:t/>
            </a:r>
            <a:br>
              <a:rPr lang="en-US" sz="1600" b="0" dirty="0" smtClean="0">
                <a:ea typeface="ＭＳ Ｐゴシック"/>
                <a:cs typeface="ＭＳ Ｐゴシック"/>
              </a:rPr>
            </a:br>
            <a:r>
              <a:rPr lang="en-US" sz="1600" dirty="0" smtClean="0">
                <a:ea typeface="ＭＳ Ｐゴシック"/>
                <a:cs typeface="ＭＳ Ｐゴシック"/>
              </a:rPr>
              <a:t>Richard Hall</a:t>
            </a:r>
            <a:r>
              <a:rPr lang="en-US" sz="1600" b="0" dirty="0" smtClean="0">
                <a:ea typeface="ＭＳ Ｐゴシック"/>
                <a:cs typeface="ＭＳ Ｐゴシック"/>
              </a:rPr>
              <a:t>, Project Director, CUIT</a:t>
            </a:r>
            <a:br>
              <a:rPr lang="en-US" sz="1600" b="0" dirty="0" smtClean="0">
                <a:ea typeface="ＭＳ Ｐゴシック"/>
                <a:cs typeface="ＭＳ Ｐゴシック"/>
              </a:rPr>
            </a:br>
            <a:endParaRPr lang="en-US" sz="1600" b="0" dirty="0" smtClean="0">
              <a:ea typeface="ＭＳ Ｐゴシック"/>
              <a:cs typeface="ＭＳ Ｐゴシック"/>
            </a:endParaRPr>
          </a:p>
        </p:txBody>
      </p:sp>
      <p:sp>
        <p:nvSpPr>
          <p:cNvPr id="50178" name="Slide Number Placeholder 2"/>
          <p:cNvSpPr>
            <a:spLocks noGrp="1"/>
          </p:cNvSpPr>
          <p:nvPr>
            <p:ph type="sldNum" sz="quarter" idx="12"/>
          </p:nvPr>
        </p:nvSpPr>
        <p:spPr>
          <a:noFill/>
        </p:spPr>
        <p:txBody>
          <a:bodyPr/>
          <a:lstStyle/>
          <a:p>
            <a:fld id="{7B441F13-A099-49CF-A9B4-A0DACEC745F3}" type="slidenum">
              <a:rPr lang="en-US" smtClean="0">
                <a:ea typeface="ＭＳ Ｐゴシック"/>
                <a:cs typeface="ＭＳ Ｐゴシック"/>
              </a:rPr>
              <a:pPr/>
              <a:t>15</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6"/>
          <p:cNvPicPr>
            <a:picLocks noChangeAspect="1" noChangeArrowheads="1"/>
          </p:cNvPicPr>
          <p:nvPr/>
        </p:nvPicPr>
        <p:blipFill>
          <a:blip r:embed="rId3" cstate="print"/>
          <a:srcRect/>
          <a:stretch>
            <a:fillRect/>
          </a:stretch>
        </p:blipFill>
        <p:spPr bwMode="auto">
          <a:xfrm>
            <a:off x="457200" y="381000"/>
            <a:ext cx="7239000" cy="885825"/>
          </a:xfrm>
          <a:prstGeom prst="rect">
            <a:avLst/>
          </a:prstGeom>
          <a:noFill/>
          <a:ln w="9525">
            <a:noFill/>
            <a:miter lim="800000"/>
            <a:headEnd/>
            <a:tailEnd/>
          </a:ln>
        </p:spPr>
      </p:pic>
      <p:sp>
        <p:nvSpPr>
          <p:cNvPr id="37890" name="Rectangle 1"/>
          <p:cNvSpPr>
            <a:spLocks noGrp="1" noChangeArrowheads="1"/>
          </p:cNvSpPr>
          <p:nvPr>
            <p:ph type="title" idx="4294967295"/>
          </p:nvPr>
        </p:nvSpPr>
        <p:spPr>
          <a:xfrm>
            <a:off x="3657600" y="685800"/>
            <a:ext cx="4411663" cy="777875"/>
          </a:xfrm>
        </p:spPr>
        <p:txBody>
          <a:bodyPr lIns="0" tIns="0" rIns="0" bIns="0"/>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smtClean="0">
                <a:ea typeface="ＭＳ Ｐゴシック"/>
                <a:cs typeface="ＭＳ Ｐゴシック"/>
              </a:rPr>
              <a:t>CUIT’s NYSERDA project</a:t>
            </a:r>
          </a:p>
        </p:txBody>
      </p:sp>
      <p:sp>
        <p:nvSpPr>
          <p:cNvPr id="37891" name="TextBox 5"/>
          <p:cNvSpPr txBox="1">
            <a:spLocks noChangeArrowheads="1"/>
          </p:cNvSpPr>
          <p:nvPr/>
        </p:nvSpPr>
        <p:spPr bwMode="auto">
          <a:xfrm>
            <a:off x="152400" y="1371600"/>
            <a:ext cx="8839200" cy="4832092"/>
          </a:xfrm>
          <a:prstGeom prst="rect">
            <a:avLst/>
          </a:prstGeom>
          <a:noFill/>
          <a:ln w="9525">
            <a:noFill/>
            <a:miter lim="800000"/>
            <a:headEnd/>
            <a:tailEnd/>
          </a:ln>
        </p:spPr>
        <p:txBody>
          <a:bodyPr>
            <a:spAutoFit/>
          </a:bodyPr>
          <a:lstStyle/>
          <a:p>
            <a:pPr eaLnBrk="0" hangingPunct="0">
              <a:buFont typeface="Arial" charset="0"/>
              <a:buChar char="•"/>
            </a:pPr>
            <a:r>
              <a:rPr lang="en-US" sz="2000" dirty="0">
                <a:solidFill>
                  <a:srgbClr val="000000"/>
                </a:solidFill>
              </a:rPr>
              <a:t>  </a:t>
            </a:r>
            <a:r>
              <a:rPr lang="en-US" sz="1800" dirty="0">
                <a:solidFill>
                  <a:srgbClr val="000000"/>
                </a:solidFill>
              </a:rPr>
              <a:t>New York State Energy Research &amp; Development Authority is a public benefit corporation funded by NYS electric utility customers. </a:t>
            </a:r>
            <a:r>
              <a:rPr lang="en-US" sz="1800" dirty="0">
                <a:solidFill>
                  <a:srgbClr val="000000"/>
                </a:solidFill>
                <a:hlinkClick r:id="rId4"/>
              </a:rPr>
              <a:t>http://www.nyserda.org</a:t>
            </a:r>
            <a:endParaRPr lang="en-US" sz="1800" dirty="0">
              <a:solidFill>
                <a:srgbClr val="000000"/>
              </a:solidFill>
            </a:endParaRPr>
          </a:p>
          <a:p>
            <a:pPr eaLnBrk="0" hangingPunct="0">
              <a:buFont typeface="Arial" charset="0"/>
              <a:buChar char="•"/>
            </a:pPr>
            <a:endParaRPr lang="en-US" sz="1800" dirty="0">
              <a:solidFill>
                <a:srgbClr val="000000"/>
              </a:solidFill>
            </a:endParaRPr>
          </a:p>
          <a:p>
            <a:pPr eaLnBrk="0" hangingPunct="0">
              <a:buFont typeface="Arial" charset="0"/>
              <a:buChar char="•"/>
            </a:pPr>
            <a:r>
              <a:rPr lang="en-US" sz="1800" dirty="0">
                <a:solidFill>
                  <a:srgbClr val="000000"/>
                </a:solidFill>
              </a:rPr>
              <a:t>  Columbia competed for and was awarded an “Advanced Concepts Datacenter demonstration project”. 18 months starting April </a:t>
            </a:r>
            <a:r>
              <a:rPr lang="en-US" sz="1800" dirty="0" smtClean="0">
                <a:solidFill>
                  <a:srgbClr val="000000"/>
                </a:solidFill>
              </a:rPr>
              <a:t>2009 </a:t>
            </a:r>
            <a:r>
              <a:rPr lang="en-US" sz="1800" i="1" dirty="0" smtClean="0">
                <a:solidFill>
                  <a:srgbClr val="000000"/>
                </a:solidFill>
              </a:rPr>
              <a:t>(24 Months – </a:t>
            </a:r>
            <a:r>
              <a:rPr lang="en-US" sz="1800" i="1" dirty="0" smtClean="0">
                <a:solidFill>
                  <a:srgbClr val="000000"/>
                </a:solidFill>
              </a:rPr>
              <a:t>per </a:t>
            </a:r>
            <a:r>
              <a:rPr lang="en-US" sz="1800" i="1" dirty="0" smtClean="0">
                <a:solidFill>
                  <a:srgbClr val="000000"/>
                </a:solidFill>
              </a:rPr>
              <a:t>Change </a:t>
            </a:r>
            <a:r>
              <a:rPr lang="en-US" sz="1800" i="1" dirty="0" smtClean="0">
                <a:solidFill>
                  <a:srgbClr val="000000"/>
                </a:solidFill>
              </a:rPr>
              <a:t>Order approved 6/1/11)</a:t>
            </a:r>
            <a:endParaRPr lang="en-US" sz="1800" i="1" dirty="0">
              <a:solidFill>
                <a:srgbClr val="000000"/>
              </a:solidFill>
            </a:endParaRPr>
          </a:p>
          <a:p>
            <a:pPr eaLnBrk="0" hangingPunct="0"/>
            <a:endParaRPr lang="en-US" sz="1800" dirty="0">
              <a:solidFill>
                <a:srgbClr val="000000"/>
              </a:solidFill>
            </a:endParaRPr>
          </a:p>
          <a:p>
            <a:pPr eaLnBrk="0" hangingPunct="0">
              <a:buFont typeface="Arial" charset="0"/>
              <a:buChar char="•"/>
            </a:pPr>
            <a:r>
              <a:rPr lang="en-US" sz="1800" dirty="0">
                <a:solidFill>
                  <a:srgbClr val="000000"/>
                </a:solidFill>
              </a:rPr>
              <a:t>   ~ $1.2M ($447K Direct costs from NYSERDA)</a:t>
            </a:r>
          </a:p>
          <a:p>
            <a:pPr eaLnBrk="0" hangingPunct="0">
              <a:buFont typeface="Arial" charset="0"/>
              <a:buChar char="•"/>
            </a:pPr>
            <a:endParaRPr lang="en-US" sz="1800" dirty="0">
              <a:solidFill>
                <a:srgbClr val="000000"/>
              </a:solidFill>
            </a:endParaRPr>
          </a:p>
          <a:p>
            <a:pPr eaLnBrk="0" hangingPunct="0">
              <a:buFont typeface="Arial" charset="0"/>
              <a:buChar char="•"/>
            </a:pPr>
            <a:r>
              <a:rPr lang="en-US" sz="1800" dirty="0">
                <a:solidFill>
                  <a:srgbClr val="000000"/>
                </a:solidFill>
              </a:rPr>
              <a:t>  Goals:</a:t>
            </a:r>
          </a:p>
          <a:p>
            <a:pPr eaLnBrk="0" hangingPunct="0">
              <a:buFont typeface="Arial" charset="0"/>
              <a:buChar char="•"/>
            </a:pPr>
            <a:endParaRPr lang="en-US" sz="1800" dirty="0">
              <a:solidFill>
                <a:srgbClr val="000000"/>
              </a:solidFill>
            </a:endParaRPr>
          </a:p>
          <a:p>
            <a:pPr lvl="1" eaLnBrk="0" hangingPunct="0">
              <a:buFont typeface="Wingdings" pitchFamily="2" charset="2"/>
              <a:buChar char="ü"/>
            </a:pPr>
            <a:r>
              <a:rPr lang="en-US" sz="1800" dirty="0">
                <a:solidFill>
                  <a:srgbClr val="000000"/>
                </a:solidFill>
              </a:rPr>
              <a:t>  </a:t>
            </a:r>
            <a:r>
              <a:rPr lang="en-US" sz="1800" dirty="0" smtClean="0">
                <a:solidFill>
                  <a:srgbClr val="000000"/>
                </a:solidFill>
              </a:rPr>
              <a:t>Research and </a:t>
            </a:r>
            <a:r>
              <a:rPr lang="en-US" sz="1800" dirty="0">
                <a:solidFill>
                  <a:srgbClr val="000000"/>
                </a:solidFill>
              </a:rPr>
              <a:t>test some industry best practices in a “real world” datacenter</a:t>
            </a:r>
          </a:p>
          <a:p>
            <a:pPr lvl="1">
              <a:buFont typeface="Wingdings" pitchFamily="2" charset="2"/>
              <a:buChar char="ü"/>
            </a:pPr>
            <a:r>
              <a:rPr lang="en-US" sz="1800" dirty="0">
                <a:solidFill>
                  <a:srgbClr val="000000"/>
                </a:solidFill>
              </a:rPr>
              <a:t>  Measure and verify claimed energy efficiency improvements.</a:t>
            </a:r>
          </a:p>
          <a:p>
            <a:pPr lvl="1">
              <a:buFont typeface="Wingdings" pitchFamily="2" charset="2"/>
              <a:buChar char="ü"/>
            </a:pPr>
            <a:r>
              <a:rPr lang="en-US" sz="1800" dirty="0">
                <a:solidFill>
                  <a:srgbClr val="000000"/>
                </a:solidFill>
              </a:rPr>
              <a:t>  Share lessons learned with our peers.</a:t>
            </a:r>
          </a:p>
          <a:p>
            <a:pPr lvl="1" eaLnBrk="0" hangingPunct="0">
              <a:buFont typeface="Arial" charset="0"/>
              <a:buChar char="•"/>
            </a:pPr>
            <a:endParaRPr lang="en-US" sz="1800" dirty="0">
              <a:solidFill>
                <a:srgbClr val="000000"/>
              </a:solidFill>
            </a:endParaRPr>
          </a:p>
          <a:p>
            <a:pPr eaLnBrk="0" hangingPunct="0"/>
            <a:endParaRPr lang="en-US" sz="1800" dirty="0">
              <a:solidFill>
                <a:srgbClr val="000000"/>
              </a:solidFill>
            </a:endParaRPr>
          </a:p>
          <a:p>
            <a:pPr lvl="1" eaLnBrk="0" hangingPunct="0">
              <a:buFont typeface="Wingdings" pitchFamily="2" charset="2"/>
              <a:buChar char="Ø"/>
            </a:pPr>
            <a:endParaRPr lang="en-US" sz="1800" dirty="0">
              <a:solidFill>
                <a:srgbClr val="000000"/>
              </a:solidFill>
            </a:endParaRPr>
          </a:p>
        </p:txBody>
      </p:sp>
      <p:sp>
        <p:nvSpPr>
          <p:cNvPr id="37892" name="Slide Number Placeholder 4"/>
          <p:cNvSpPr>
            <a:spLocks noGrp="1"/>
          </p:cNvSpPr>
          <p:nvPr>
            <p:ph type="sldNum" sz="quarter" idx="12"/>
          </p:nvPr>
        </p:nvSpPr>
        <p:spPr>
          <a:noFill/>
        </p:spPr>
        <p:txBody>
          <a:bodyPr/>
          <a:lstStyle/>
          <a:p>
            <a:fld id="{0C178F38-F9AA-4A25-8DFE-AD5C47EBC652}" type="slidenum">
              <a:rPr lang="en-US" smtClean="0">
                <a:ea typeface="ＭＳ Ｐゴシック"/>
                <a:cs typeface="ＭＳ Ｐゴシック"/>
              </a:rPr>
              <a:pPr/>
              <a:t>16</a:t>
            </a:fld>
            <a:endParaRPr lang="en-US" smtClean="0">
              <a:ea typeface="ＭＳ Ｐゴシック"/>
              <a:cs typeface="ＭＳ Ｐゴシック"/>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0" hangingPunct="0"/>
            <a:fld id="{ECE7610E-2032-4D6D-93DA-5DB3E11E7865}" type="slidenum">
              <a:rPr lang="en-US" sz="1400">
                <a:solidFill>
                  <a:schemeClr val="tx1"/>
                </a:solidFill>
              </a:rPr>
              <a:pPr algn="r" eaLnBrk="0" hangingPunct="0"/>
              <a:t>17</a:t>
            </a:fld>
            <a:endParaRPr lang="en-US" sz="1400">
              <a:solidFill>
                <a:schemeClr val="tx1"/>
              </a:solidFill>
            </a:endParaRPr>
          </a:p>
        </p:txBody>
      </p:sp>
      <p:sp>
        <p:nvSpPr>
          <p:cNvPr id="5325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0" hangingPunct="0"/>
            <a:fld id="{012EF2E6-DC68-45F7-BE06-EB1F71691CBB}" type="slidenum">
              <a:rPr lang="en-US" sz="1400">
                <a:solidFill>
                  <a:schemeClr val="tx1"/>
                </a:solidFill>
              </a:rPr>
              <a:pPr algn="r" eaLnBrk="0" hangingPunct="0"/>
              <a:t>17</a:t>
            </a:fld>
            <a:endParaRPr lang="en-US" sz="1400">
              <a:solidFill>
                <a:schemeClr val="tx1"/>
              </a:solidFill>
            </a:endParaRPr>
          </a:p>
        </p:txBody>
      </p:sp>
      <p:sp>
        <p:nvSpPr>
          <p:cNvPr id="53251" name="Rectangle 2"/>
          <p:cNvSpPr>
            <a:spLocks noGrp="1" noChangeArrowheads="1"/>
          </p:cNvSpPr>
          <p:nvPr>
            <p:ph type="title" idx="4294967295"/>
          </p:nvPr>
        </p:nvSpPr>
        <p:spPr>
          <a:xfrm>
            <a:off x="228600" y="381000"/>
            <a:ext cx="8458200" cy="838200"/>
          </a:xfrm>
        </p:spPr>
        <p:txBody>
          <a:bodyPr/>
          <a:lstStyle/>
          <a:p>
            <a:pPr eaLnBrk="1" hangingPunct="1"/>
            <a:r>
              <a:rPr lang="en-US" smtClean="0">
                <a:ea typeface="ＭＳ Ｐゴシック"/>
                <a:cs typeface="ＭＳ Ｐゴシック"/>
              </a:rPr>
              <a:t>Scope of Work – Detail</a:t>
            </a:r>
            <a:endParaRPr lang="en-US" sz="2000" smtClean="0">
              <a:ea typeface="ＭＳ Ｐゴシック"/>
              <a:cs typeface="ＭＳ Ｐゴシック"/>
            </a:endParaRPr>
          </a:p>
        </p:txBody>
      </p:sp>
      <p:sp>
        <p:nvSpPr>
          <p:cNvPr id="53252" name="Rectangle 3"/>
          <p:cNvSpPr>
            <a:spLocks noGrp="1" noChangeArrowheads="1"/>
          </p:cNvSpPr>
          <p:nvPr>
            <p:ph type="body" idx="4294967295"/>
          </p:nvPr>
        </p:nvSpPr>
        <p:spPr>
          <a:xfrm>
            <a:off x="304800" y="1066800"/>
            <a:ext cx="8382000" cy="5029200"/>
          </a:xfrm>
        </p:spPr>
        <p:txBody>
          <a:bodyPr/>
          <a:lstStyle/>
          <a:p>
            <a:pPr eaLnBrk="1" hangingPunct="1">
              <a:lnSpc>
                <a:spcPct val="87000"/>
              </a:lnSpc>
              <a:buFontTx/>
              <a:buNone/>
            </a:pPr>
            <a:r>
              <a:rPr lang="en-US" sz="1400" dirty="0" smtClean="0">
                <a:solidFill>
                  <a:schemeClr val="tx1"/>
                </a:solidFill>
                <a:ea typeface="ＭＳ Ｐゴシック"/>
                <a:cs typeface="ＭＳ Ｐゴシック"/>
              </a:rPr>
              <a:t>To achieve the overall project objectives, CUIT has broken down the project into major tasks. </a:t>
            </a:r>
          </a:p>
          <a:p>
            <a:pPr eaLnBrk="1" hangingPunct="1">
              <a:lnSpc>
                <a:spcPct val="87000"/>
              </a:lnSpc>
              <a:buFontTx/>
              <a:buNone/>
            </a:pPr>
            <a:endParaRPr lang="en-US" sz="1400" dirty="0" smtClean="0">
              <a:solidFill>
                <a:schemeClr val="tx1"/>
              </a:solidFill>
              <a:ea typeface="ＭＳ Ｐゴシック"/>
              <a:cs typeface="ＭＳ Ｐゴシック"/>
            </a:endParaRPr>
          </a:p>
          <a:p>
            <a:r>
              <a:rPr lang="en-US" sz="1400" b="1" dirty="0" smtClean="0">
                <a:solidFill>
                  <a:schemeClr val="tx1"/>
                </a:solidFill>
                <a:ea typeface="ＭＳ Ｐゴシック"/>
                <a:cs typeface="ＭＳ Ｐゴシック"/>
              </a:rPr>
              <a:t>Inventory (task 2) – COMPLETE</a:t>
            </a:r>
            <a:endParaRPr lang="en-US" sz="1400" dirty="0" smtClean="0">
              <a:solidFill>
                <a:schemeClr val="tx1"/>
              </a:solidFill>
              <a:ea typeface="ＭＳ Ｐゴシック"/>
              <a:cs typeface="ＭＳ Ｐゴシック"/>
            </a:endParaRPr>
          </a:p>
          <a:p>
            <a:pPr lvl="1"/>
            <a:r>
              <a:rPr lang="en-US" sz="1400" dirty="0" smtClean="0">
                <a:solidFill>
                  <a:schemeClr val="tx1"/>
                </a:solidFill>
                <a:ea typeface="ＭＳ Ｐゴシック"/>
              </a:rPr>
              <a:t>Create detailed physical inventory of existing in-scope server</a:t>
            </a:r>
          </a:p>
          <a:p>
            <a:pPr lvl="1"/>
            <a:endParaRPr lang="en-US" sz="800" dirty="0" smtClean="0">
              <a:solidFill>
                <a:schemeClr val="tx1"/>
              </a:solidFill>
              <a:ea typeface="ＭＳ Ｐゴシック"/>
            </a:endParaRPr>
          </a:p>
          <a:p>
            <a:r>
              <a:rPr lang="en-US" sz="1400" b="1" dirty="0" smtClean="0">
                <a:solidFill>
                  <a:schemeClr val="tx1"/>
                </a:solidFill>
                <a:ea typeface="ＭＳ Ｐゴシック"/>
                <a:cs typeface="ＭＳ Ｐゴシック"/>
              </a:rPr>
              <a:t>Instrument server power consumption (task 3) – COMPLETE</a:t>
            </a:r>
            <a:endParaRPr lang="en-US" sz="1400" dirty="0" smtClean="0">
              <a:solidFill>
                <a:schemeClr val="tx1"/>
              </a:solidFill>
              <a:ea typeface="ＭＳ Ｐゴシック"/>
              <a:cs typeface="ＭＳ Ｐゴシック"/>
            </a:endParaRPr>
          </a:p>
          <a:p>
            <a:pPr lvl="1"/>
            <a:r>
              <a:rPr lang="en-US" sz="1400" dirty="0" smtClean="0">
                <a:solidFill>
                  <a:schemeClr val="tx1"/>
                </a:solidFill>
                <a:ea typeface="ＭＳ Ｐゴシック"/>
              </a:rPr>
              <a:t>Install network monitored power monitors for each server</a:t>
            </a:r>
          </a:p>
          <a:p>
            <a:pPr lvl="1"/>
            <a:r>
              <a:rPr lang="en-US" sz="1400" dirty="0" smtClean="0">
                <a:solidFill>
                  <a:schemeClr val="tx1"/>
                </a:solidFill>
                <a:ea typeface="ＭＳ Ｐゴシック"/>
              </a:rPr>
              <a:t>Perform data collection at 5-min intervals</a:t>
            </a:r>
          </a:p>
          <a:p>
            <a:pPr lvl="1"/>
            <a:endParaRPr lang="en-US" sz="800" dirty="0" smtClean="0">
              <a:solidFill>
                <a:schemeClr val="tx1"/>
              </a:solidFill>
              <a:ea typeface="ＭＳ Ｐゴシック"/>
            </a:endParaRPr>
          </a:p>
          <a:p>
            <a:r>
              <a:rPr lang="en-US" sz="1400" b="1" dirty="0" smtClean="0">
                <a:solidFill>
                  <a:schemeClr val="tx1"/>
                </a:solidFill>
                <a:ea typeface="ＭＳ Ｐゴシック"/>
                <a:cs typeface="ＭＳ Ｐゴシック"/>
              </a:rPr>
              <a:t>Instrument server input air temperature and overall DC chilled water (task 4)  - COMPLETE</a:t>
            </a:r>
            <a:endParaRPr lang="en-US" sz="1400" dirty="0" smtClean="0">
              <a:solidFill>
                <a:schemeClr val="tx1"/>
              </a:solidFill>
              <a:ea typeface="ＭＳ Ｐゴシック"/>
              <a:cs typeface="ＭＳ Ｐゴシック"/>
            </a:endParaRPr>
          </a:p>
          <a:p>
            <a:pPr lvl="1"/>
            <a:r>
              <a:rPr lang="en-US" sz="1400" dirty="0" smtClean="0">
                <a:solidFill>
                  <a:schemeClr val="tx1"/>
                </a:solidFill>
                <a:ea typeface="ＭＳ Ｐゴシック"/>
              </a:rPr>
              <a:t>Install server input ambient air temperature for each server </a:t>
            </a:r>
          </a:p>
          <a:p>
            <a:pPr lvl="1"/>
            <a:r>
              <a:rPr lang="en-US" sz="1400" dirty="0" smtClean="0">
                <a:solidFill>
                  <a:schemeClr val="tx1"/>
                </a:solidFill>
                <a:ea typeface="ＭＳ Ｐゴシック"/>
              </a:rPr>
              <a:t>Install BTU metering on data center supply and return lines </a:t>
            </a:r>
          </a:p>
          <a:p>
            <a:pPr lvl="1"/>
            <a:r>
              <a:rPr lang="en-US" sz="1400" dirty="0" smtClean="0">
                <a:solidFill>
                  <a:schemeClr val="tx1"/>
                </a:solidFill>
                <a:ea typeface="ＭＳ Ｐゴシック"/>
              </a:rPr>
              <a:t>Perform data collection at 5-min intervals</a:t>
            </a:r>
          </a:p>
          <a:p>
            <a:pPr lvl="1"/>
            <a:endParaRPr lang="en-US" sz="800" dirty="0" smtClean="0">
              <a:solidFill>
                <a:schemeClr val="tx1"/>
              </a:solidFill>
              <a:ea typeface="ＭＳ Ｐゴシック"/>
            </a:endParaRPr>
          </a:p>
          <a:p>
            <a:r>
              <a:rPr lang="en-US" sz="1400" b="1" dirty="0" smtClean="0">
                <a:solidFill>
                  <a:schemeClr val="tx1"/>
                </a:solidFill>
                <a:ea typeface="ＭＳ Ｐゴシック"/>
                <a:cs typeface="ＭＳ Ｐゴシック"/>
              </a:rPr>
              <a:t>Establish overall Data Center profile (task 5) - COMPLETE</a:t>
            </a:r>
            <a:endParaRPr lang="en-US" sz="1400" dirty="0" smtClean="0">
              <a:solidFill>
                <a:schemeClr val="tx1"/>
              </a:solidFill>
              <a:ea typeface="ＭＳ Ｐゴシック"/>
              <a:cs typeface="ＭＳ Ｐゴシック"/>
            </a:endParaRPr>
          </a:p>
          <a:p>
            <a:pPr lvl="1"/>
            <a:r>
              <a:rPr lang="en-US" sz="1400" dirty="0" smtClean="0">
                <a:solidFill>
                  <a:schemeClr val="tx1"/>
                </a:solidFill>
                <a:ea typeface="ＭＳ Ｐゴシック"/>
              </a:rPr>
              <a:t>Utilize equipment load results to establish baselines</a:t>
            </a:r>
          </a:p>
          <a:p>
            <a:pPr lvl="1"/>
            <a:r>
              <a:rPr lang="en-US" sz="1400" dirty="0" smtClean="0">
                <a:solidFill>
                  <a:schemeClr val="tx1"/>
                </a:solidFill>
                <a:ea typeface="ＭＳ Ｐゴシック"/>
              </a:rPr>
              <a:t>Develop PUE ratio for entire data center &amp; inventoried servers</a:t>
            </a:r>
          </a:p>
          <a:p>
            <a:pPr lvl="1"/>
            <a:endParaRPr lang="en-US" sz="800" dirty="0" smtClean="0">
              <a:solidFill>
                <a:schemeClr val="tx1"/>
              </a:solidFill>
              <a:ea typeface="ＭＳ Ｐゴシック"/>
            </a:endParaRPr>
          </a:p>
          <a:p>
            <a:r>
              <a:rPr lang="en-US" sz="1400" b="1" dirty="0" smtClean="0">
                <a:solidFill>
                  <a:schemeClr val="tx1"/>
                </a:solidFill>
                <a:ea typeface="ＭＳ Ｐゴシック"/>
                <a:cs typeface="ＭＳ Ｐゴシック"/>
              </a:rPr>
              <a:t>Implement 9 racks of high power density in-row cooling (task 6) – </a:t>
            </a:r>
            <a:r>
              <a:rPr lang="en-US" sz="1400" b="1" i="1" dirty="0" smtClean="0">
                <a:solidFill>
                  <a:schemeClr val="tx1"/>
                </a:solidFill>
                <a:ea typeface="ＭＳ Ｐゴシック"/>
                <a:cs typeface="ＭＳ Ｐゴシック"/>
              </a:rPr>
              <a:t>Change Request</a:t>
            </a:r>
            <a:endParaRPr lang="en-US" sz="1400" i="1" dirty="0" smtClean="0">
              <a:solidFill>
                <a:schemeClr val="tx1"/>
              </a:solidFill>
              <a:ea typeface="ＭＳ Ｐゴシック"/>
              <a:cs typeface="ＭＳ Ｐゴシック"/>
            </a:endParaRPr>
          </a:p>
          <a:p>
            <a:pPr>
              <a:buFontTx/>
              <a:buNone/>
            </a:pPr>
            <a:endParaRPr lang="en-US" sz="1400" dirty="0" smtClean="0">
              <a:ea typeface="ＭＳ Ｐゴシック"/>
              <a:cs typeface="ＭＳ Ｐゴシック"/>
            </a:endParaRPr>
          </a:p>
          <a:p>
            <a:endParaRPr lang="en-US" sz="1400" dirty="0" smtClean="0">
              <a:ea typeface="ＭＳ Ｐゴシック"/>
              <a:cs typeface="ＭＳ Ｐゴシック"/>
            </a:endParaRPr>
          </a:p>
          <a:p>
            <a:pPr eaLnBrk="1" hangingPunct="1">
              <a:lnSpc>
                <a:spcPct val="87000"/>
              </a:lnSpc>
              <a:buFontTx/>
              <a:buNone/>
            </a:pPr>
            <a:endParaRPr lang="en-US" dirty="0" smtClean="0">
              <a:ea typeface="ＭＳ Ｐゴシック"/>
              <a:cs typeface="ＭＳ Ｐゴシック"/>
            </a:endParaRPr>
          </a:p>
        </p:txBody>
      </p:sp>
      <p:sp>
        <p:nvSpPr>
          <p:cNvPr id="53253" name="Slide Number Placeholder 5"/>
          <p:cNvSpPr>
            <a:spLocks noGrp="1"/>
          </p:cNvSpPr>
          <p:nvPr>
            <p:ph type="sldNum" sz="quarter" idx="12"/>
          </p:nvPr>
        </p:nvSpPr>
        <p:spPr>
          <a:noFill/>
        </p:spPr>
        <p:txBody>
          <a:bodyPr/>
          <a:lstStyle/>
          <a:p>
            <a:fld id="{C80D9068-8522-43E4-B236-C0F1BD998F12}" type="slidenum">
              <a:rPr lang="en-US" smtClean="0">
                <a:ea typeface="ＭＳ Ｐゴシック"/>
                <a:cs typeface="ＭＳ Ｐゴシック"/>
              </a:rPr>
              <a:pPr/>
              <a:t>17</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0" hangingPunct="0"/>
            <a:fld id="{B45BEEB5-229A-41B6-A380-C083CE0348AB}" type="slidenum">
              <a:rPr lang="en-US" sz="1400">
                <a:solidFill>
                  <a:schemeClr val="tx1"/>
                </a:solidFill>
              </a:rPr>
              <a:pPr algn="r" eaLnBrk="0" hangingPunct="0"/>
              <a:t>18</a:t>
            </a:fld>
            <a:endParaRPr lang="en-US" sz="1400">
              <a:solidFill>
                <a:schemeClr val="tx1"/>
              </a:solidFill>
            </a:endParaRPr>
          </a:p>
        </p:txBody>
      </p:sp>
      <p:sp>
        <p:nvSpPr>
          <p:cNvPr id="5529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0" hangingPunct="0"/>
            <a:fld id="{D1E44DEA-A1D6-4245-8F2E-7F0B9B1F5E91}" type="slidenum">
              <a:rPr lang="en-US" sz="1400">
                <a:solidFill>
                  <a:schemeClr val="tx1"/>
                </a:solidFill>
              </a:rPr>
              <a:pPr algn="r" eaLnBrk="0" hangingPunct="0"/>
              <a:t>18</a:t>
            </a:fld>
            <a:endParaRPr lang="en-US" sz="1400">
              <a:solidFill>
                <a:schemeClr val="tx1"/>
              </a:solidFill>
            </a:endParaRPr>
          </a:p>
        </p:txBody>
      </p:sp>
      <p:sp>
        <p:nvSpPr>
          <p:cNvPr id="55299" name="Rectangle 2"/>
          <p:cNvSpPr>
            <a:spLocks noGrp="1" noChangeArrowheads="1"/>
          </p:cNvSpPr>
          <p:nvPr>
            <p:ph type="title" idx="4294967295"/>
          </p:nvPr>
        </p:nvSpPr>
        <p:spPr>
          <a:xfrm>
            <a:off x="228600" y="381000"/>
            <a:ext cx="8458200" cy="838200"/>
          </a:xfrm>
        </p:spPr>
        <p:txBody>
          <a:bodyPr/>
          <a:lstStyle/>
          <a:p>
            <a:pPr eaLnBrk="1" hangingPunct="1"/>
            <a:r>
              <a:rPr lang="en-US" smtClean="0">
                <a:ea typeface="ＭＳ Ｐゴシック"/>
                <a:cs typeface="ＭＳ Ｐゴシック"/>
              </a:rPr>
              <a:t>Scope of Work Detail Cont’d</a:t>
            </a:r>
            <a:endParaRPr lang="en-US" sz="2000" smtClean="0">
              <a:ea typeface="ＭＳ Ｐゴシック"/>
              <a:cs typeface="ＭＳ Ｐゴシック"/>
            </a:endParaRPr>
          </a:p>
        </p:txBody>
      </p:sp>
      <p:sp>
        <p:nvSpPr>
          <p:cNvPr id="55300" name="Rectangle 3"/>
          <p:cNvSpPr>
            <a:spLocks noGrp="1" noChangeArrowheads="1"/>
          </p:cNvSpPr>
          <p:nvPr>
            <p:ph type="body" idx="4294967295"/>
          </p:nvPr>
        </p:nvSpPr>
        <p:spPr>
          <a:xfrm>
            <a:off x="381000" y="1143000"/>
            <a:ext cx="8382000" cy="5029200"/>
          </a:xfrm>
        </p:spPr>
        <p:txBody>
          <a:bodyPr/>
          <a:lstStyle/>
          <a:p>
            <a:r>
              <a:rPr lang="en-US" sz="1400" b="1" dirty="0" smtClean="0">
                <a:solidFill>
                  <a:schemeClr val="tx1"/>
                </a:solidFill>
                <a:ea typeface="ＭＳ Ｐゴシック"/>
                <a:cs typeface="ＭＳ Ｐゴシック"/>
              </a:rPr>
              <a:t>Replace 30 “old” servers and measure efficiency improvement (task 7) – COMPLETE</a:t>
            </a:r>
          </a:p>
          <a:p>
            <a:pPr lvl="1"/>
            <a:r>
              <a:rPr lang="en-US" sz="1400" dirty="0" smtClean="0">
                <a:solidFill>
                  <a:schemeClr val="tx1"/>
                </a:solidFill>
                <a:ea typeface="ＭＳ Ｐゴシック"/>
              </a:rPr>
              <a:t>Consolidate the replacement servers into high density racks and re-implement the same IT services</a:t>
            </a:r>
          </a:p>
          <a:p>
            <a:pPr lvl="1"/>
            <a:r>
              <a:rPr lang="en-US" sz="1400" dirty="0" smtClean="0">
                <a:solidFill>
                  <a:schemeClr val="tx1"/>
                </a:solidFill>
                <a:ea typeface="ＭＳ Ｐゴシック"/>
              </a:rPr>
              <a:t>Take measurements of before-and-after power consumption </a:t>
            </a:r>
          </a:p>
          <a:p>
            <a:pPr lvl="1"/>
            <a:r>
              <a:rPr lang="en-US" sz="1400" dirty="0" smtClean="0">
                <a:solidFill>
                  <a:schemeClr val="tx1"/>
                </a:solidFill>
                <a:ea typeface="ＭＳ Ｐゴシック"/>
              </a:rPr>
              <a:t>Document expected and actual efficiency improvement</a:t>
            </a:r>
          </a:p>
          <a:p>
            <a:endParaRPr lang="en-US" sz="800" b="1" dirty="0" smtClean="0">
              <a:solidFill>
                <a:schemeClr val="tx1"/>
              </a:solidFill>
              <a:ea typeface="ＭＳ Ｐゴシック"/>
              <a:cs typeface="ＭＳ Ｐゴシック"/>
            </a:endParaRPr>
          </a:p>
          <a:p>
            <a:r>
              <a:rPr lang="en-US" sz="1400" b="1" dirty="0" smtClean="0">
                <a:solidFill>
                  <a:schemeClr val="tx1"/>
                </a:solidFill>
                <a:ea typeface="ＭＳ Ｐゴシック"/>
                <a:cs typeface="ＭＳ Ｐゴシック"/>
              </a:rPr>
              <a:t>Compare old and new research clusters (task 8) – COMPLETE</a:t>
            </a:r>
            <a:endParaRPr lang="en-US" sz="1400" dirty="0" smtClean="0">
              <a:solidFill>
                <a:schemeClr val="tx1"/>
              </a:solidFill>
              <a:ea typeface="ＭＳ Ｐゴシック"/>
              <a:cs typeface="ＭＳ Ｐゴシック"/>
            </a:endParaRPr>
          </a:p>
          <a:p>
            <a:pPr lvl="1"/>
            <a:r>
              <a:rPr lang="en-US" sz="1400" dirty="0" smtClean="0">
                <a:solidFill>
                  <a:schemeClr val="tx1"/>
                </a:solidFill>
                <a:ea typeface="ＭＳ Ｐゴシック"/>
              </a:rPr>
              <a:t>Benchmark applications on new Astronomy/Statistics HPC cluster</a:t>
            </a:r>
          </a:p>
          <a:p>
            <a:pPr lvl="1"/>
            <a:endParaRPr lang="en-US" sz="800" dirty="0" smtClean="0">
              <a:solidFill>
                <a:schemeClr val="tx1"/>
              </a:solidFill>
              <a:ea typeface="ＭＳ Ｐゴシック"/>
            </a:endParaRPr>
          </a:p>
          <a:p>
            <a:r>
              <a:rPr lang="en-US" sz="1400" b="1" dirty="0" smtClean="0">
                <a:solidFill>
                  <a:schemeClr val="tx1"/>
                </a:solidFill>
                <a:ea typeface="ＭＳ Ｐゴシック"/>
                <a:cs typeface="ＭＳ Ｐゴシック"/>
              </a:rPr>
              <a:t>Implement server power management (task 9) -  COMPLETE</a:t>
            </a:r>
            <a:endParaRPr lang="en-US" sz="1400" dirty="0" smtClean="0">
              <a:solidFill>
                <a:schemeClr val="tx1"/>
              </a:solidFill>
              <a:ea typeface="ＭＳ Ｐゴシック"/>
              <a:cs typeface="ＭＳ Ｐゴシック"/>
            </a:endParaRPr>
          </a:p>
          <a:p>
            <a:pPr lvl="1"/>
            <a:r>
              <a:rPr lang="en-US" sz="1400" dirty="0" smtClean="0">
                <a:solidFill>
                  <a:schemeClr val="tx1"/>
                </a:solidFill>
                <a:ea typeface="ＭＳ Ｐゴシック"/>
              </a:rPr>
              <a:t>Install server BIOS/high level power management feature upgrades to servers (identified in task 2)</a:t>
            </a:r>
          </a:p>
          <a:p>
            <a:pPr lvl="1"/>
            <a:endParaRPr lang="en-US" sz="800" dirty="0" smtClean="0">
              <a:solidFill>
                <a:schemeClr val="tx1"/>
              </a:solidFill>
              <a:ea typeface="ＭＳ Ｐゴシック"/>
            </a:endParaRPr>
          </a:p>
          <a:p>
            <a:r>
              <a:rPr lang="en-US" sz="1400" b="1" dirty="0" smtClean="0">
                <a:solidFill>
                  <a:schemeClr val="tx1"/>
                </a:solidFill>
                <a:ea typeface="ＭＳ Ｐゴシック"/>
                <a:cs typeface="ＭＳ Ｐゴシック"/>
              </a:rPr>
              <a:t>Increase chilled water set point and measure (task 10) - COMPLETE</a:t>
            </a:r>
            <a:endParaRPr lang="en-US" sz="1400" dirty="0" smtClean="0">
              <a:solidFill>
                <a:schemeClr val="tx1"/>
              </a:solidFill>
              <a:ea typeface="ＭＳ Ｐゴシック"/>
              <a:cs typeface="ＭＳ Ｐゴシック"/>
            </a:endParaRPr>
          </a:p>
          <a:p>
            <a:pPr lvl="1"/>
            <a:r>
              <a:rPr lang="en-US" sz="1400" dirty="0" smtClean="0">
                <a:solidFill>
                  <a:schemeClr val="tx1"/>
                </a:solidFill>
                <a:ea typeface="ＭＳ Ｐゴシック"/>
              </a:rPr>
              <a:t>Document measured before-and-after energy consumption</a:t>
            </a:r>
          </a:p>
          <a:p>
            <a:pPr lvl="1">
              <a:buFontTx/>
              <a:buNone/>
            </a:pPr>
            <a:r>
              <a:rPr lang="en-US" sz="1400" dirty="0" smtClean="0">
                <a:solidFill>
                  <a:schemeClr val="tx1"/>
                </a:solidFill>
                <a:ea typeface="ＭＳ Ｐゴシック"/>
              </a:rPr>
              <a:t> </a:t>
            </a:r>
          </a:p>
          <a:p>
            <a:r>
              <a:rPr lang="en-US" sz="1400" b="1" dirty="0" smtClean="0">
                <a:solidFill>
                  <a:schemeClr val="tx1"/>
                </a:solidFill>
                <a:ea typeface="ＭＳ Ｐゴシック"/>
                <a:cs typeface="ＭＳ Ｐゴシック"/>
              </a:rPr>
              <a:t>Communicate results (task 11) – On-going</a:t>
            </a:r>
            <a:endParaRPr lang="en-US" sz="1400" dirty="0" smtClean="0">
              <a:solidFill>
                <a:schemeClr val="tx1"/>
              </a:solidFill>
              <a:ea typeface="ＭＳ Ｐゴシック"/>
              <a:cs typeface="ＭＳ Ｐゴシック"/>
            </a:endParaRPr>
          </a:p>
          <a:p>
            <a:pPr lvl="1"/>
            <a:r>
              <a:rPr lang="en-US" sz="1400" dirty="0" smtClean="0">
                <a:solidFill>
                  <a:schemeClr val="tx1"/>
                </a:solidFill>
                <a:ea typeface="ＭＳ Ｐゴシック"/>
              </a:rPr>
              <a:t>Share results with key stakeholders</a:t>
            </a:r>
          </a:p>
          <a:p>
            <a:pPr lvl="1"/>
            <a:endParaRPr lang="en-US" sz="1400" dirty="0" smtClean="0">
              <a:solidFill>
                <a:schemeClr val="tx1"/>
              </a:solidFill>
              <a:ea typeface="ＭＳ Ｐゴシック"/>
            </a:endParaRPr>
          </a:p>
          <a:p>
            <a:endParaRPr lang="en-US" sz="1400" dirty="0" smtClean="0">
              <a:ea typeface="ＭＳ Ｐゴシック"/>
              <a:cs typeface="ＭＳ Ｐゴシック"/>
            </a:endParaRPr>
          </a:p>
          <a:p>
            <a:endParaRPr lang="en-US" sz="1400" dirty="0" smtClean="0">
              <a:ea typeface="ＭＳ Ｐゴシック"/>
              <a:cs typeface="ＭＳ Ｐゴシック"/>
            </a:endParaRPr>
          </a:p>
          <a:p>
            <a:pPr>
              <a:buFontTx/>
              <a:buNone/>
            </a:pPr>
            <a:endParaRPr lang="en-US" sz="1400" dirty="0" smtClean="0">
              <a:ea typeface="ＭＳ Ｐゴシック"/>
              <a:cs typeface="ＭＳ Ｐゴシック"/>
            </a:endParaRPr>
          </a:p>
          <a:p>
            <a:endParaRPr lang="en-US" sz="1400" dirty="0" smtClean="0">
              <a:ea typeface="ＭＳ Ｐゴシック"/>
              <a:cs typeface="ＭＳ Ｐゴシック"/>
            </a:endParaRPr>
          </a:p>
          <a:p>
            <a:pPr eaLnBrk="1" hangingPunct="1">
              <a:lnSpc>
                <a:spcPct val="87000"/>
              </a:lnSpc>
              <a:buFontTx/>
              <a:buNone/>
            </a:pPr>
            <a:endParaRPr lang="en-US" dirty="0" smtClean="0">
              <a:ea typeface="ＭＳ Ｐゴシック"/>
              <a:cs typeface="ＭＳ Ｐゴシック"/>
            </a:endParaRPr>
          </a:p>
        </p:txBody>
      </p:sp>
      <p:sp>
        <p:nvSpPr>
          <p:cNvPr id="55301" name="Slide Number Placeholder 5"/>
          <p:cNvSpPr>
            <a:spLocks noGrp="1"/>
          </p:cNvSpPr>
          <p:nvPr>
            <p:ph type="sldNum" sz="quarter" idx="12"/>
          </p:nvPr>
        </p:nvSpPr>
        <p:spPr>
          <a:noFill/>
        </p:spPr>
        <p:txBody>
          <a:bodyPr/>
          <a:lstStyle/>
          <a:p>
            <a:fld id="{57ABC3A4-D1F4-4041-84E2-9B29253C5277}" type="slidenum">
              <a:rPr lang="en-US" smtClean="0">
                <a:ea typeface="ＭＳ Ｐゴシック"/>
                <a:cs typeface="ＭＳ Ｐゴシック"/>
              </a:rPr>
              <a:pPr/>
              <a:t>18</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ctrTitle" idx="4294967295"/>
          </p:nvPr>
        </p:nvSpPr>
        <p:spPr>
          <a:xfrm>
            <a:off x="457200" y="2362200"/>
            <a:ext cx="8153400" cy="993775"/>
          </a:xfrm>
        </p:spPr>
        <p:txBody>
          <a:bodyPr/>
          <a:lstStyle/>
          <a:p>
            <a:pPr eaLnBrk="1" hangingPunct="1"/>
            <a:r>
              <a:rPr lang="en-US" sz="3600" dirty="0" smtClean="0">
                <a:ea typeface="ＭＳ Ｐゴシック"/>
                <a:cs typeface="ＭＳ Ｐゴシック"/>
              </a:rPr>
              <a:t>Infrastructure Update</a:t>
            </a:r>
            <a:br>
              <a:rPr lang="en-US" sz="3600" dirty="0" smtClean="0">
                <a:ea typeface="ＭＳ Ｐゴシック"/>
                <a:cs typeface="ＭＳ Ｐゴシック"/>
              </a:rPr>
            </a:br>
            <a:r>
              <a:rPr lang="en-US" dirty="0" smtClean="0">
                <a:ea typeface="ＭＳ Ｐゴシック"/>
                <a:cs typeface="ＭＳ Ｐゴシック"/>
              </a:rPr>
              <a:t/>
            </a:r>
            <a:br>
              <a:rPr lang="en-US" dirty="0" smtClean="0">
                <a:ea typeface="ＭＳ Ｐゴシック"/>
                <a:cs typeface="ＭＳ Ｐゴシック"/>
              </a:rPr>
            </a:br>
            <a:r>
              <a:rPr lang="en-US" sz="1600" dirty="0" smtClean="0">
                <a:ea typeface="ＭＳ Ｐゴシック"/>
                <a:cs typeface="ＭＳ Ｐゴシック"/>
              </a:rPr>
              <a:t>Ian Katz</a:t>
            </a:r>
            <a:r>
              <a:rPr lang="en-US" sz="1600" b="0" dirty="0" smtClean="0">
                <a:ea typeface="ＭＳ Ｐゴシック"/>
                <a:cs typeface="ＭＳ Ｐゴシック"/>
              </a:rPr>
              <a:t>, Data Center Facilities Manager, CUIT</a:t>
            </a:r>
            <a:br>
              <a:rPr lang="en-US" sz="1600" b="0" dirty="0" smtClean="0">
                <a:ea typeface="ＭＳ Ｐゴシック"/>
                <a:cs typeface="ＭＳ Ｐゴシック"/>
              </a:rPr>
            </a:br>
            <a:r>
              <a:rPr lang="en-US" dirty="0" smtClean="0">
                <a:ea typeface="ＭＳ Ｐゴシック"/>
                <a:cs typeface="ＭＳ Ｐゴシック"/>
              </a:rPr>
              <a:t>			</a:t>
            </a:r>
          </a:p>
        </p:txBody>
      </p:sp>
      <p:sp>
        <p:nvSpPr>
          <p:cNvPr id="57347" name="Slide Number Placeholder 3"/>
          <p:cNvSpPr>
            <a:spLocks noGrp="1"/>
          </p:cNvSpPr>
          <p:nvPr>
            <p:ph type="sldNum" sz="quarter" idx="12"/>
          </p:nvPr>
        </p:nvSpPr>
        <p:spPr>
          <a:noFill/>
        </p:spPr>
        <p:txBody>
          <a:bodyPr/>
          <a:lstStyle/>
          <a:p>
            <a:fld id="{84DC1C63-8BB9-4479-8093-3B54D54F3A85}" type="slidenum">
              <a:rPr lang="en-US" smtClean="0">
                <a:ea typeface="ＭＳ Ｐゴシック"/>
                <a:cs typeface="ＭＳ Ｐゴシック"/>
              </a:rPr>
              <a:pPr/>
              <a:t>19</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Grp="1" noChangeArrowheads="1"/>
          </p:cNvSpPr>
          <p:nvPr>
            <p:ph type="sldNum" sz="quarter" idx="12"/>
          </p:nvPr>
        </p:nvSpPr>
        <p:spPr>
          <a:noFill/>
        </p:spPr>
        <p:txBody>
          <a:bodyPr/>
          <a:lstStyle/>
          <a:p>
            <a:fld id="{DDBEEDF3-AF57-4195-BDE1-781549923D45}" type="slidenum">
              <a:rPr lang="en-US" smtClean="0">
                <a:ea typeface="ＭＳ Ｐゴシック"/>
                <a:cs typeface="ＭＳ Ｐゴシック"/>
              </a:rPr>
              <a:pPr/>
              <a:t>2</a:t>
            </a:fld>
            <a:endParaRPr lang="en-US" smtClean="0">
              <a:ea typeface="ＭＳ Ｐゴシック"/>
              <a:cs typeface="ＭＳ Ｐゴシック"/>
            </a:endParaRPr>
          </a:p>
        </p:txBody>
      </p:sp>
      <p:sp>
        <p:nvSpPr>
          <p:cNvPr id="2048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0" hangingPunct="0"/>
            <a:fld id="{A39F364D-DDB4-4810-9926-D15CE6AD3DA3}" type="slidenum">
              <a:rPr lang="en-US" sz="1400">
                <a:solidFill>
                  <a:schemeClr val="tx1"/>
                </a:solidFill>
              </a:rPr>
              <a:pPr algn="r" eaLnBrk="0" hangingPunct="0"/>
              <a:t>2</a:t>
            </a:fld>
            <a:endParaRPr lang="en-US" sz="1400">
              <a:solidFill>
                <a:schemeClr val="tx1"/>
              </a:solidFill>
            </a:endParaRPr>
          </a:p>
        </p:txBody>
      </p:sp>
      <p:sp>
        <p:nvSpPr>
          <p:cNvPr id="20483" name="Rectangle 2"/>
          <p:cNvSpPr>
            <a:spLocks noGrp="1" noChangeArrowheads="1"/>
          </p:cNvSpPr>
          <p:nvPr>
            <p:ph type="title"/>
          </p:nvPr>
        </p:nvSpPr>
        <p:spPr/>
        <p:txBody>
          <a:bodyPr/>
          <a:lstStyle/>
          <a:p>
            <a:pPr eaLnBrk="1" hangingPunct="1"/>
            <a:r>
              <a:rPr lang="en-US" sz="3200" smtClean="0">
                <a:ea typeface="ＭＳ Ｐゴシック"/>
                <a:cs typeface="ＭＳ Ｐゴシック"/>
              </a:rPr>
              <a:t>Agenda</a:t>
            </a:r>
          </a:p>
        </p:txBody>
      </p:sp>
      <p:sp>
        <p:nvSpPr>
          <p:cNvPr id="4101" name="Rectangle 3"/>
          <p:cNvSpPr>
            <a:spLocks noGrp="1" noChangeArrowheads="1"/>
          </p:cNvSpPr>
          <p:nvPr>
            <p:ph type="body" idx="1"/>
          </p:nvPr>
        </p:nvSpPr>
        <p:spPr>
          <a:xfrm>
            <a:off x="457200" y="990600"/>
            <a:ext cx="8229600" cy="4495800"/>
          </a:xfrm>
        </p:spPr>
        <p:txBody>
          <a:bodyPr/>
          <a:lstStyle/>
          <a:p>
            <a:pPr lvl="2">
              <a:lnSpc>
                <a:spcPct val="80000"/>
              </a:lnSpc>
              <a:buFontTx/>
              <a:buNone/>
              <a:defRPr/>
            </a:pPr>
            <a:endParaRPr lang="en-US" sz="1400" dirty="0" smtClean="0"/>
          </a:p>
          <a:p>
            <a:pPr lvl="2">
              <a:lnSpc>
                <a:spcPct val="80000"/>
              </a:lnSpc>
              <a:buFontTx/>
              <a:buNone/>
              <a:defRPr/>
            </a:pPr>
            <a:endParaRPr lang="en-US" sz="800" b="1" dirty="0" smtClean="0"/>
          </a:p>
          <a:p>
            <a:pPr lvl="2">
              <a:lnSpc>
                <a:spcPct val="80000"/>
              </a:lnSpc>
              <a:buFontTx/>
              <a:buNone/>
              <a:defRPr/>
            </a:pPr>
            <a:r>
              <a:rPr lang="en-US" sz="1400" b="1" dirty="0" smtClean="0"/>
              <a:t>12:00pm		Welcome and Opening Remarks  </a:t>
            </a:r>
            <a:endParaRPr lang="en-US" sz="1200" i="1" dirty="0" smtClean="0"/>
          </a:p>
          <a:p>
            <a:pPr lvl="6">
              <a:buFontTx/>
              <a:buNone/>
              <a:defRPr/>
            </a:pPr>
            <a:r>
              <a:rPr lang="en-US" sz="1200" i="1" dirty="0" smtClean="0"/>
              <a:t>Bryan P. Berry, NYSERDA</a:t>
            </a:r>
          </a:p>
          <a:p>
            <a:pPr lvl="2">
              <a:buFontTx/>
              <a:buNone/>
              <a:defRPr/>
            </a:pPr>
            <a:r>
              <a:rPr lang="en-US" sz="1400" b="1" dirty="0" smtClean="0"/>
              <a:t>1:00pm</a:t>
            </a:r>
            <a:r>
              <a:rPr lang="en-US" sz="1800" b="1" dirty="0" smtClean="0"/>
              <a:t>                   </a:t>
            </a:r>
            <a:r>
              <a:rPr lang="en-US" sz="1400" b="1" dirty="0" smtClean="0"/>
              <a:t>Advanced Concepts Data Center Pilot Project Highlights </a:t>
            </a:r>
            <a:endParaRPr lang="en-US" sz="1400" dirty="0" smtClean="0"/>
          </a:p>
          <a:p>
            <a:pPr lvl="6">
              <a:buFontTx/>
              <a:buNone/>
              <a:defRPr/>
            </a:pPr>
            <a:r>
              <a:rPr lang="en-US" sz="1200" i="1" dirty="0" smtClean="0"/>
              <a:t>Alan Crosswell, Chief Technologist, CUIT</a:t>
            </a:r>
          </a:p>
          <a:p>
            <a:pPr lvl="2">
              <a:lnSpc>
                <a:spcPct val="80000"/>
              </a:lnSpc>
              <a:buFontTx/>
              <a:buNone/>
              <a:defRPr/>
            </a:pPr>
            <a:endParaRPr lang="en-US" sz="800" dirty="0" smtClean="0"/>
          </a:p>
          <a:p>
            <a:pPr lvl="2">
              <a:lnSpc>
                <a:spcPct val="80000"/>
              </a:lnSpc>
              <a:buFontTx/>
              <a:buNone/>
              <a:defRPr/>
            </a:pPr>
            <a:r>
              <a:rPr lang="en-US" sz="1400" b="1" dirty="0" smtClean="0"/>
              <a:t>2:00pm</a:t>
            </a:r>
            <a:r>
              <a:rPr lang="en-US" sz="1400" dirty="0" smtClean="0"/>
              <a:t>		</a:t>
            </a:r>
            <a:r>
              <a:rPr lang="en-US" sz="1400" b="1" dirty="0" smtClean="0"/>
              <a:t>Project Review</a:t>
            </a:r>
          </a:p>
          <a:p>
            <a:pPr lvl="2">
              <a:lnSpc>
                <a:spcPct val="80000"/>
              </a:lnSpc>
              <a:buNone/>
              <a:defRPr/>
            </a:pPr>
            <a:r>
              <a:rPr lang="en-US" sz="1400" b="1" dirty="0" smtClean="0"/>
              <a:t>			</a:t>
            </a:r>
            <a:r>
              <a:rPr lang="en-US" sz="1200" i="1" dirty="0" smtClean="0"/>
              <a:t>Richard Hall, Project Director, CUIT</a:t>
            </a:r>
          </a:p>
          <a:p>
            <a:pPr lvl="2">
              <a:lnSpc>
                <a:spcPct val="80000"/>
              </a:lnSpc>
              <a:buFontTx/>
              <a:buNone/>
              <a:defRPr/>
            </a:pPr>
            <a:endParaRPr lang="en-US" sz="1400" b="1" dirty="0" smtClean="0"/>
          </a:p>
          <a:p>
            <a:pPr lvl="2">
              <a:lnSpc>
                <a:spcPct val="80000"/>
              </a:lnSpc>
              <a:buFontTx/>
              <a:buNone/>
              <a:defRPr/>
            </a:pPr>
            <a:r>
              <a:rPr lang="en-US" sz="1400" b="1" dirty="0" smtClean="0"/>
              <a:t>2:30pm		Installation Summary</a:t>
            </a:r>
            <a:endParaRPr lang="en-US" sz="1400" dirty="0" smtClean="0"/>
          </a:p>
          <a:p>
            <a:pPr lvl="2">
              <a:lnSpc>
                <a:spcPct val="80000"/>
              </a:lnSpc>
              <a:buFontTx/>
              <a:buNone/>
              <a:defRPr/>
            </a:pPr>
            <a:r>
              <a:rPr lang="en-US" sz="1400" dirty="0" smtClean="0"/>
              <a:t>			</a:t>
            </a:r>
            <a:r>
              <a:rPr lang="en-US" sz="1200" i="1" dirty="0" smtClean="0"/>
              <a:t>Ian Katz, Manager, CUIT Data Center</a:t>
            </a:r>
            <a:endParaRPr lang="en-US" sz="800" i="1" dirty="0" smtClean="0"/>
          </a:p>
          <a:p>
            <a:pPr lvl="3">
              <a:lnSpc>
                <a:spcPct val="80000"/>
              </a:lnSpc>
              <a:buFontTx/>
              <a:buNone/>
              <a:defRPr/>
            </a:pPr>
            <a:r>
              <a:rPr lang="en-US" sz="800" dirty="0" smtClean="0"/>
              <a:t>		</a:t>
            </a:r>
          </a:p>
          <a:p>
            <a:pPr lvl="2">
              <a:lnSpc>
                <a:spcPct val="80000"/>
              </a:lnSpc>
              <a:buFontTx/>
              <a:buNone/>
              <a:defRPr/>
            </a:pPr>
            <a:r>
              <a:rPr lang="en-US" sz="1400" b="1" dirty="0" smtClean="0"/>
              <a:t>3:30pm</a:t>
            </a:r>
            <a:r>
              <a:rPr lang="en-US" sz="1400" dirty="0" smtClean="0"/>
              <a:t>		</a:t>
            </a:r>
            <a:r>
              <a:rPr lang="en-US" sz="1400" b="1" dirty="0" smtClean="0"/>
              <a:t>Measurements and Results </a:t>
            </a:r>
            <a:endParaRPr lang="en-US" sz="1400" dirty="0" smtClean="0"/>
          </a:p>
          <a:p>
            <a:pPr lvl="2">
              <a:lnSpc>
                <a:spcPct val="80000"/>
              </a:lnSpc>
              <a:buFontTx/>
              <a:buNone/>
              <a:defRPr/>
            </a:pPr>
            <a:r>
              <a:rPr lang="en-US" sz="1400" dirty="0" smtClean="0"/>
              <a:t>			</a:t>
            </a:r>
            <a:r>
              <a:rPr lang="en-US" sz="1200" i="1" dirty="0" smtClean="0"/>
              <a:t>Peter Crosta, Research Computing Services, CUIT </a:t>
            </a:r>
          </a:p>
          <a:p>
            <a:pPr lvl="3">
              <a:lnSpc>
                <a:spcPct val="80000"/>
              </a:lnSpc>
              <a:buFontTx/>
              <a:buNone/>
              <a:defRPr/>
            </a:pPr>
            <a:r>
              <a:rPr lang="en-US" sz="1200" dirty="0" smtClean="0"/>
              <a:t>			</a:t>
            </a:r>
          </a:p>
          <a:p>
            <a:pPr lvl="2">
              <a:lnSpc>
                <a:spcPct val="80000"/>
              </a:lnSpc>
              <a:buFontTx/>
              <a:buNone/>
              <a:defRPr/>
            </a:pPr>
            <a:r>
              <a:rPr lang="en-US" sz="1400" b="1" dirty="0" smtClean="0"/>
              <a:t>4:30pm 	 	Closing Comments</a:t>
            </a:r>
            <a:endParaRPr lang="en-US" sz="1200" i="1" dirty="0" smtClean="0"/>
          </a:p>
          <a:p>
            <a:pPr lvl="2">
              <a:buFontTx/>
              <a:buNone/>
              <a:defRPr/>
            </a:pPr>
            <a:r>
              <a:rPr lang="en-US" sz="1200" i="1" dirty="0" smtClean="0"/>
              <a:t>			Victoria Hamilton, Research Initiatives Coordinator </a:t>
            </a:r>
          </a:p>
          <a:p>
            <a:pPr lvl="2">
              <a:buFontTx/>
              <a:buNone/>
              <a:defRPr/>
            </a:pPr>
            <a:endParaRPr lang="en-US" sz="800" i="1" dirty="0" smtClean="0"/>
          </a:p>
          <a:p>
            <a:pPr lvl="2">
              <a:buFontTx/>
              <a:buNone/>
              <a:defRPr/>
            </a:pPr>
            <a:r>
              <a:rPr lang="en-US" sz="1400" b="1" dirty="0" smtClean="0"/>
              <a:t>5:00pm		Meeting Adjourned</a:t>
            </a:r>
            <a:endParaRPr lang="en-US" sz="1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04800" y="122238"/>
            <a:ext cx="8229600" cy="868362"/>
          </a:xfrm>
        </p:spPr>
        <p:txBody>
          <a:bodyPr/>
          <a:lstStyle/>
          <a:p>
            <a:r>
              <a:rPr lang="en-US" sz="2800" dirty="0" smtClean="0">
                <a:ea typeface="ＭＳ Ｐゴシック"/>
                <a:cs typeface="ＭＳ Ｐゴシック"/>
              </a:rPr>
              <a:t>Change Request</a:t>
            </a:r>
          </a:p>
        </p:txBody>
      </p:sp>
      <p:sp>
        <p:nvSpPr>
          <p:cNvPr id="28674" name="Content Placeholder 2"/>
          <p:cNvSpPr>
            <a:spLocks noGrp="1"/>
          </p:cNvSpPr>
          <p:nvPr>
            <p:ph idx="1"/>
          </p:nvPr>
        </p:nvSpPr>
        <p:spPr>
          <a:xfrm>
            <a:off x="228600" y="914400"/>
            <a:ext cx="8686800" cy="4572000"/>
          </a:xfrm>
        </p:spPr>
        <p:txBody>
          <a:bodyPr/>
          <a:lstStyle/>
          <a:p>
            <a:r>
              <a:rPr lang="en-US" sz="1400" dirty="0" smtClean="0">
                <a:solidFill>
                  <a:schemeClr val="accent6"/>
                </a:solidFill>
              </a:rPr>
              <a:t>CUIT proposed a revised project scope for Task 6 and no-cost extension of 12 months</a:t>
            </a:r>
          </a:p>
          <a:p>
            <a:r>
              <a:rPr lang="en-US" sz="1400" dirty="0" smtClean="0">
                <a:solidFill>
                  <a:schemeClr val="accent6"/>
                </a:solidFill>
              </a:rPr>
              <a:t>Modify Task </a:t>
            </a:r>
            <a:r>
              <a:rPr lang="en-US" sz="1400" dirty="0" smtClean="0">
                <a:solidFill>
                  <a:schemeClr val="accent6"/>
                </a:solidFill>
              </a:rPr>
              <a:t>6 related </a:t>
            </a:r>
            <a:r>
              <a:rPr lang="en-US" sz="1400" dirty="0" smtClean="0">
                <a:solidFill>
                  <a:schemeClr val="accent6"/>
                </a:solidFill>
              </a:rPr>
              <a:t>to HVAC </a:t>
            </a:r>
            <a:r>
              <a:rPr lang="en-US" sz="1400" dirty="0" smtClean="0">
                <a:solidFill>
                  <a:schemeClr val="accent6"/>
                </a:solidFill>
              </a:rPr>
              <a:t>efficiency</a:t>
            </a:r>
          </a:p>
          <a:p>
            <a:pPr lvl="1"/>
            <a:r>
              <a:rPr lang="en-US" sz="1400" dirty="0" smtClean="0">
                <a:solidFill>
                  <a:schemeClr val="accent6"/>
                </a:solidFill>
              </a:rPr>
              <a:t>Investigate </a:t>
            </a:r>
            <a:r>
              <a:rPr lang="en-US" sz="1400" dirty="0" smtClean="0">
                <a:solidFill>
                  <a:schemeClr val="accent6"/>
                </a:solidFill>
              </a:rPr>
              <a:t>the feasibility </a:t>
            </a:r>
            <a:r>
              <a:rPr lang="en-US" sz="1400" dirty="0" smtClean="0">
                <a:solidFill>
                  <a:schemeClr val="accent6"/>
                </a:solidFill>
              </a:rPr>
              <a:t>and, if </a:t>
            </a:r>
            <a:r>
              <a:rPr lang="en-US" sz="1400" dirty="0" smtClean="0">
                <a:solidFill>
                  <a:schemeClr val="accent6"/>
                </a:solidFill>
              </a:rPr>
              <a:t>feasible, </a:t>
            </a:r>
            <a:r>
              <a:rPr lang="en-US" sz="1400" dirty="0" smtClean="0">
                <a:solidFill>
                  <a:schemeClr val="accent6"/>
                </a:solidFill>
              </a:rPr>
              <a:t>implement </a:t>
            </a:r>
            <a:r>
              <a:rPr lang="en-US" sz="1400" i="1" dirty="0" smtClean="0">
                <a:solidFill>
                  <a:schemeClr val="accent6"/>
                </a:solidFill>
              </a:rPr>
              <a:t>other</a:t>
            </a:r>
            <a:r>
              <a:rPr lang="en-US" sz="1400" dirty="0" smtClean="0">
                <a:solidFill>
                  <a:schemeClr val="accent6"/>
                </a:solidFill>
              </a:rPr>
              <a:t> </a:t>
            </a:r>
            <a:r>
              <a:rPr lang="en-US" sz="1400" dirty="0" smtClean="0">
                <a:solidFill>
                  <a:schemeClr val="accent6"/>
                </a:solidFill>
              </a:rPr>
              <a:t>HVAC efficiency possibilities</a:t>
            </a:r>
            <a:endParaRPr lang="en-US" dirty="0" smtClean="0">
              <a:solidFill>
                <a:schemeClr val="accent6"/>
              </a:solidFill>
            </a:endParaRPr>
          </a:p>
          <a:p>
            <a:r>
              <a:rPr lang="en-US" sz="1400" dirty="0" smtClean="0">
                <a:solidFill>
                  <a:schemeClr val="accent6"/>
                </a:solidFill>
              </a:rPr>
              <a:t>Specific tasks</a:t>
            </a:r>
            <a:endParaRPr lang="en-US" sz="1400" b="1" i="1" dirty="0" smtClean="0">
              <a:solidFill>
                <a:schemeClr val="accent6"/>
              </a:solidFill>
            </a:endParaRPr>
          </a:p>
          <a:p>
            <a:pPr lvl="2">
              <a:buFont typeface="+mj-lt"/>
              <a:buAutoNum type="arabicPeriod"/>
            </a:pPr>
            <a:r>
              <a:rPr lang="en-US" sz="1400" dirty="0" smtClean="0">
                <a:solidFill>
                  <a:schemeClr val="accent6"/>
                </a:solidFill>
              </a:rPr>
              <a:t>Base </a:t>
            </a:r>
            <a:r>
              <a:rPr lang="en-US" sz="1400" dirty="0" smtClean="0">
                <a:solidFill>
                  <a:schemeClr val="accent6"/>
                </a:solidFill>
              </a:rPr>
              <a:t>Computational Fluid Dynamics (CFD) </a:t>
            </a:r>
            <a:r>
              <a:rPr lang="en-US" sz="1400" dirty="0" smtClean="0">
                <a:solidFill>
                  <a:schemeClr val="accent6"/>
                </a:solidFill>
              </a:rPr>
              <a:t>analysis</a:t>
            </a:r>
            <a:endParaRPr lang="en-US" sz="1400" dirty="0" smtClean="0">
              <a:solidFill>
                <a:schemeClr val="accent6"/>
              </a:solidFill>
            </a:endParaRPr>
          </a:p>
          <a:p>
            <a:pPr lvl="2">
              <a:buFont typeface="+mj-lt"/>
              <a:buAutoNum type="arabicPeriod"/>
            </a:pPr>
            <a:r>
              <a:rPr lang="en-US" sz="1400" dirty="0" smtClean="0">
                <a:solidFill>
                  <a:schemeClr val="accent6"/>
                </a:solidFill>
              </a:rPr>
              <a:t>Projected </a:t>
            </a:r>
            <a:r>
              <a:rPr lang="en-US" sz="1400" dirty="0" smtClean="0">
                <a:solidFill>
                  <a:schemeClr val="accent6"/>
                </a:solidFill>
              </a:rPr>
              <a:t>CFD analysis incorporating several options:</a:t>
            </a:r>
          </a:p>
          <a:p>
            <a:pPr lvl="3"/>
            <a:r>
              <a:rPr lang="en-US" sz="1400" dirty="0" smtClean="0">
                <a:solidFill>
                  <a:schemeClr val="accent6"/>
                </a:solidFill>
              </a:rPr>
              <a:t>Removal of under floor </a:t>
            </a:r>
            <a:r>
              <a:rPr lang="en-US" sz="1400" dirty="0" smtClean="0">
                <a:solidFill>
                  <a:schemeClr val="accent6"/>
                </a:solidFill>
              </a:rPr>
              <a:t>blockages</a:t>
            </a:r>
            <a:endParaRPr lang="en-US" sz="1400" dirty="0" smtClean="0">
              <a:solidFill>
                <a:schemeClr val="accent6"/>
              </a:solidFill>
            </a:endParaRPr>
          </a:p>
          <a:p>
            <a:pPr lvl="3"/>
            <a:r>
              <a:rPr lang="en-US" sz="1400" dirty="0" smtClean="0">
                <a:solidFill>
                  <a:schemeClr val="accent6"/>
                </a:solidFill>
              </a:rPr>
              <a:t>Addition of CRAC return air </a:t>
            </a:r>
            <a:r>
              <a:rPr lang="en-US" sz="1400" dirty="0" smtClean="0">
                <a:solidFill>
                  <a:schemeClr val="accent6"/>
                </a:solidFill>
              </a:rPr>
              <a:t>ducting</a:t>
            </a:r>
            <a:endParaRPr lang="en-US" sz="1400" dirty="0" smtClean="0">
              <a:solidFill>
                <a:schemeClr val="accent6"/>
              </a:solidFill>
            </a:endParaRPr>
          </a:p>
          <a:p>
            <a:pPr lvl="3"/>
            <a:r>
              <a:rPr lang="en-US" sz="1400" dirty="0" smtClean="0">
                <a:solidFill>
                  <a:schemeClr val="accent6"/>
                </a:solidFill>
              </a:rPr>
              <a:t>Addition of hot aisle curtain </a:t>
            </a:r>
            <a:r>
              <a:rPr lang="en-US" sz="1400" dirty="0" smtClean="0">
                <a:solidFill>
                  <a:schemeClr val="accent6"/>
                </a:solidFill>
              </a:rPr>
              <a:t>containment</a:t>
            </a:r>
            <a:endParaRPr lang="en-US" sz="1400" dirty="0" smtClean="0">
              <a:solidFill>
                <a:schemeClr val="accent6"/>
              </a:solidFill>
            </a:endParaRPr>
          </a:p>
          <a:p>
            <a:pPr lvl="2">
              <a:buFont typeface="+mj-lt"/>
              <a:buAutoNum type="arabicPeriod"/>
            </a:pPr>
            <a:r>
              <a:rPr lang="en-US" sz="1400" dirty="0" smtClean="0">
                <a:solidFill>
                  <a:schemeClr val="accent6"/>
                </a:solidFill>
              </a:rPr>
              <a:t>Energy </a:t>
            </a:r>
            <a:r>
              <a:rPr lang="en-US" sz="1400" dirty="0" smtClean="0">
                <a:solidFill>
                  <a:schemeClr val="accent6"/>
                </a:solidFill>
              </a:rPr>
              <a:t>savings </a:t>
            </a:r>
            <a:r>
              <a:rPr lang="en-US" sz="1400" dirty="0" smtClean="0">
                <a:solidFill>
                  <a:schemeClr val="accent6"/>
                </a:solidFill>
              </a:rPr>
              <a:t>projections</a:t>
            </a:r>
            <a:endParaRPr lang="en-US" sz="1400" dirty="0" smtClean="0">
              <a:solidFill>
                <a:schemeClr val="accent6"/>
              </a:solidFill>
            </a:endParaRPr>
          </a:p>
          <a:p>
            <a:pPr lvl="2">
              <a:buFont typeface="+mj-lt"/>
              <a:buAutoNum type="arabicPeriod"/>
            </a:pPr>
            <a:r>
              <a:rPr lang="en-US" sz="1400" dirty="0" smtClean="0">
                <a:solidFill>
                  <a:schemeClr val="accent6"/>
                </a:solidFill>
              </a:rPr>
              <a:t>Conceptual drawings</a:t>
            </a:r>
            <a:endParaRPr lang="en-US" sz="1400" dirty="0" smtClean="0">
              <a:solidFill>
                <a:schemeClr val="accent6"/>
              </a:solidFill>
            </a:endParaRPr>
          </a:p>
          <a:p>
            <a:pPr lvl="3"/>
            <a:r>
              <a:rPr lang="en-US" sz="1400" dirty="0" smtClean="0">
                <a:solidFill>
                  <a:schemeClr val="accent6"/>
                </a:solidFill>
              </a:rPr>
              <a:t>Overhead electrical bus distribution.</a:t>
            </a:r>
          </a:p>
          <a:p>
            <a:pPr lvl="3"/>
            <a:r>
              <a:rPr lang="en-US" sz="1400" dirty="0" smtClean="0">
                <a:solidFill>
                  <a:schemeClr val="accent6"/>
                </a:solidFill>
              </a:rPr>
              <a:t>HVAC CRAC return ducting.</a:t>
            </a:r>
          </a:p>
          <a:p>
            <a:pPr lvl="3"/>
            <a:r>
              <a:rPr lang="en-US" sz="1400" dirty="0" smtClean="0">
                <a:solidFill>
                  <a:schemeClr val="accent6"/>
                </a:solidFill>
              </a:rPr>
              <a:t>HVAC curtain containment.</a:t>
            </a:r>
          </a:p>
          <a:p>
            <a:pPr lvl="3"/>
            <a:r>
              <a:rPr lang="en-US" sz="1400" dirty="0" smtClean="0">
                <a:solidFill>
                  <a:schemeClr val="accent6"/>
                </a:solidFill>
              </a:rPr>
              <a:t>Coordinated HVAC CRAC control system.</a:t>
            </a:r>
          </a:p>
          <a:p>
            <a:pPr lvl="2">
              <a:buFont typeface="+mj-lt"/>
              <a:buAutoNum type="arabicPeriod"/>
            </a:pPr>
            <a:r>
              <a:rPr lang="en-US" sz="1400" dirty="0" smtClean="0">
                <a:solidFill>
                  <a:schemeClr val="accent6"/>
                </a:solidFill>
              </a:rPr>
              <a:t>Budget </a:t>
            </a:r>
            <a:r>
              <a:rPr lang="en-US" sz="1400" dirty="0" smtClean="0">
                <a:solidFill>
                  <a:schemeClr val="accent6"/>
                </a:solidFill>
              </a:rPr>
              <a:t>estimates for </a:t>
            </a:r>
            <a:r>
              <a:rPr lang="en-US" sz="1400" dirty="0" smtClean="0">
                <a:solidFill>
                  <a:schemeClr val="accent6"/>
                </a:solidFill>
              </a:rPr>
              <a:t>above options </a:t>
            </a:r>
            <a:endParaRPr lang="en-US" sz="1400" dirty="0" smtClean="0">
              <a:solidFill>
                <a:schemeClr val="accent6"/>
              </a:solidFill>
            </a:endParaRPr>
          </a:p>
          <a:p>
            <a:pPr lvl="2">
              <a:buFont typeface="+mj-lt"/>
              <a:buAutoNum type="arabicPeriod"/>
            </a:pPr>
            <a:r>
              <a:rPr lang="en-US" sz="1400" dirty="0" smtClean="0">
                <a:solidFill>
                  <a:schemeClr val="accent6"/>
                </a:solidFill>
              </a:rPr>
              <a:t>If feasible, </a:t>
            </a:r>
            <a:r>
              <a:rPr lang="en-US" sz="1400" dirty="0" smtClean="0">
                <a:solidFill>
                  <a:schemeClr val="accent6"/>
                </a:solidFill>
              </a:rPr>
              <a:t>implementation one </a:t>
            </a:r>
            <a:r>
              <a:rPr lang="en-US" sz="1400" dirty="0" smtClean="0">
                <a:solidFill>
                  <a:schemeClr val="accent6"/>
                </a:solidFill>
              </a:rPr>
              <a:t>or more of the </a:t>
            </a:r>
            <a:r>
              <a:rPr lang="en-US" sz="1400" dirty="0" smtClean="0">
                <a:solidFill>
                  <a:schemeClr val="accent6"/>
                </a:solidFill>
              </a:rPr>
              <a:t>above</a:t>
            </a:r>
            <a:endParaRPr lang="en-US" sz="1400" dirty="0" smtClean="0">
              <a:solidFill>
                <a:schemeClr val="accent6"/>
              </a:solidFill>
            </a:endParaRPr>
          </a:p>
          <a:p>
            <a:pPr lvl="2"/>
            <a:endParaRPr lang="en-US" sz="1600" dirty="0" smtClean="0">
              <a:solidFill>
                <a:schemeClr val="accent6"/>
              </a:solidFill>
            </a:endParaRPr>
          </a:p>
          <a:p>
            <a:pPr lvl="3">
              <a:buFont typeface="+mj-lt"/>
              <a:buAutoNum type="arabicPeriod"/>
            </a:pPr>
            <a:endParaRPr lang="en-US" sz="1600" dirty="0" smtClean="0"/>
          </a:p>
          <a:p>
            <a:pPr lvl="2"/>
            <a:endParaRPr lang="en-US" sz="2000" b="1" dirty="0" smtClean="0">
              <a:solidFill>
                <a:schemeClr val="accent6"/>
              </a:solidFill>
            </a:endParaRPr>
          </a:p>
          <a:p>
            <a:endParaRPr lang="en-US" sz="1400" dirty="0" smtClean="0">
              <a:solidFill>
                <a:schemeClr val="accent6"/>
              </a:solidFill>
            </a:endParaRPr>
          </a:p>
        </p:txBody>
      </p:sp>
      <p:sp>
        <p:nvSpPr>
          <p:cNvPr id="28675" name="Slide Number Placeholder 3"/>
          <p:cNvSpPr>
            <a:spLocks noGrp="1"/>
          </p:cNvSpPr>
          <p:nvPr>
            <p:ph type="sldNum" sz="quarter" idx="12"/>
          </p:nvPr>
        </p:nvSpPr>
        <p:spPr>
          <a:noFill/>
        </p:spPr>
        <p:txBody>
          <a:bodyPr/>
          <a:lstStyle/>
          <a:p>
            <a:fld id="{77043363-973B-4303-9141-747012D2F5EB}" type="slidenum">
              <a:rPr lang="en-US" smtClean="0">
                <a:ea typeface="ＭＳ Ｐゴシック"/>
                <a:cs typeface="ＭＳ Ｐゴシック"/>
              </a:rPr>
              <a:pPr/>
              <a:t>20</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a:xfrm>
            <a:off x="7086600" y="6248400"/>
            <a:ext cx="2895600" cy="476250"/>
          </a:xfrm>
        </p:spPr>
        <p:txBody>
          <a:bodyPr/>
          <a:lstStyle/>
          <a:p>
            <a:fld id="{4827CFCC-13A7-4AD5-AEDF-7E2D60165C53}" type="slidenum">
              <a:rPr lang="en-US"/>
              <a:pPr/>
              <a:t>21</a:t>
            </a:fld>
            <a:endParaRPr lang="en-US" dirty="0"/>
          </a:p>
        </p:txBody>
      </p:sp>
      <p:sp>
        <p:nvSpPr>
          <p:cNvPr id="933891" name="Rectangle 3"/>
          <p:cNvSpPr>
            <a:spLocks noGrp="1" noChangeArrowheads="1"/>
          </p:cNvSpPr>
          <p:nvPr>
            <p:ph type="body" idx="1"/>
          </p:nvPr>
        </p:nvSpPr>
        <p:spPr>
          <a:xfrm>
            <a:off x="342327" y="1431431"/>
            <a:ext cx="8249307" cy="1329595"/>
          </a:xfrm>
          <a:effectLst/>
        </p:spPr>
        <p:txBody>
          <a:bodyPr/>
          <a:lstStyle/>
          <a:p>
            <a:pPr marL="231775" indent="-231775">
              <a:lnSpc>
                <a:spcPct val="130000"/>
              </a:lnSpc>
              <a:buClr>
                <a:schemeClr val="tx2"/>
              </a:buClr>
            </a:pPr>
            <a:r>
              <a:rPr lang="en-US" sz="1800" dirty="0" smtClean="0">
                <a:solidFill>
                  <a:srgbClr val="000090"/>
                </a:solidFill>
                <a:latin typeface="Arial"/>
                <a:cs typeface="Arial"/>
              </a:rPr>
              <a:t>Improve data center efficiency and effectiveness</a:t>
            </a:r>
          </a:p>
          <a:p>
            <a:pPr marL="231775" indent="-231775">
              <a:lnSpc>
                <a:spcPct val="130000"/>
              </a:lnSpc>
              <a:buClr>
                <a:schemeClr val="tx2"/>
              </a:buClr>
            </a:pPr>
            <a:r>
              <a:rPr lang="en-US" sz="1800" dirty="0" smtClean="0">
                <a:solidFill>
                  <a:srgbClr val="000090"/>
                </a:solidFill>
                <a:latin typeface="Arial"/>
                <a:cs typeface="Arial"/>
              </a:rPr>
              <a:t>Develop optimized airflow and control  strategies</a:t>
            </a:r>
          </a:p>
          <a:p>
            <a:pPr marL="231775" indent="-231775">
              <a:lnSpc>
                <a:spcPct val="130000"/>
              </a:lnSpc>
              <a:buClr>
                <a:schemeClr val="tx2"/>
              </a:buClr>
              <a:buNone/>
            </a:pPr>
            <a:endParaRPr lang="en-US" sz="2000" dirty="0" smtClean="0">
              <a:solidFill>
                <a:srgbClr val="000090"/>
              </a:solidFill>
              <a:latin typeface="Arial"/>
              <a:cs typeface="Arial"/>
            </a:endParaRPr>
          </a:p>
        </p:txBody>
      </p:sp>
      <p:sp>
        <p:nvSpPr>
          <p:cNvPr id="933893" name="Rectangle 5"/>
          <p:cNvSpPr>
            <a:spLocks noChangeArrowheads="1"/>
          </p:cNvSpPr>
          <p:nvPr/>
        </p:nvSpPr>
        <p:spPr bwMode="auto">
          <a:xfrm>
            <a:off x="368369" y="1021815"/>
            <a:ext cx="4962525" cy="457200"/>
          </a:xfrm>
          <a:prstGeom prst="rect">
            <a:avLst/>
          </a:prstGeom>
          <a:noFill/>
          <a:ln w="9525">
            <a:noFill/>
            <a:miter lim="800000"/>
            <a:headEnd/>
            <a:tailEnd/>
          </a:ln>
          <a:effectLst/>
        </p:spPr>
        <p:txBody>
          <a:bodyPr lIns="0" rIns="0">
            <a:spAutoFit/>
          </a:bodyPr>
          <a:lstStyle/>
          <a:p>
            <a:pPr eaLnBrk="1" hangingPunct="1"/>
            <a:r>
              <a:rPr lang="en-US" b="1" dirty="0" smtClean="0">
                <a:solidFill>
                  <a:srgbClr val="000090"/>
                </a:solidFill>
                <a:latin typeface="Century Gothic" pitchFamily="34" charset="0"/>
              </a:rPr>
              <a:t>CFD Modeling Objectives</a:t>
            </a:r>
            <a:endParaRPr lang="en-US" b="1" dirty="0">
              <a:solidFill>
                <a:srgbClr val="000090"/>
              </a:solidFill>
              <a:latin typeface="Century Gothic" pitchFamily="34" charset="0"/>
            </a:endParaRPr>
          </a:p>
        </p:txBody>
      </p:sp>
      <p:sp>
        <p:nvSpPr>
          <p:cNvPr id="7" name="Rectangle 5"/>
          <p:cNvSpPr>
            <a:spLocks noChangeArrowheads="1"/>
          </p:cNvSpPr>
          <p:nvPr/>
        </p:nvSpPr>
        <p:spPr bwMode="auto">
          <a:xfrm>
            <a:off x="331584" y="2686062"/>
            <a:ext cx="4962525" cy="457200"/>
          </a:xfrm>
          <a:prstGeom prst="rect">
            <a:avLst/>
          </a:prstGeom>
          <a:noFill/>
          <a:ln w="9525">
            <a:noFill/>
            <a:miter lim="800000"/>
            <a:headEnd/>
            <a:tailEnd/>
          </a:ln>
          <a:effectLst/>
        </p:spPr>
        <p:txBody>
          <a:bodyPr lIns="0" rIns="0">
            <a:spAutoFit/>
          </a:bodyPr>
          <a:lstStyle/>
          <a:p>
            <a:pPr eaLnBrk="1" hangingPunct="1"/>
            <a:r>
              <a:rPr lang="en-US" b="1" dirty="0" smtClean="0">
                <a:solidFill>
                  <a:srgbClr val="000090"/>
                </a:solidFill>
                <a:latin typeface="Century Gothic" pitchFamily="34" charset="0"/>
              </a:rPr>
              <a:t>CFD Modeling Assumptions</a:t>
            </a:r>
            <a:endParaRPr lang="en-US" b="1" dirty="0">
              <a:solidFill>
                <a:srgbClr val="000090"/>
              </a:solidFill>
              <a:latin typeface="Century Gothic" pitchFamily="34" charset="0"/>
            </a:endParaRPr>
          </a:p>
        </p:txBody>
      </p:sp>
      <p:sp>
        <p:nvSpPr>
          <p:cNvPr id="10" name="Rectangle 3"/>
          <p:cNvSpPr txBox="1">
            <a:spLocks noChangeArrowheads="1"/>
          </p:cNvSpPr>
          <p:nvPr/>
        </p:nvSpPr>
        <p:spPr bwMode="auto">
          <a:xfrm>
            <a:off x="314737" y="3137719"/>
            <a:ext cx="8658225" cy="85408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spAutoFit/>
          </a:bodyPr>
          <a:lstStyle/>
          <a:p>
            <a:pPr marL="231775" marR="0" lvl="0" indent="-231775" algn="l" defTabSz="914400" rtl="0" eaLnBrk="1" fontAlgn="base" latinLnBrk="0" hangingPunct="1">
              <a:lnSpc>
                <a:spcPct val="130000"/>
              </a:lnSpc>
              <a:spcBef>
                <a:spcPct val="20000"/>
              </a:spcBef>
              <a:spcAft>
                <a:spcPct val="0"/>
              </a:spcAft>
              <a:buClr>
                <a:schemeClr val="tx2"/>
              </a:buClr>
              <a:buSzTx/>
              <a:buFontTx/>
              <a:buChar char="•"/>
              <a:tabLst/>
              <a:defRPr/>
            </a:pPr>
            <a:r>
              <a:rPr kumimoji="0" lang="en-US" sz="1800" b="0" i="0" u="none" strike="noStrike" kern="0" cap="none" spc="0" normalizeH="0" baseline="0" noProof="0" dirty="0" smtClean="0">
                <a:ln>
                  <a:noFill/>
                </a:ln>
                <a:solidFill>
                  <a:srgbClr val="000090"/>
                </a:solidFill>
                <a:effectLst/>
                <a:uLnTx/>
                <a:uFillTx/>
                <a:latin typeface="Arial"/>
                <a:ea typeface="+mn-ea"/>
                <a:cs typeface="Arial"/>
              </a:rPr>
              <a:t>All CRAC units operate independently to maintain </a:t>
            </a:r>
            <a:r>
              <a:rPr kumimoji="0" lang="en-US" sz="1800" b="0" i="0" u="none" strike="noStrike" kern="0" cap="none" spc="0" normalizeH="0" baseline="0" noProof="0" dirty="0" err="1" smtClean="0">
                <a:ln>
                  <a:noFill/>
                </a:ln>
                <a:solidFill>
                  <a:srgbClr val="000090"/>
                </a:solidFill>
                <a:effectLst/>
                <a:uLnTx/>
                <a:uFillTx/>
                <a:latin typeface="Arial"/>
                <a:ea typeface="+mn-ea"/>
                <a:cs typeface="Arial"/>
              </a:rPr>
              <a:t>underfloor</a:t>
            </a:r>
            <a:r>
              <a:rPr kumimoji="0" lang="en-US" sz="1800" b="0" i="0" u="none" strike="noStrike" kern="0" cap="none" spc="0" normalizeH="0" noProof="0" dirty="0" smtClean="0">
                <a:ln>
                  <a:noFill/>
                </a:ln>
                <a:solidFill>
                  <a:srgbClr val="000090"/>
                </a:solidFill>
                <a:effectLst/>
                <a:uLnTx/>
                <a:uFillTx/>
                <a:latin typeface="Arial"/>
                <a:ea typeface="+mn-ea"/>
                <a:cs typeface="Arial"/>
              </a:rPr>
              <a:t> air pressure</a:t>
            </a:r>
          </a:p>
          <a:p>
            <a:pPr marL="231775" marR="0" lvl="0" indent="-231775" algn="l" defTabSz="914400" rtl="0" eaLnBrk="1" fontAlgn="base" latinLnBrk="0" hangingPunct="1">
              <a:lnSpc>
                <a:spcPct val="130000"/>
              </a:lnSpc>
              <a:spcBef>
                <a:spcPct val="20000"/>
              </a:spcBef>
              <a:spcAft>
                <a:spcPct val="0"/>
              </a:spcAft>
              <a:buClr>
                <a:schemeClr val="tx2"/>
              </a:buClr>
              <a:buSzTx/>
              <a:buFontTx/>
              <a:buChar char="•"/>
              <a:tabLst/>
              <a:defRPr/>
            </a:pPr>
            <a:r>
              <a:rPr lang="en-US" sz="1800" kern="0" baseline="0" dirty="0" smtClean="0">
                <a:solidFill>
                  <a:srgbClr val="000090"/>
                </a:solidFill>
                <a:latin typeface="Arial"/>
                <a:cs typeface="Arial"/>
              </a:rPr>
              <a:t>IT loads based upon existing readings</a:t>
            </a:r>
            <a:endParaRPr kumimoji="0" lang="en-US" sz="1800" b="0" i="0" u="none" strike="noStrike" kern="0" cap="none" spc="0" normalizeH="0" baseline="0" noProof="0" dirty="0" smtClean="0">
              <a:ln>
                <a:noFill/>
              </a:ln>
              <a:solidFill>
                <a:srgbClr val="000090"/>
              </a:solidFill>
              <a:effectLst/>
              <a:uLnTx/>
              <a:uFillTx/>
              <a:latin typeface="Arial"/>
              <a:ea typeface="+mn-ea"/>
              <a:cs typeface="Arial"/>
            </a:endParaRPr>
          </a:p>
        </p:txBody>
      </p:sp>
      <p:sp>
        <p:nvSpPr>
          <p:cNvPr id="12" name="Rectangle 3"/>
          <p:cNvSpPr txBox="1">
            <a:spLocks noChangeArrowheads="1"/>
          </p:cNvSpPr>
          <p:nvPr/>
        </p:nvSpPr>
        <p:spPr bwMode="auto">
          <a:xfrm>
            <a:off x="352837" y="4712472"/>
            <a:ext cx="6452152" cy="86793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spAutoFit/>
          </a:bodyPr>
          <a:lstStyle/>
          <a:p>
            <a:pPr marL="342900" marR="0" lvl="0" indent="-342900" algn="l" defTabSz="914400" rtl="0" eaLnBrk="1" fontAlgn="base" latinLnBrk="0" hangingPunct="1">
              <a:lnSpc>
                <a:spcPct val="130000"/>
              </a:lnSpc>
              <a:spcBef>
                <a:spcPct val="20000"/>
              </a:spcBef>
              <a:spcAft>
                <a:spcPct val="0"/>
              </a:spcAft>
              <a:buClr>
                <a:schemeClr val="tx2"/>
              </a:buClr>
              <a:buSzTx/>
              <a:buFont typeface="+mj-lt"/>
              <a:buAutoNum type="arabicPeriod"/>
              <a:tabLst/>
              <a:defRPr/>
            </a:pPr>
            <a:r>
              <a:rPr kumimoji="0" lang="en-US" sz="1800" b="0" i="0" u="none" strike="noStrike" kern="0" cap="none" spc="0" normalizeH="0" noProof="0" dirty="0" smtClean="0">
                <a:ln>
                  <a:noFill/>
                </a:ln>
                <a:solidFill>
                  <a:srgbClr val="000090"/>
                </a:solidFill>
                <a:effectLst/>
                <a:uLnTx/>
                <a:uFillTx/>
                <a:latin typeface="Arial"/>
                <a:ea typeface="+mn-ea"/>
                <a:cs typeface="Arial"/>
              </a:rPr>
              <a:t>Existing layout as baseline</a:t>
            </a:r>
            <a:endParaRPr kumimoji="0" lang="en-US" sz="1800" b="0" i="0" u="none" strike="noStrike" kern="0" cap="none" spc="0" normalizeH="0" baseline="0" noProof="0" dirty="0" smtClean="0">
              <a:ln>
                <a:noFill/>
              </a:ln>
              <a:solidFill>
                <a:srgbClr val="000090"/>
              </a:solidFill>
              <a:effectLst/>
              <a:uLnTx/>
              <a:uFillTx/>
              <a:latin typeface="Arial"/>
              <a:ea typeface="+mn-ea"/>
              <a:cs typeface="Arial"/>
            </a:endParaRPr>
          </a:p>
          <a:p>
            <a:pPr marL="342900" marR="0" lvl="0" indent="-342900" algn="l" defTabSz="914400" rtl="0" eaLnBrk="1" fontAlgn="base" latinLnBrk="0" hangingPunct="1">
              <a:lnSpc>
                <a:spcPct val="130000"/>
              </a:lnSpc>
              <a:spcBef>
                <a:spcPct val="20000"/>
              </a:spcBef>
              <a:spcAft>
                <a:spcPct val="0"/>
              </a:spcAft>
              <a:buClr>
                <a:schemeClr val="tx2"/>
              </a:buClr>
              <a:buSzTx/>
              <a:buFont typeface="+mj-lt"/>
              <a:buAutoNum type="arabicPeriod"/>
              <a:tabLst/>
              <a:defRPr/>
            </a:pPr>
            <a:r>
              <a:rPr kumimoji="0" lang="en-US" sz="1800" b="0" i="0" u="none" strike="noStrike" kern="0" cap="none" spc="0" normalizeH="0" baseline="0" noProof="0" dirty="0" smtClean="0">
                <a:ln>
                  <a:noFill/>
                </a:ln>
                <a:solidFill>
                  <a:srgbClr val="000090"/>
                </a:solidFill>
                <a:effectLst/>
                <a:uLnTx/>
                <a:uFillTx/>
                <a:latin typeface="Arial"/>
                <a:ea typeface="+mn-ea"/>
                <a:cs typeface="Arial"/>
              </a:rPr>
              <a:t>Future layout with reconfigured hot and cold aisles</a:t>
            </a:r>
          </a:p>
        </p:txBody>
      </p:sp>
      <p:sp>
        <p:nvSpPr>
          <p:cNvPr id="14" name="Rectangle 5"/>
          <p:cNvSpPr>
            <a:spLocks noChangeArrowheads="1"/>
          </p:cNvSpPr>
          <p:nvPr/>
        </p:nvSpPr>
        <p:spPr bwMode="auto">
          <a:xfrm>
            <a:off x="331584" y="4314837"/>
            <a:ext cx="4962525" cy="457200"/>
          </a:xfrm>
          <a:prstGeom prst="rect">
            <a:avLst/>
          </a:prstGeom>
          <a:noFill/>
          <a:ln w="9525">
            <a:noFill/>
            <a:miter lim="800000"/>
            <a:headEnd/>
            <a:tailEnd/>
          </a:ln>
          <a:effectLst/>
        </p:spPr>
        <p:txBody>
          <a:bodyPr lIns="0" rIns="0">
            <a:spAutoFit/>
          </a:bodyPr>
          <a:lstStyle/>
          <a:p>
            <a:pPr eaLnBrk="1" hangingPunct="1"/>
            <a:r>
              <a:rPr lang="en-US" b="1" dirty="0" smtClean="0">
                <a:solidFill>
                  <a:srgbClr val="000090"/>
                </a:solidFill>
                <a:latin typeface="Century Gothic" pitchFamily="34" charset="0"/>
              </a:rPr>
              <a:t>Modeling Scenarios</a:t>
            </a:r>
            <a:endParaRPr lang="en-US" b="1" dirty="0">
              <a:solidFill>
                <a:srgbClr val="000090"/>
              </a:solidFill>
              <a:latin typeface="Century Gothic" pitchFamily="34" charset="0"/>
            </a:endParaRPr>
          </a:p>
        </p:txBody>
      </p:sp>
      <p:sp>
        <p:nvSpPr>
          <p:cNvPr id="9" name="Title 1"/>
          <p:cNvSpPr>
            <a:spLocks noGrp="1"/>
          </p:cNvSpPr>
          <p:nvPr>
            <p:ph type="title"/>
          </p:nvPr>
        </p:nvSpPr>
        <p:spPr>
          <a:xfrm>
            <a:off x="304800" y="76200"/>
            <a:ext cx="8229600" cy="868362"/>
          </a:xfrm>
        </p:spPr>
        <p:txBody>
          <a:bodyPr/>
          <a:lstStyle/>
          <a:p>
            <a:r>
              <a:rPr lang="en-US" sz="2800" dirty="0" smtClean="0"/>
              <a:t>Computational Fluid Dynamics (CFD) Analysis</a:t>
            </a:r>
            <a:endParaRPr lang="en-US" sz="2800" dirty="0"/>
          </a:p>
        </p:txBody>
      </p:sp>
      <p:pic>
        <p:nvPicPr>
          <p:cNvPr id="11" name="Picture 10"/>
          <p:cNvPicPr>
            <a:picLocks noChangeAspect="1"/>
          </p:cNvPicPr>
          <p:nvPr/>
        </p:nvPicPr>
        <p:blipFill>
          <a:blip r:embed="rId3" cstate="print"/>
          <a:stretch>
            <a:fillRect/>
          </a:stretch>
        </p:blipFill>
        <p:spPr>
          <a:xfrm>
            <a:off x="7501506" y="1029482"/>
            <a:ext cx="1566294" cy="875518"/>
          </a:xfrm>
          <a:prstGeom prst="rect">
            <a:avLst/>
          </a:prstGeom>
        </p:spPr>
      </p:pic>
    </p:spTree>
    <p:extLst>
      <p:ext uri="{BB962C8B-B14F-4D97-AF65-F5344CB8AC3E}">
        <p14:creationId xmlns:p14="http://schemas.microsoft.com/office/powerpoint/2010/main" xmlns="" val="27296863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a:xfrm>
            <a:off x="7086600" y="6153150"/>
            <a:ext cx="2895600" cy="476250"/>
          </a:xfrm>
        </p:spPr>
        <p:txBody>
          <a:bodyPr/>
          <a:lstStyle/>
          <a:p>
            <a:fld id="{4827CFCC-13A7-4AD5-AEDF-7E2D60165C53}" type="slidenum">
              <a:rPr lang="en-US"/>
              <a:pPr/>
              <a:t>22</a:t>
            </a:fld>
            <a:endParaRPr lang="en-US" dirty="0"/>
          </a:p>
        </p:txBody>
      </p:sp>
      <p:sp>
        <p:nvSpPr>
          <p:cNvPr id="933891" name="Rectangle 3"/>
          <p:cNvSpPr>
            <a:spLocks noGrp="1" noChangeArrowheads="1"/>
          </p:cNvSpPr>
          <p:nvPr>
            <p:ph type="body" idx="1"/>
          </p:nvPr>
        </p:nvSpPr>
        <p:spPr>
          <a:xfrm>
            <a:off x="76200" y="1524000"/>
            <a:ext cx="2912145" cy="3028521"/>
          </a:xfrm>
          <a:effectLst/>
        </p:spPr>
        <p:txBody>
          <a:bodyPr/>
          <a:lstStyle/>
          <a:p>
            <a:pPr marL="231775" indent="-231775">
              <a:lnSpc>
                <a:spcPct val="130000"/>
              </a:lnSpc>
              <a:buClr>
                <a:schemeClr val="tx2"/>
              </a:buClr>
            </a:pPr>
            <a:r>
              <a:rPr lang="en-US" sz="1800" dirty="0" smtClean="0">
                <a:solidFill>
                  <a:srgbClr val="000090"/>
                </a:solidFill>
                <a:latin typeface="Arial"/>
                <a:cs typeface="Arial"/>
              </a:rPr>
              <a:t>Temperature profile at 6’-0” shows heat load returning to CRAC units through other equipment.</a:t>
            </a:r>
          </a:p>
          <a:p>
            <a:pPr marL="231775" indent="-231775">
              <a:lnSpc>
                <a:spcPct val="130000"/>
              </a:lnSpc>
              <a:buClr>
                <a:schemeClr val="tx2"/>
              </a:buClr>
            </a:pPr>
            <a:r>
              <a:rPr lang="en-US" sz="1800" dirty="0" smtClean="0">
                <a:solidFill>
                  <a:srgbClr val="000090"/>
                </a:solidFill>
                <a:latin typeface="Arial"/>
                <a:cs typeface="Arial"/>
              </a:rPr>
              <a:t>Cold spots and hot spots define problem areas.</a:t>
            </a:r>
          </a:p>
        </p:txBody>
      </p:sp>
      <p:sp>
        <p:nvSpPr>
          <p:cNvPr id="933893" name="Rectangle 5"/>
          <p:cNvSpPr>
            <a:spLocks noChangeArrowheads="1"/>
          </p:cNvSpPr>
          <p:nvPr/>
        </p:nvSpPr>
        <p:spPr bwMode="auto">
          <a:xfrm>
            <a:off x="331583" y="1069440"/>
            <a:ext cx="7857823" cy="461665"/>
          </a:xfrm>
          <a:prstGeom prst="rect">
            <a:avLst/>
          </a:prstGeom>
          <a:noFill/>
          <a:ln w="9525">
            <a:noFill/>
            <a:miter lim="800000"/>
            <a:headEnd/>
            <a:tailEnd/>
          </a:ln>
          <a:effectLst/>
        </p:spPr>
        <p:txBody>
          <a:bodyPr wrap="square" lIns="0" rIns="0">
            <a:spAutoFit/>
          </a:bodyPr>
          <a:lstStyle/>
          <a:p>
            <a:pPr eaLnBrk="1" hangingPunct="1"/>
            <a:r>
              <a:rPr lang="en-US" b="1" dirty="0" smtClean="0">
                <a:solidFill>
                  <a:schemeClr val="bg1"/>
                </a:solidFill>
                <a:latin typeface="Century Gothic" pitchFamily="34" charset="0"/>
              </a:rPr>
              <a:t>Results – Baseline Model</a:t>
            </a:r>
            <a:endParaRPr lang="en-US" b="1" dirty="0">
              <a:solidFill>
                <a:schemeClr val="bg1"/>
              </a:solidFill>
              <a:latin typeface="Century Gothic" pitchFamily="34" charset="0"/>
            </a:endParaRPr>
          </a:p>
        </p:txBody>
      </p:sp>
      <p:sp>
        <p:nvSpPr>
          <p:cNvPr id="10" name="Rectangle 5"/>
          <p:cNvSpPr>
            <a:spLocks noChangeArrowheads="1"/>
          </p:cNvSpPr>
          <p:nvPr/>
        </p:nvSpPr>
        <p:spPr bwMode="auto">
          <a:xfrm>
            <a:off x="3152775" y="5181600"/>
            <a:ext cx="5991225" cy="369332"/>
          </a:xfrm>
          <a:prstGeom prst="rect">
            <a:avLst/>
          </a:prstGeom>
          <a:noFill/>
          <a:ln w="9525">
            <a:noFill/>
            <a:miter lim="800000"/>
            <a:headEnd/>
            <a:tailEnd/>
          </a:ln>
          <a:effectLst/>
        </p:spPr>
        <p:txBody>
          <a:bodyPr wrap="square" lIns="0" rIns="0">
            <a:spAutoFit/>
          </a:bodyPr>
          <a:lstStyle/>
          <a:p>
            <a:pPr algn="ctr" eaLnBrk="1" hangingPunct="1"/>
            <a:r>
              <a:rPr lang="en-US" sz="1800" b="1" dirty="0" smtClean="0">
                <a:solidFill>
                  <a:srgbClr val="000090"/>
                </a:solidFill>
                <a:latin typeface="Century Gothic" pitchFamily="34" charset="0"/>
              </a:rPr>
              <a:t>Temperature Profile @ 6’-0”</a:t>
            </a:r>
            <a:endParaRPr lang="en-US" sz="1800" b="1" dirty="0">
              <a:solidFill>
                <a:srgbClr val="000090"/>
              </a:solidFill>
              <a:latin typeface="Century Gothic" pitchFamily="34" charset="0"/>
            </a:endParaRPr>
          </a:p>
        </p:txBody>
      </p:sp>
      <p:pic>
        <p:nvPicPr>
          <p:cNvPr id="8" name="Picture 2"/>
          <p:cNvPicPr>
            <a:picLocks noChangeAspect="1" noChangeArrowheads="1"/>
          </p:cNvPicPr>
          <p:nvPr/>
        </p:nvPicPr>
        <p:blipFill>
          <a:blip r:embed="rId3" cstate="print"/>
          <a:srcRect l="14444" t="5333" r="14445" b="4889"/>
          <a:stretch>
            <a:fillRect/>
          </a:stretch>
        </p:blipFill>
        <p:spPr bwMode="auto">
          <a:xfrm>
            <a:off x="3124200" y="381000"/>
            <a:ext cx="5986227" cy="4723507"/>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r="92222" b="78667"/>
          <a:stretch>
            <a:fillRect/>
          </a:stretch>
        </p:blipFill>
        <p:spPr bwMode="auto">
          <a:xfrm>
            <a:off x="4648200" y="457200"/>
            <a:ext cx="688975" cy="1181100"/>
          </a:xfrm>
          <a:prstGeom prst="rect">
            <a:avLst/>
          </a:prstGeom>
          <a:noFill/>
          <a:ln w="9525">
            <a:noFill/>
            <a:miter lim="800000"/>
            <a:headEnd/>
            <a:tailEnd/>
          </a:ln>
        </p:spPr>
      </p:pic>
      <p:sp>
        <p:nvSpPr>
          <p:cNvPr id="9" name="Title 1"/>
          <p:cNvSpPr>
            <a:spLocks noGrp="1"/>
          </p:cNvSpPr>
          <p:nvPr>
            <p:ph type="title"/>
          </p:nvPr>
        </p:nvSpPr>
        <p:spPr>
          <a:xfrm>
            <a:off x="76200" y="274638"/>
            <a:ext cx="8229600" cy="868362"/>
          </a:xfrm>
        </p:spPr>
        <p:txBody>
          <a:bodyPr/>
          <a:lstStyle/>
          <a:p>
            <a:r>
              <a:rPr lang="en-US" sz="2800" dirty="0" smtClean="0">
                <a:ea typeface="ＭＳ Ｐゴシック"/>
                <a:cs typeface="ＭＳ Ｐゴシック"/>
              </a:rPr>
              <a:t>Temperature Profile</a:t>
            </a:r>
          </a:p>
        </p:txBody>
      </p:sp>
      <p:pic>
        <p:nvPicPr>
          <p:cNvPr id="11" name="Picture 10"/>
          <p:cNvPicPr>
            <a:picLocks noChangeAspect="1"/>
          </p:cNvPicPr>
          <p:nvPr/>
        </p:nvPicPr>
        <p:blipFill>
          <a:blip r:embed="rId5" cstate="print"/>
          <a:stretch>
            <a:fillRect/>
          </a:stretch>
        </p:blipFill>
        <p:spPr>
          <a:xfrm>
            <a:off x="381000" y="4800600"/>
            <a:ext cx="1293652" cy="723118"/>
          </a:xfrm>
          <a:prstGeom prst="rect">
            <a:avLst/>
          </a:prstGeom>
        </p:spPr>
      </p:pic>
    </p:spTree>
    <p:extLst>
      <p:ext uri="{BB962C8B-B14F-4D97-AF65-F5344CB8AC3E}">
        <p14:creationId xmlns:p14="http://schemas.microsoft.com/office/powerpoint/2010/main" xmlns="" val="21492300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l="14445" t="5333" r="14444" b="4889"/>
          <a:stretch>
            <a:fillRect/>
          </a:stretch>
        </p:blipFill>
        <p:spPr bwMode="auto">
          <a:xfrm>
            <a:off x="0" y="2038350"/>
            <a:ext cx="4276725" cy="3371850"/>
          </a:xfrm>
          <a:prstGeom prst="rect">
            <a:avLst/>
          </a:prstGeom>
          <a:noFill/>
          <a:ln w="9525">
            <a:noFill/>
            <a:miter lim="800000"/>
            <a:headEnd/>
            <a:tailEnd/>
          </a:ln>
        </p:spPr>
      </p:pic>
      <p:sp>
        <p:nvSpPr>
          <p:cNvPr id="6" name="Slide Number Placeholder 4"/>
          <p:cNvSpPr>
            <a:spLocks noGrp="1"/>
          </p:cNvSpPr>
          <p:nvPr>
            <p:ph type="sldNum" sz="quarter" idx="11"/>
          </p:nvPr>
        </p:nvSpPr>
        <p:spPr>
          <a:xfrm>
            <a:off x="7010400" y="6172200"/>
            <a:ext cx="2895600" cy="476250"/>
          </a:xfrm>
        </p:spPr>
        <p:txBody>
          <a:bodyPr/>
          <a:lstStyle/>
          <a:p>
            <a:fld id="{4827CFCC-13A7-4AD5-AEDF-7E2D60165C53}" type="slidenum">
              <a:rPr lang="en-US"/>
              <a:pPr/>
              <a:t>23</a:t>
            </a:fld>
            <a:endParaRPr lang="en-US" dirty="0"/>
          </a:p>
        </p:txBody>
      </p:sp>
      <p:sp>
        <p:nvSpPr>
          <p:cNvPr id="933891" name="Rectangle 3"/>
          <p:cNvSpPr>
            <a:spLocks noGrp="1" noChangeArrowheads="1"/>
          </p:cNvSpPr>
          <p:nvPr>
            <p:ph type="body" idx="1"/>
          </p:nvPr>
        </p:nvSpPr>
        <p:spPr>
          <a:xfrm>
            <a:off x="314325" y="609600"/>
            <a:ext cx="7753350" cy="1689693"/>
          </a:xfrm>
          <a:effectLst/>
        </p:spPr>
        <p:txBody>
          <a:bodyPr/>
          <a:lstStyle/>
          <a:p>
            <a:pPr marL="231775" indent="-231775">
              <a:lnSpc>
                <a:spcPct val="130000"/>
              </a:lnSpc>
              <a:buClr>
                <a:schemeClr val="tx2"/>
              </a:buClr>
            </a:pPr>
            <a:r>
              <a:rPr lang="en-US" sz="1800" dirty="0" err="1" smtClean="0">
                <a:solidFill>
                  <a:srgbClr val="000090"/>
                </a:solidFill>
                <a:latin typeface="Arial"/>
                <a:cs typeface="Arial"/>
              </a:rPr>
              <a:t>Underfloor</a:t>
            </a:r>
            <a:r>
              <a:rPr lang="en-US" sz="1800" dirty="0" smtClean="0">
                <a:solidFill>
                  <a:srgbClr val="000090"/>
                </a:solidFill>
                <a:latin typeface="Arial"/>
                <a:cs typeface="Arial"/>
              </a:rPr>
              <a:t> cabling chokes off airflow to the middle of the room</a:t>
            </a:r>
          </a:p>
          <a:p>
            <a:pPr marL="231775" indent="-231775">
              <a:lnSpc>
                <a:spcPct val="130000"/>
              </a:lnSpc>
              <a:buClr>
                <a:schemeClr val="tx2"/>
              </a:buClr>
            </a:pPr>
            <a:r>
              <a:rPr lang="en-US" sz="1800" dirty="0" smtClean="0">
                <a:solidFill>
                  <a:srgbClr val="000090"/>
                </a:solidFill>
                <a:latin typeface="Arial"/>
                <a:cs typeface="Arial"/>
              </a:rPr>
              <a:t>Pressure highest at CRAC units indicated that units are overworked and underperforming</a:t>
            </a:r>
          </a:p>
          <a:p>
            <a:pPr marL="231775" indent="-231775">
              <a:lnSpc>
                <a:spcPct val="130000"/>
              </a:lnSpc>
              <a:buClr>
                <a:schemeClr val="tx2"/>
              </a:buClr>
              <a:buNone/>
            </a:pPr>
            <a:endParaRPr lang="en-US" sz="2000" dirty="0" smtClean="0">
              <a:latin typeface="Century Gothic" pitchFamily="34" charset="0"/>
            </a:endParaRPr>
          </a:p>
        </p:txBody>
      </p:sp>
      <p:sp>
        <p:nvSpPr>
          <p:cNvPr id="7" name="Rectangle 5"/>
          <p:cNvSpPr>
            <a:spLocks noChangeArrowheads="1"/>
          </p:cNvSpPr>
          <p:nvPr/>
        </p:nvSpPr>
        <p:spPr bwMode="auto">
          <a:xfrm>
            <a:off x="4867275" y="5345668"/>
            <a:ext cx="4276725" cy="369332"/>
          </a:xfrm>
          <a:prstGeom prst="rect">
            <a:avLst/>
          </a:prstGeom>
          <a:noFill/>
          <a:ln w="9525">
            <a:noFill/>
            <a:miter lim="800000"/>
            <a:headEnd/>
            <a:tailEnd/>
          </a:ln>
          <a:effectLst/>
        </p:spPr>
        <p:txBody>
          <a:bodyPr wrap="square" lIns="0" rIns="0">
            <a:spAutoFit/>
          </a:bodyPr>
          <a:lstStyle/>
          <a:p>
            <a:pPr algn="ctr" eaLnBrk="1" hangingPunct="1"/>
            <a:r>
              <a:rPr lang="en-US" sz="1800" b="1" dirty="0" smtClean="0">
                <a:solidFill>
                  <a:srgbClr val="000090"/>
                </a:solidFill>
                <a:latin typeface="Century Gothic" pitchFamily="34" charset="0"/>
              </a:rPr>
              <a:t>Pressure Profile @ -4”</a:t>
            </a:r>
            <a:endParaRPr lang="en-US" sz="1800" b="1" dirty="0">
              <a:solidFill>
                <a:srgbClr val="000090"/>
              </a:solidFill>
              <a:latin typeface="Century Gothic" pitchFamily="34" charset="0"/>
            </a:endParaRPr>
          </a:p>
        </p:txBody>
      </p:sp>
      <p:pic>
        <p:nvPicPr>
          <p:cNvPr id="14" name="Picture 2"/>
          <p:cNvPicPr>
            <a:picLocks noChangeAspect="1" noChangeArrowheads="1"/>
          </p:cNvPicPr>
          <p:nvPr/>
        </p:nvPicPr>
        <p:blipFill>
          <a:blip r:embed="rId4" cstate="print"/>
          <a:srcRect l="14444" t="5333" r="14445" b="4889"/>
          <a:stretch>
            <a:fillRect/>
          </a:stretch>
        </p:blipFill>
        <p:spPr bwMode="auto">
          <a:xfrm>
            <a:off x="4864350" y="2033289"/>
            <a:ext cx="4279650" cy="3376911"/>
          </a:xfrm>
          <a:prstGeom prst="rect">
            <a:avLst/>
          </a:prstGeom>
          <a:noFill/>
          <a:ln w="9525">
            <a:noFill/>
            <a:miter lim="800000"/>
            <a:headEnd/>
            <a:tailEnd/>
          </a:ln>
        </p:spPr>
      </p:pic>
      <p:sp>
        <p:nvSpPr>
          <p:cNvPr id="15" name="Rectangle 5"/>
          <p:cNvSpPr>
            <a:spLocks noChangeArrowheads="1"/>
          </p:cNvSpPr>
          <p:nvPr/>
        </p:nvSpPr>
        <p:spPr bwMode="auto">
          <a:xfrm>
            <a:off x="0" y="5345668"/>
            <a:ext cx="4276725" cy="369332"/>
          </a:xfrm>
          <a:prstGeom prst="rect">
            <a:avLst/>
          </a:prstGeom>
          <a:noFill/>
          <a:ln w="9525">
            <a:noFill/>
            <a:miter lim="800000"/>
            <a:headEnd/>
            <a:tailEnd/>
          </a:ln>
          <a:effectLst/>
        </p:spPr>
        <p:txBody>
          <a:bodyPr wrap="square" lIns="0" rIns="0">
            <a:spAutoFit/>
          </a:bodyPr>
          <a:lstStyle/>
          <a:p>
            <a:pPr algn="ctr" eaLnBrk="1" hangingPunct="1"/>
            <a:r>
              <a:rPr lang="en-US" sz="1800" b="1" dirty="0" smtClean="0">
                <a:solidFill>
                  <a:srgbClr val="000090"/>
                </a:solidFill>
                <a:latin typeface="Century Gothic" pitchFamily="34" charset="0"/>
              </a:rPr>
              <a:t>Velocity Profile @ -4”</a:t>
            </a:r>
            <a:endParaRPr lang="en-US" sz="1800" b="1" dirty="0">
              <a:solidFill>
                <a:srgbClr val="000090"/>
              </a:solidFill>
              <a:latin typeface="Century Gothic" pitchFamily="34" charset="0"/>
            </a:endParaRPr>
          </a:p>
        </p:txBody>
      </p:sp>
      <p:pic>
        <p:nvPicPr>
          <p:cNvPr id="17" name="Picture 3"/>
          <p:cNvPicPr>
            <a:picLocks noChangeAspect="1" noChangeArrowheads="1"/>
          </p:cNvPicPr>
          <p:nvPr/>
        </p:nvPicPr>
        <p:blipFill>
          <a:blip r:embed="rId4" cstate="print"/>
          <a:srcRect r="91667" b="78667"/>
          <a:stretch>
            <a:fillRect/>
          </a:stretch>
        </p:blipFill>
        <p:spPr bwMode="auto">
          <a:xfrm>
            <a:off x="4857750" y="1533525"/>
            <a:ext cx="839391" cy="1209675"/>
          </a:xfrm>
          <a:prstGeom prst="rect">
            <a:avLst/>
          </a:prstGeom>
          <a:noFill/>
          <a:ln w="9525">
            <a:noFill/>
            <a:miter lim="800000"/>
            <a:headEnd/>
            <a:tailEnd/>
          </a:ln>
        </p:spPr>
      </p:pic>
      <p:pic>
        <p:nvPicPr>
          <p:cNvPr id="18" name="Picture 3"/>
          <p:cNvPicPr>
            <a:picLocks noChangeAspect="1" noChangeArrowheads="1"/>
          </p:cNvPicPr>
          <p:nvPr/>
        </p:nvPicPr>
        <p:blipFill>
          <a:blip r:embed="rId3" cstate="print"/>
          <a:srcRect r="92778" b="78444"/>
          <a:stretch>
            <a:fillRect/>
          </a:stretch>
        </p:blipFill>
        <p:spPr bwMode="auto">
          <a:xfrm>
            <a:off x="76200" y="1655703"/>
            <a:ext cx="514350" cy="1087497"/>
          </a:xfrm>
          <a:prstGeom prst="rect">
            <a:avLst/>
          </a:prstGeom>
          <a:noFill/>
          <a:ln w="9525">
            <a:noFill/>
            <a:miter lim="800000"/>
            <a:headEnd/>
            <a:tailEnd/>
          </a:ln>
        </p:spPr>
      </p:pic>
      <p:sp>
        <p:nvSpPr>
          <p:cNvPr id="11" name="Title 1"/>
          <p:cNvSpPr>
            <a:spLocks noGrp="1"/>
          </p:cNvSpPr>
          <p:nvPr>
            <p:ph type="title"/>
          </p:nvPr>
        </p:nvSpPr>
        <p:spPr>
          <a:xfrm>
            <a:off x="304800" y="0"/>
            <a:ext cx="8229600" cy="868362"/>
          </a:xfrm>
        </p:spPr>
        <p:txBody>
          <a:bodyPr/>
          <a:lstStyle/>
          <a:p>
            <a:r>
              <a:rPr lang="en-US" sz="2800" dirty="0" smtClean="0">
                <a:ea typeface="ＭＳ Ｐゴシック"/>
                <a:cs typeface="ＭＳ Ｐゴシック"/>
              </a:rPr>
              <a:t>Velocity and Pressure Profiles</a:t>
            </a:r>
          </a:p>
        </p:txBody>
      </p:sp>
      <p:pic>
        <p:nvPicPr>
          <p:cNvPr id="13" name="Picture 12"/>
          <p:cNvPicPr>
            <a:picLocks noChangeAspect="1"/>
          </p:cNvPicPr>
          <p:nvPr/>
        </p:nvPicPr>
        <p:blipFill>
          <a:blip r:embed="rId5" cstate="print"/>
          <a:stretch>
            <a:fillRect/>
          </a:stretch>
        </p:blipFill>
        <p:spPr>
          <a:xfrm>
            <a:off x="7850348" y="381000"/>
            <a:ext cx="1293652" cy="723118"/>
          </a:xfrm>
          <a:prstGeom prst="rect">
            <a:avLst/>
          </a:prstGeom>
        </p:spPr>
      </p:pic>
    </p:spTree>
    <p:extLst>
      <p:ext uri="{BB962C8B-B14F-4D97-AF65-F5344CB8AC3E}">
        <p14:creationId xmlns:p14="http://schemas.microsoft.com/office/powerpoint/2010/main" xmlns="" val="28938307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a:xfrm>
            <a:off x="7239000" y="6172200"/>
            <a:ext cx="2895600" cy="476250"/>
          </a:xfrm>
        </p:spPr>
        <p:txBody>
          <a:bodyPr/>
          <a:lstStyle/>
          <a:p>
            <a:fld id="{4827CFCC-13A7-4AD5-AEDF-7E2D60165C53}" type="slidenum">
              <a:rPr lang="en-US"/>
              <a:pPr/>
              <a:t>24</a:t>
            </a:fld>
            <a:endParaRPr lang="en-US" dirty="0"/>
          </a:p>
        </p:txBody>
      </p:sp>
      <p:sp>
        <p:nvSpPr>
          <p:cNvPr id="933891" name="Rectangle 3"/>
          <p:cNvSpPr>
            <a:spLocks noGrp="1" noChangeArrowheads="1"/>
          </p:cNvSpPr>
          <p:nvPr>
            <p:ph type="body" idx="1"/>
          </p:nvPr>
        </p:nvSpPr>
        <p:spPr>
          <a:xfrm>
            <a:off x="1" y="990600"/>
            <a:ext cx="3552824" cy="1532727"/>
          </a:xfrm>
          <a:effectLst/>
        </p:spPr>
        <p:txBody>
          <a:bodyPr/>
          <a:lstStyle/>
          <a:p>
            <a:pPr marL="231775" indent="-231775">
              <a:lnSpc>
                <a:spcPct val="130000"/>
              </a:lnSpc>
              <a:buClr>
                <a:schemeClr val="tx2"/>
              </a:buClr>
            </a:pPr>
            <a:r>
              <a:rPr lang="en-US" sz="1800" dirty="0" smtClean="0">
                <a:solidFill>
                  <a:srgbClr val="000090"/>
                </a:solidFill>
                <a:latin typeface="Arial"/>
                <a:cs typeface="Arial"/>
              </a:rPr>
              <a:t>ASHRAE Cabinet Compliance determines the highest inlet temperatures and considers anything over 80F as failing.</a:t>
            </a:r>
          </a:p>
        </p:txBody>
      </p:sp>
      <p:sp>
        <p:nvSpPr>
          <p:cNvPr id="933893" name="Rectangle 5"/>
          <p:cNvSpPr>
            <a:spLocks noChangeArrowheads="1"/>
          </p:cNvSpPr>
          <p:nvPr/>
        </p:nvSpPr>
        <p:spPr bwMode="auto">
          <a:xfrm>
            <a:off x="351680" y="457200"/>
            <a:ext cx="7707098" cy="461665"/>
          </a:xfrm>
          <a:prstGeom prst="rect">
            <a:avLst/>
          </a:prstGeom>
          <a:noFill/>
          <a:ln w="9525">
            <a:noFill/>
            <a:miter lim="800000"/>
            <a:headEnd/>
            <a:tailEnd/>
          </a:ln>
          <a:effectLst/>
        </p:spPr>
        <p:txBody>
          <a:bodyPr wrap="square" lIns="0" rIns="0">
            <a:spAutoFit/>
          </a:bodyPr>
          <a:lstStyle/>
          <a:p>
            <a:pPr eaLnBrk="1" hangingPunct="1"/>
            <a:r>
              <a:rPr lang="en-US" b="1" dirty="0" smtClean="0">
                <a:solidFill>
                  <a:srgbClr val="000090"/>
                </a:solidFill>
                <a:latin typeface="Century Gothic" pitchFamily="34" charset="0"/>
              </a:rPr>
              <a:t>Results – Baseline Model</a:t>
            </a:r>
            <a:endParaRPr lang="en-US" b="1" dirty="0">
              <a:solidFill>
                <a:srgbClr val="000090"/>
              </a:solidFill>
              <a:latin typeface="Century Gothic" pitchFamily="34" charset="0"/>
            </a:endParaRPr>
          </a:p>
        </p:txBody>
      </p:sp>
      <p:sp>
        <p:nvSpPr>
          <p:cNvPr id="7" name="Rectangle 5"/>
          <p:cNvSpPr>
            <a:spLocks noChangeArrowheads="1"/>
          </p:cNvSpPr>
          <p:nvPr/>
        </p:nvSpPr>
        <p:spPr bwMode="auto">
          <a:xfrm>
            <a:off x="2628900" y="5257800"/>
            <a:ext cx="6515100" cy="369332"/>
          </a:xfrm>
          <a:prstGeom prst="rect">
            <a:avLst/>
          </a:prstGeom>
          <a:noFill/>
          <a:ln w="9525">
            <a:noFill/>
            <a:miter lim="800000"/>
            <a:headEnd/>
            <a:tailEnd/>
          </a:ln>
          <a:effectLst/>
        </p:spPr>
        <p:txBody>
          <a:bodyPr wrap="square" lIns="0" rIns="0">
            <a:spAutoFit/>
          </a:bodyPr>
          <a:lstStyle/>
          <a:p>
            <a:pPr algn="ctr" eaLnBrk="1" hangingPunct="1"/>
            <a:r>
              <a:rPr lang="en-US" sz="1800" b="1" dirty="0" smtClean="0">
                <a:solidFill>
                  <a:srgbClr val="000090"/>
                </a:solidFill>
                <a:latin typeface="Century Gothic" pitchFamily="34" charset="0"/>
              </a:rPr>
              <a:t>CRAC Cooling % / ASHRAE Cabinet Compliance</a:t>
            </a:r>
            <a:endParaRPr lang="en-US" sz="1800" b="1" dirty="0">
              <a:solidFill>
                <a:srgbClr val="000090"/>
              </a:solidFill>
              <a:latin typeface="Century Gothic" pitchFamily="34" charset="0"/>
            </a:endParaRPr>
          </a:p>
        </p:txBody>
      </p:sp>
      <p:pic>
        <p:nvPicPr>
          <p:cNvPr id="11" name="Picture 2"/>
          <p:cNvPicPr>
            <a:picLocks noChangeAspect="1" noChangeArrowheads="1"/>
          </p:cNvPicPr>
          <p:nvPr/>
        </p:nvPicPr>
        <p:blipFill>
          <a:blip r:embed="rId3" cstate="print"/>
          <a:srcRect l="14444" t="4444" r="14445" b="4889"/>
          <a:stretch>
            <a:fillRect/>
          </a:stretch>
        </p:blipFill>
        <p:spPr bwMode="auto">
          <a:xfrm>
            <a:off x="3810000" y="1057276"/>
            <a:ext cx="5271245" cy="4200524"/>
          </a:xfrm>
          <a:prstGeom prst="rect">
            <a:avLst/>
          </a:prstGeom>
          <a:noFill/>
          <a:ln w="9525">
            <a:noFill/>
            <a:miter lim="800000"/>
            <a:headEnd/>
            <a:tailEnd/>
          </a:ln>
        </p:spPr>
      </p:pic>
      <p:pic>
        <p:nvPicPr>
          <p:cNvPr id="12" name="Picture 3"/>
          <p:cNvPicPr>
            <a:picLocks noChangeAspect="1" noChangeArrowheads="1"/>
          </p:cNvPicPr>
          <p:nvPr/>
        </p:nvPicPr>
        <p:blipFill>
          <a:blip r:embed="rId3" cstate="print"/>
          <a:srcRect r="86667" b="56222"/>
          <a:stretch>
            <a:fillRect/>
          </a:stretch>
        </p:blipFill>
        <p:spPr bwMode="auto">
          <a:xfrm>
            <a:off x="2638425" y="2628900"/>
            <a:ext cx="1243955" cy="2552700"/>
          </a:xfrm>
          <a:prstGeom prst="rect">
            <a:avLst/>
          </a:prstGeom>
          <a:noFill/>
          <a:ln w="9525">
            <a:noFill/>
            <a:miter lim="800000"/>
            <a:headEnd/>
            <a:tailEnd/>
          </a:ln>
        </p:spPr>
      </p:pic>
      <p:sp>
        <p:nvSpPr>
          <p:cNvPr id="17" name="Rectangle 3"/>
          <p:cNvSpPr txBox="1">
            <a:spLocks noChangeArrowheads="1"/>
          </p:cNvSpPr>
          <p:nvPr/>
        </p:nvSpPr>
        <p:spPr bwMode="auto">
          <a:xfrm>
            <a:off x="28575" y="2590800"/>
            <a:ext cx="2562225" cy="3028521"/>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spAutoFit/>
          </a:bodyPr>
          <a:lstStyle/>
          <a:p>
            <a:pPr marL="231775" marR="0" lvl="0" indent="-231775" algn="l" defTabSz="914400" rtl="0" eaLnBrk="1" fontAlgn="base" latinLnBrk="0" hangingPunct="1">
              <a:lnSpc>
                <a:spcPct val="130000"/>
              </a:lnSpc>
              <a:spcBef>
                <a:spcPct val="20000"/>
              </a:spcBef>
              <a:spcAft>
                <a:spcPct val="0"/>
              </a:spcAft>
              <a:buClr>
                <a:schemeClr val="tx2"/>
              </a:buClr>
              <a:buSzTx/>
              <a:buFontTx/>
              <a:buChar char="•"/>
              <a:tabLst/>
              <a:defRPr/>
            </a:pPr>
            <a:r>
              <a:rPr kumimoji="0" lang="en-US" sz="1800" b="0" i="0" u="none" strike="noStrike" kern="0" cap="none" spc="0" normalizeH="0" baseline="0" noProof="0" dirty="0" smtClean="0">
                <a:ln>
                  <a:noFill/>
                </a:ln>
                <a:solidFill>
                  <a:srgbClr val="000090"/>
                </a:solidFill>
                <a:effectLst/>
                <a:uLnTx/>
                <a:uFillTx/>
                <a:latin typeface="Arial"/>
                <a:ea typeface="+mn-ea"/>
                <a:cs typeface="Arial"/>
              </a:rPr>
              <a:t>Cabinets in areas of hot air recirculation tend to fail ASHRAE compliance.</a:t>
            </a:r>
          </a:p>
          <a:p>
            <a:pPr marL="231775" marR="0" lvl="0" indent="-231775" algn="l" defTabSz="914400" rtl="0" eaLnBrk="1" fontAlgn="base" latinLnBrk="0" hangingPunct="1">
              <a:lnSpc>
                <a:spcPct val="130000"/>
              </a:lnSpc>
              <a:spcBef>
                <a:spcPct val="20000"/>
              </a:spcBef>
              <a:spcAft>
                <a:spcPct val="0"/>
              </a:spcAft>
              <a:buClr>
                <a:schemeClr val="tx2"/>
              </a:buClr>
              <a:buSzTx/>
              <a:buFontTx/>
              <a:buChar char="•"/>
              <a:tabLst/>
              <a:defRPr/>
            </a:pPr>
            <a:r>
              <a:rPr lang="en-US" sz="1800" kern="0" dirty="0" smtClean="0">
                <a:solidFill>
                  <a:srgbClr val="000090"/>
                </a:solidFill>
                <a:latin typeface="Arial"/>
                <a:cs typeface="Arial"/>
              </a:rPr>
              <a:t>Cooling percentage is highest with warmest return air temperatures.</a:t>
            </a:r>
            <a:endParaRPr kumimoji="0" lang="en-US" sz="1800" b="0" i="0" u="none" strike="noStrike" kern="0" cap="none" spc="0" normalizeH="0" baseline="0" noProof="0" dirty="0" smtClean="0">
              <a:ln>
                <a:noFill/>
              </a:ln>
              <a:solidFill>
                <a:srgbClr val="000090"/>
              </a:solidFill>
              <a:effectLst/>
              <a:uLnTx/>
              <a:uFillTx/>
              <a:latin typeface="Arial"/>
              <a:ea typeface="+mn-ea"/>
              <a:cs typeface="Arial"/>
            </a:endParaRPr>
          </a:p>
        </p:txBody>
      </p:sp>
      <p:pic>
        <p:nvPicPr>
          <p:cNvPr id="9" name="Picture 8"/>
          <p:cNvPicPr>
            <a:picLocks noChangeAspect="1"/>
          </p:cNvPicPr>
          <p:nvPr/>
        </p:nvPicPr>
        <p:blipFill>
          <a:blip r:embed="rId4" cstate="print"/>
          <a:stretch>
            <a:fillRect/>
          </a:stretch>
        </p:blipFill>
        <p:spPr>
          <a:xfrm>
            <a:off x="7772400" y="267482"/>
            <a:ext cx="1293652" cy="723118"/>
          </a:xfrm>
          <a:prstGeom prst="rect">
            <a:avLst/>
          </a:prstGeom>
        </p:spPr>
      </p:pic>
    </p:spTree>
    <p:extLst>
      <p:ext uri="{BB962C8B-B14F-4D97-AF65-F5344CB8AC3E}">
        <p14:creationId xmlns:p14="http://schemas.microsoft.com/office/powerpoint/2010/main" xmlns="" val="40590039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a:xfrm>
            <a:off x="7162800" y="6096000"/>
            <a:ext cx="2895600" cy="476250"/>
          </a:xfrm>
        </p:spPr>
        <p:txBody>
          <a:bodyPr/>
          <a:lstStyle/>
          <a:p>
            <a:fld id="{4827CFCC-13A7-4AD5-AEDF-7E2D60165C53}" type="slidenum">
              <a:rPr lang="en-US"/>
              <a:pPr/>
              <a:t>25</a:t>
            </a:fld>
            <a:endParaRPr lang="en-US" dirty="0"/>
          </a:p>
        </p:txBody>
      </p:sp>
      <p:sp>
        <p:nvSpPr>
          <p:cNvPr id="933891" name="Rectangle 3"/>
          <p:cNvSpPr>
            <a:spLocks noGrp="1" noChangeArrowheads="1"/>
          </p:cNvSpPr>
          <p:nvPr>
            <p:ph type="body" idx="1"/>
          </p:nvPr>
        </p:nvSpPr>
        <p:spPr>
          <a:xfrm>
            <a:off x="384551" y="1295400"/>
            <a:ext cx="8315324" cy="3527119"/>
          </a:xfrm>
          <a:effectLst/>
        </p:spPr>
        <p:txBody>
          <a:bodyPr/>
          <a:lstStyle/>
          <a:p>
            <a:pPr marL="231775" indent="-231775">
              <a:buClr>
                <a:schemeClr val="tx2"/>
              </a:buClr>
            </a:pPr>
            <a:r>
              <a:rPr lang="en-US" sz="1800" dirty="0" smtClean="0">
                <a:solidFill>
                  <a:srgbClr val="000090"/>
                </a:solidFill>
                <a:latin typeface="Arial"/>
                <a:cs typeface="Arial"/>
              </a:rPr>
              <a:t>This report serves as a progress set to make any changes required before future data center layout is solved.</a:t>
            </a:r>
          </a:p>
          <a:p>
            <a:pPr marL="231775" indent="-231775">
              <a:buClr>
                <a:schemeClr val="tx2"/>
              </a:buClr>
            </a:pPr>
            <a:endParaRPr lang="en-US" sz="1800" dirty="0" smtClean="0">
              <a:solidFill>
                <a:srgbClr val="000090"/>
              </a:solidFill>
              <a:latin typeface="Arial"/>
              <a:cs typeface="Arial"/>
            </a:endParaRPr>
          </a:p>
          <a:p>
            <a:pPr marL="231775" indent="-231775">
              <a:buClr>
                <a:schemeClr val="tx2"/>
              </a:buClr>
            </a:pPr>
            <a:r>
              <a:rPr lang="en-US" sz="1800" dirty="0" smtClean="0">
                <a:solidFill>
                  <a:srgbClr val="000090"/>
                </a:solidFill>
                <a:latin typeface="Arial"/>
                <a:cs typeface="Arial"/>
              </a:rPr>
              <a:t>Existing data and power cabling below the raised flow proves its debilitating effects on the airflow. </a:t>
            </a:r>
          </a:p>
          <a:p>
            <a:pPr marL="231775" indent="-231775">
              <a:buClr>
                <a:schemeClr val="tx2"/>
              </a:buClr>
            </a:pPr>
            <a:endParaRPr lang="en-US" sz="1800" dirty="0" smtClean="0">
              <a:solidFill>
                <a:srgbClr val="000090"/>
              </a:solidFill>
              <a:latin typeface="Arial"/>
              <a:cs typeface="Arial"/>
            </a:endParaRPr>
          </a:p>
          <a:p>
            <a:pPr marL="231775" indent="-231775">
              <a:buClr>
                <a:schemeClr val="tx2"/>
              </a:buClr>
            </a:pPr>
            <a:r>
              <a:rPr lang="en-US" sz="1800" dirty="0" smtClean="0">
                <a:solidFill>
                  <a:srgbClr val="000090"/>
                </a:solidFill>
                <a:latin typeface="Arial"/>
                <a:cs typeface="Arial"/>
              </a:rPr>
              <a:t>Cabinet placement is crucial to avoid recirculation of hot air and improve ASHRAE compliance.</a:t>
            </a:r>
          </a:p>
          <a:p>
            <a:pPr marL="231775" indent="-231775">
              <a:lnSpc>
                <a:spcPct val="200000"/>
              </a:lnSpc>
              <a:buClr>
                <a:schemeClr val="tx2"/>
              </a:buClr>
            </a:pPr>
            <a:r>
              <a:rPr lang="en-US" sz="1800" dirty="0" smtClean="0">
                <a:solidFill>
                  <a:srgbClr val="000090"/>
                </a:solidFill>
                <a:latin typeface="Arial"/>
                <a:cs typeface="Arial"/>
              </a:rPr>
              <a:t>More information to come on projected energy savings.</a:t>
            </a:r>
          </a:p>
        </p:txBody>
      </p:sp>
      <p:sp>
        <p:nvSpPr>
          <p:cNvPr id="933893" name="Rectangle 5"/>
          <p:cNvSpPr>
            <a:spLocks noChangeArrowheads="1"/>
          </p:cNvSpPr>
          <p:nvPr/>
        </p:nvSpPr>
        <p:spPr bwMode="auto">
          <a:xfrm>
            <a:off x="381824" y="533400"/>
            <a:ext cx="4962525" cy="457200"/>
          </a:xfrm>
          <a:prstGeom prst="rect">
            <a:avLst/>
          </a:prstGeom>
          <a:noFill/>
          <a:ln w="9525">
            <a:noFill/>
            <a:miter lim="800000"/>
            <a:headEnd/>
            <a:tailEnd/>
          </a:ln>
          <a:effectLst/>
        </p:spPr>
        <p:txBody>
          <a:bodyPr lIns="0" rIns="0">
            <a:spAutoFit/>
          </a:bodyPr>
          <a:lstStyle/>
          <a:p>
            <a:pPr eaLnBrk="1" hangingPunct="1"/>
            <a:r>
              <a:rPr lang="en-US" b="1" dirty="0" smtClean="0">
                <a:solidFill>
                  <a:srgbClr val="000090"/>
                </a:solidFill>
                <a:latin typeface="Century Gothic" pitchFamily="34" charset="0"/>
              </a:rPr>
              <a:t>CFD Conclusions</a:t>
            </a:r>
            <a:endParaRPr lang="en-US" b="1" dirty="0">
              <a:solidFill>
                <a:srgbClr val="000090"/>
              </a:solidFill>
              <a:latin typeface="Century Gothic" pitchFamily="34" charset="0"/>
            </a:endParaRPr>
          </a:p>
        </p:txBody>
      </p:sp>
      <p:pic>
        <p:nvPicPr>
          <p:cNvPr id="3" name="Picture 2"/>
          <p:cNvPicPr>
            <a:picLocks noChangeAspect="1"/>
          </p:cNvPicPr>
          <p:nvPr/>
        </p:nvPicPr>
        <p:blipFill>
          <a:blip r:embed="rId3" cstate="print"/>
          <a:stretch>
            <a:fillRect/>
          </a:stretch>
        </p:blipFill>
        <p:spPr>
          <a:xfrm>
            <a:off x="7391400" y="432582"/>
            <a:ext cx="1566294" cy="875518"/>
          </a:xfrm>
          <a:prstGeom prst="rect">
            <a:avLst/>
          </a:prstGeom>
        </p:spPr>
      </p:pic>
    </p:spTree>
    <p:extLst>
      <p:ext uri="{BB962C8B-B14F-4D97-AF65-F5344CB8AC3E}">
        <p14:creationId xmlns:p14="http://schemas.microsoft.com/office/powerpoint/2010/main" xmlns="" val="24795653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ctrTitle" idx="4294967295"/>
          </p:nvPr>
        </p:nvSpPr>
        <p:spPr>
          <a:xfrm>
            <a:off x="457200" y="2286000"/>
            <a:ext cx="8153400" cy="1447800"/>
          </a:xfrm>
        </p:spPr>
        <p:txBody>
          <a:bodyPr/>
          <a:lstStyle/>
          <a:p>
            <a:pPr eaLnBrk="1" hangingPunct="1"/>
            <a:r>
              <a:rPr lang="en-US" sz="3600" dirty="0" smtClean="0">
                <a:ea typeface="ＭＳ Ｐゴシック"/>
                <a:cs typeface="ＭＳ Ｐゴシック"/>
              </a:rPr>
              <a:t>Summary of Measurements and Results</a:t>
            </a:r>
            <a:br>
              <a:rPr lang="en-US" sz="3600" dirty="0" smtClean="0">
                <a:ea typeface="ＭＳ Ｐゴシック"/>
                <a:cs typeface="ＭＳ Ｐゴシック"/>
              </a:rPr>
            </a:br>
            <a:r>
              <a:rPr lang="en-US" sz="1200" dirty="0" smtClean="0">
                <a:ea typeface="ＭＳ Ｐゴシック"/>
                <a:cs typeface="ＭＳ Ｐゴシック"/>
              </a:rPr>
              <a:t> </a:t>
            </a:r>
            <a:r>
              <a:rPr lang="en-US" sz="3600" dirty="0" smtClean="0">
                <a:ea typeface="ＭＳ Ｐゴシック"/>
                <a:cs typeface="ＭＳ Ｐゴシック"/>
              </a:rPr>
              <a:t/>
            </a:r>
            <a:br>
              <a:rPr lang="en-US" sz="3600" dirty="0" smtClean="0">
                <a:ea typeface="ＭＳ Ｐゴシック"/>
                <a:cs typeface="ＭＳ Ｐゴシック"/>
              </a:rPr>
            </a:br>
            <a:r>
              <a:rPr lang="en-US" sz="1600" dirty="0" smtClean="0">
                <a:ea typeface="ＭＳ Ｐゴシック"/>
                <a:cs typeface="ＭＳ Ｐゴシック"/>
              </a:rPr>
              <a:t>Peter Crosta</a:t>
            </a:r>
            <a:r>
              <a:rPr lang="en-US" sz="1600" b="0" dirty="0" smtClean="0">
                <a:ea typeface="ＭＳ Ｐゴシック"/>
                <a:cs typeface="ＭＳ Ｐゴシック"/>
              </a:rPr>
              <a:t>, Research Computing Services, CUIT </a:t>
            </a:r>
            <a:br>
              <a:rPr lang="en-US" sz="1600" b="0" dirty="0" smtClean="0">
                <a:ea typeface="ＭＳ Ｐゴシック"/>
                <a:cs typeface="ＭＳ Ｐゴシック"/>
              </a:rPr>
            </a:br>
            <a:r>
              <a:rPr lang="en-US" dirty="0" smtClean="0">
                <a:ea typeface="ＭＳ Ｐゴシック"/>
                <a:cs typeface="ＭＳ Ｐゴシック"/>
              </a:rPr>
              <a:t>			</a:t>
            </a:r>
          </a:p>
        </p:txBody>
      </p:sp>
      <p:sp>
        <p:nvSpPr>
          <p:cNvPr id="74754" name="Slide Number Placeholder 2"/>
          <p:cNvSpPr>
            <a:spLocks noGrp="1"/>
          </p:cNvSpPr>
          <p:nvPr>
            <p:ph type="sldNum" sz="quarter" idx="12"/>
          </p:nvPr>
        </p:nvSpPr>
        <p:spPr>
          <a:noFill/>
        </p:spPr>
        <p:txBody>
          <a:bodyPr/>
          <a:lstStyle/>
          <a:p>
            <a:fld id="{88BD6BAE-8DB3-412A-AFF8-29A06CC29A1D}" type="slidenum">
              <a:rPr lang="en-US" smtClean="0">
                <a:ea typeface="ＭＳ Ｐゴシック"/>
                <a:cs typeface="ＭＳ Ｐゴシック"/>
              </a:rPr>
              <a:pPr/>
              <a:t>26</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dirty="0" smtClean="0">
                <a:ea typeface="ＭＳ Ｐゴシック"/>
                <a:cs typeface="ＭＳ Ｐゴシック"/>
              </a:rPr>
              <a:t>Overview - Server Power Analysis	</a:t>
            </a:r>
          </a:p>
        </p:txBody>
      </p:sp>
      <p:sp>
        <p:nvSpPr>
          <p:cNvPr id="54274" name="Rectangle 3"/>
          <p:cNvSpPr>
            <a:spLocks noGrp="1" noChangeArrowheads="1"/>
          </p:cNvSpPr>
          <p:nvPr>
            <p:ph type="body" idx="1"/>
          </p:nvPr>
        </p:nvSpPr>
        <p:spPr>
          <a:xfrm>
            <a:off x="457200" y="1295400"/>
            <a:ext cx="8229600" cy="3886200"/>
          </a:xfrm>
        </p:spPr>
        <p:txBody>
          <a:bodyPr/>
          <a:lstStyle/>
          <a:p>
            <a:r>
              <a:rPr lang="en-US" sz="1800" dirty="0" smtClean="0">
                <a:solidFill>
                  <a:schemeClr val="tx1"/>
                </a:solidFill>
                <a:ea typeface="ＭＳ Ｐゴシック"/>
                <a:cs typeface="ＭＳ Ｐゴシック"/>
              </a:rPr>
              <a:t>Comparing power consumption of old and new(</a:t>
            </a:r>
            <a:r>
              <a:rPr lang="en-US" sz="1800" dirty="0" err="1" smtClean="0">
                <a:solidFill>
                  <a:schemeClr val="tx1"/>
                </a:solidFill>
                <a:ea typeface="ＭＳ Ｐゴシック"/>
                <a:cs typeface="ＭＳ Ｐゴシック"/>
              </a:rPr>
              <a:t>er</a:t>
            </a:r>
            <a:r>
              <a:rPr lang="en-US" sz="1800" dirty="0" smtClean="0">
                <a:solidFill>
                  <a:schemeClr val="tx1"/>
                </a:solidFill>
                <a:ea typeface="ＭＳ Ｐゴシック"/>
                <a:cs typeface="ＭＳ Ｐゴシック"/>
              </a:rPr>
              <a:t>) hardware</a:t>
            </a:r>
          </a:p>
          <a:p>
            <a:endParaRPr lang="en-US" sz="1800" dirty="0" smtClean="0">
              <a:solidFill>
                <a:schemeClr val="tx1"/>
              </a:solidFill>
              <a:ea typeface="ＭＳ Ｐゴシック"/>
              <a:cs typeface="ＭＳ Ｐゴシック"/>
            </a:endParaRPr>
          </a:p>
          <a:p>
            <a:endParaRPr lang="en-US" sz="1800" dirty="0" smtClean="0">
              <a:solidFill>
                <a:schemeClr val="tx1"/>
              </a:solidFill>
              <a:ea typeface="ＭＳ Ｐゴシック"/>
              <a:cs typeface="ＭＳ Ｐゴシック"/>
            </a:endParaRPr>
          </a:p>
          <a:p>
            <a:r>
              <a:rPr lang="en-US" sz="1800" dirty="0" smtClean="0">
                <a:solidFill>
                  <a:schemeClr val="tx1"/>
                </a:solidFill>
                <a:ea typeface="ＭＳ Ｐゴシック"/>
                <a:cs typeface="ＭＳ Ｐゴシック"/>
              </a:rPr>
              <a:t>High performance computing (HPC) cluster power consumption comparison</a:t>
            </a:r>
          </a:p>
          <a:p>
            <a:endParaRPr lang="en-US" sz="1800" dirty="0" smtClean="0">
              <a:solidFill>
                <a:schemeClr val="tx1"/>
              </a:solidFill>
              <a:ea typeface="ＭＳ Ｐゴシック"/>
              <a:cs typeface="ＭＳ Ｐゴシック"/>
            </a:endParaRPr>
          </a:p>
          <a:p>
            <a:endParaRPr lang="en-US" sz="1800" dirty="0" smtClean="0">
              <a:solidFill>
                <a:schemeClr val="tx1"/>
              </a:solidFill>
              <a:ea typeface="ＭＳ Ｐゴシック"/>
              <a:cs typeface="ＭＳ Ｐゴシック"/>
            </a:endParaRPr>
          </a:p>
          <a:p>
            <a:r>
              <a:rPr lang="en-US" sz="1800" dirty="0" smtClean="0">
                <a:solidFill>
                  <a:schemeClr val="tx1"/>
                </a:solidFill>
                <a:ea typeface="ＭＳ Ｐゴシック"/>
                <a:cs typeface="ＭＳ Ｐゴシック"/>
              </a:rPr>
              <a:t>Power management and tuning</a:t>
            </a:r>
          </a:p>
        </p:txBody>
      </p:sp>
      <p:sp>
        <p:nvSpPr>
          <p:cNvPr id="4" name="Slide Number Placeholder 3"/>
          <p:cNvSpPr>
            <a:spLocks noGrp="1"/>
          </p:cNvSpPr>
          <p:nvPr>
            <p:ph type="sldNum" sz="quarter" idx="12"/>
          </p:nvPr>
        </p:nvSpPr>
        <p:spPr/>
        <p:txBody>
          <a:bodyPr/>
          <a:lstStyle/>
          <a:p>
            <a:pPr>
              <a:defRPr/>
            </a:pPr>
            <a:fld id="{4186F2D1-841A-4A6F-AC86-499D93B18B9F}" type="slidenum">
              <a:rPr lang="en-US" smtClean="0"/>
              <a:pPr>
                <a:defRPr/>
              </a:pPr>
              <a:t>27</a:t>
            </a:fld>
            <a:endParaRPr lang="en-US"/>
          </a:p>
        </p:txBody>
      </p:sp>
    </p:spTree>
    <p:extLst>
      <p:ext uri="{BB962C8B-B14F-4D97-AF65-F5344CB8AC3E}">
        <p14:creationId xmlns:p14="http://schemas.microsoft.com/office/powerpoint/2010/main" xmlns="" val="1581738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dirty="0" smtClean="0">
                <a:ea typeface="ＭＳ Ｐゴシック"/>
                <a:cs typeface="ＭＳ Ｐゴシック"/>
              </a:rPr>
              <a:t>Server-level changes in power consumption</a:t>
            </a:r>
          </a:p>
        </p:txBody>
      </p:sp>
      <p:sp>
        <p:nvSpPr>
          <p:cNvPr id="56322" name="Rectangle 3"/>
          <p:cNvSpPr>
            <a:spLocks noGrp="1" noChangeArrowheads="1"/>
          </p:cNvSpPr>
          <p:nvPr>
            <p:ph type="body" idx="1"/>
          </p:nvPr>
        </p:nvSpPr>
        <p:spPr>
          <a:xfrm>
            <a:off x="457200" y="1143000"/>
            <a:ext cx="8229600" cy="762000"/>
          </a:xfrm>
        </p:spPr>
        <p:txBody>
          <a:bodyPr/>
          <a:lstStyle/>
          <a:p>
            <a:r>
              <a:rPr lang="en-US" sz="1800" dirty="0" smtClean="0">
                <a:solidFill>
                  <a:schemeClr val="tx1"/>
                </a:solidFill>
                <a:ea typeface="ＭＳ Ｐゴシック"/>
                <a:cs typeface="ＭＳ Ｐゴシック"/>
              </a:rPr>
              <a:t>If we replace old servers with new servers, how will power consumption change? </a:t>
            </a:r>
          </a:p>
          <a:p>
            <a:endParaRPr lang="en-US" dirty="0" smtClean="0">
              <a:ea typeface="ＭＳ Ｐゴシック"/>
              <a:cs typeface="ＭＳ Ｐゴシック"/>
            </a:endParaRPr>
          </a:p>
        </p:txBody>
      </p:sp>
      <p:sp>
        <p:nvSpPr>
          <p:cNvPr id="9" name="Slide Number Placeholder 8"/>
          <p:cNvSpPr>
            <a:spLocks noGrp="1"/>
          </p:cNvSpPr>
          <p:nvPr>
            <p:ph type="sldNum" sz="quarter" idx="12"/>
          </p:nvPr>
        </p:nvSpPr>
        <p:spPr/>
        <p:txBody>
          <a:bodyPr/>
          <a:lstStyle/>
          <a:p>
            <a:pPr>
              <a:defRPr/>
            </a:pPr>
            <a:fld id="{FA720DBF-DC27-4B32-8118-66C9923C7789}" type="slidenum">
              <a:rPr lang="en-US" smtClean="0"/>
              <a:pPr>
                <a:defRPr/>
              </a:pPr>
              <a:t>28</a:t>
            </a:fld>
            <a:endParaRPr lang="en-US"/>
          </a:p>
        </p:txBody>
      </p:sp>
      <p:sp>
        <p:nvSpPr>
          <p:cNvPr id="10" name="Rectangle 3"/>
          <p:cNvSpPr txBox="1">
            <a:spLocks noChangeArrowheads="1"/>
          </p:cNvSpPr>
          <p:nvPr/>
        </p:nvSpPr>
        <p:spPr bwMode="auto">
          <a:xfrm>
            <a:off x="457200" y="2209800"/>
            <a:ext cx="82296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rgbClr val="4D4D4D"/>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1600">
                <a:solidFill>
                  <a:srgbClr val="4D4D4D"/>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800" b="1" dirty="0" smtClean="0">
                <a:solidFill>
                  <a:schemeClr val="tx1"/>
                </a:solidFill>
                <a:ea typeface="ＭＳ Ｐゴシック"/>
                <a:cs typeface="ＭＳ Ｐゴシック"/>
              </a:rPr>
              <a:t>Measurement Plan</a:t>
            </a:r>
          </a:p>
          <a:p>
            <a:pPr lvl="1"/>
            <a:r>
              <a:rPr lang="en-US" sz="1800" dirty="0" smtClean="0">
                <a:solidFill>
                  <a:schemeClr val="tx1"/>
                </a:solidFill>
                <a:ea typeface="ＭＳ Ｐゴシック"/>
                <a:cs typeface="ＭＳ Ｐゴシック"/>
              </a:rPr>
              <a:t>Inventory servers</a:t>
            </a:r>
          </a:p>
          <a:p>
            <a:pPr lvl="1"/>
            <a:r>
              <a:rPr lang="en-US" sz="1800" dirty="0" smtClean="0">
                <a:solidFill>
                  <a:schemeClr val="tx1"/>
                </a:solidFill>
                <a:ea typeface="ＭＳ Ｐゴシック"/>
                <a:cs typeface="ＭＳ Ｐゴシック"/>
              </a:rPr>
              <a:t>Determine comparison groups</a:t>
            </a:r>
          </a:p>
          <a:p>
            <a:pPr lvl="1"/>
            <a:r>
              <a:rPr lang="en-US" sz="1800" dirty="0" smtClean="0">
                <a:solidFill>
                  <a:schemeClr val="tx1"/>
                </a:solidFill>
                <a:ea typeface="ＭＳ Ｐゴシック"/>
                <a:cs typeface="ＭＳ Ｐゴシック"/>
              </a:rPr>
              <a:t>Two-tiered power measurement strategy</a:t>
            </a:r>
          </a:p>
          <a:p>
            <a:endParaRPr lang="en-US" sz="1800" dirty="0" smtClean="0">
              <a:solidFill>
                <a:schemeClr val="tx1"/>
              </a:solidFill>
              <a:ea typeface="ＭＳ Ｐゴシック"/>
              <a:cs typeface="ＭＳ Ｐゴシック"/>
            </a:endParaRPr>
          </a:p>
          <a:p>
            <a:pPr lvl="1">
              <a:buFontTx/>
              <a:buNone/>
            </a:pPr>
            <a:r>
              <a:rPr lang="en-US" sz="1800" dirty="0" smtClean="0">
                <a:solidFill>
                  <a:schemeClr val="tx1"/>
                </a:solidFill>
                <a:ea typeface="ＭＳ Ｐゴシック"/>
              </a:rPr>
              <a:t>	1) Pre/post migration comparison</a:t>
            </a:r>
          </a:p>
          <a:p>
            <a:pPr lvl="1"/>
            <a:endParaRPr lang="en-US" sz="1800" dirty="0" smtClean="0">
              <a:solidFill>
                <a:schemeClr val="tx1"/>
              </a:solidFill>
              <a:ea typeface="ＭＳ Ｐゴシック"/>
            </a:endParaRPr>
          </a:p>
          <a:p>
            <a:pPr lvl="1">
              <a:buFontTx/>
              <a:buNone/>
            </a:pPr>
            <a:r>
              <a:rPr lang="en-US" sz="1800" dirty="0" smtClean="0">
                <a:solidFill>
                  <a:schemeClr val="tx1"/>
                </a:solidFill>
                <a:ea typeface="ＭＳ Ｐゴシック"/>
              </a:rPr>
              <a:t>	2) </a:t>
            </a:r>
            <a:r>
              <a:rPr lang="en-US" sz="1800" dirty="0" err="1" smtClean="0">
                <a:solidFill>
                  <a:schemeClr val="tx1"/>
                </a:solidFill>
                <a:ea typeface="ＭＳ Ｐゴシック"/>
              </a:rPr>
              <a:t>SPECpower</a:t>
            </a:r>
            <a:r>
              <a:rPr lang="en-US" sz="1800" dirty="0" smtClean="0">
                <a:solidFill>
                  <a:schemeClr val="tx1"/>
                </a:solidFill>
                <a:ea typeface="ＭＳ Ｐゴシック"/>
              </a:rPr>
              <a:t> benchmark</a:t>
            </a:r>
          </a:p>
          <a:p>
            <a:pPr lvl="1">
              <a:buFontTx/>
              <a:buNone/>
            </a:pPr>
            <a:endParaRPr lang="en-US" dirty="0" smtClean="0">
              <a:ea typeface="ＭＳ Ｐゴシック"/>
            </a:endParaRPr>
          </a:p>
          <a:p>
            <a:endParaRPr lang="en-US" dirty="0" smtClean="0">
              <a:ea typeface="ＭＳ Ｐゴシック"/>
              <a:cs typeface="ＭＳ Ｐゴシック"/>
            </a:endParaRPr>
          </a:p>
        </p:txBody>
      </p:sp>
    </p:spTree>
    <p:extLst>
      <p:ext uri="{BB962C8B-B14F-4D97-AF65-F5344CB8AC3E}">
        <p14:creationId xmlns:p14="http://schemas.microsoft.com/office/powerpoint/2010/main" xmlns="" val="3436929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smtClean="0">
                <a:ea typeface="ＭＳ Ｐゴシック"/>
                <a:cs typeface="ＭＳ Ｐゴシック"/>
              </a:rPr>
              <a:t>Pre/post migration comparisons</a:t>
            </a:r>
          </a:p>
        </p:txBody>
      </p:sp>
      <p:sp>
        <p:nvSpPr>
          <p:cNvPr id="60418" name="Rectangle 3"/>
          <p:cNvSpPr>
            <a:spLocks noGrp="1" noChangeArrowheads="1"/>
          </p:cNvSpPr>
          <p:nvPr>
            <p:ph type="body" idx="1"/>
          </p:nvPr>
        </p:nvSpPr>
        <p:spPr/>
        <p:txBody>
          <a:bodyPr/>
          <a:lstStyle/>
          <a:p>
            <a:r>
              <a:rPr lang="en-US" sz="1800" smtClean="0">
                <a:solidFill>
                  <a:schemeClr val="tx1"/>
                </a:solidFill>
                <a:ea typeface="ＭＳ Ｐゴシック"/>
                <a:cs typeface="ＭＳ Ｐゴシック"/>
              </a:rPr>
              <a:t>Power consumption of same IT services on different hardware</a:t>
            </a:r>
          </a:p>
        </p:txBody>
      </p:sp>
      <p:sp>
        <p:nvSpPr>
          <p:cNvPr id="60419" name="Line 4"/>
          <p:cNvSpPr>
            <a:spLocks noChangeShapeType="1"/>
          </p:cNvSpPr>
          <p:nvPr/>
        </p:nvSpPr>
        <p:spPr bwMode="auto">
          <a:xfrm>
            <a:off x="609600" y="2743200"/>
            <a:ext cx="8153400" cy="0"/>
          </a:xfrm>
          <a:prstGeom prst="line">
            <a:avLst/>
          </a:prstGeom>
          <a:noFill/>
          <a:ln w="9525">
            <a:solidFill>
              <a:schemeClr val="tx1"/>
            </a:solidFill>
            <a:round/>
            <a:headEnd/>
            <a:tailEnd type="triangle" w="lg" len="lg"/>
          </a:ln>
        </p:spPr>
        <p:txBody>
          <a:bodyPr/>
          <a:lstStyle/>
          <a:p>
            <a:endParaRPr lang="en-US"/>
          </a:p>
        </p:txBody>
      </p:sp>
      <p:sp>
        <p:nvSpPr>
          <p:cNvPr id="60420" name="AutoShape 5"/>
          <p:cNvSpPr>
            <a:spLocks noChangeArrowheads="1"/>
          </p:cNvSpPr>
          <p:nvPr/>
        </p:nvSpPr>
        <p:spPr bwMode="auto">
          <a:xfrm>
            <a:off x="3810000" y="2286000"/>
            <a:ext cx="1416050" cy="914400"/>
          </a:xfrm>
          <a:prstGeom prst="diamond">
            <a:avLst/>
          </a:prstGeom>
          <a:solidFill>
            <a:schemeClr val="accent1"/>
          </a:solidFill>
          <a:ln w="9525">
            <a:solidFill>
              <a:schemeClr val="tx1"/>
            </a:solidFill>
            <a:miter lim="800000"/>
            <a:headEnd/>
            <a:tailEnd/>
          </a:ln>
        </p:spPr>
        <p:txBody>
          <a:bodyPr wrap="none" anchor="ctr"/>
          <a:lstStyle/>
          <a:p>
            <a:pPr algn="ctr" eaLnBrk="0" hangingPunct="0"/>
            <a:r>
              <a:rPr lang="en-US" sz="2000">
                <a:solidFill>
                  <a:schemeClr val="tx1"/>
                </a:solidFill>
              </a:rPr>
              <a:t>Migration</a:t>
            </a:r>
          </a:p>
        </p:txBody>
      </p:sp>
      <p:sp>
        <p:nvSpPr>
          <p:cNvPr id="60421" name="Text Box 6"/>
          <p:cNvSpPr txBox="1">
            <a:spLocks noChangeArrowheads="1"/>
          </p:cNvSpPr>
          <p:nvPr/>
        </p:nvSpPr>
        <p:spPr bwMode="auto">
          <a:xfrm>
            <a:off x="8305800" y="2819400"/>
            <a:ext cx="609600" cy="274638"/>
          </a:xfrm>
          <a:prstGeom prst="rect">
            <a:avLst/>
          </a:prstGeom>
          <a:noFill/>
          <a:ln w="9525">
            <a:noFill/>
            <a:miter lim="800000"/>
            <a:headEnd/>
            <a:tailEnd/>
          </a:ln>
        </p:spPr>
        <p:txBody>
          <a:bodyPr>
            <a:spAutoFit/>
          </a:bodyPr>
          <a:lstStyle/>
          <a:p>
            <a:pPr eaLnBrk="0" hangingPunct="0"/>
            <a:r>
              <a:rPr lang="en-US" sz="1200" b="1">
                <a:solidFill>
                  <a:schemeClr val="tx1"/>
                </a:solidFill>
              </a:rPr>
              <a:t>Time</a:t>
            </a:r>
          </a:p>
        </p:txBody>
      </p:sp>
      <p:sp>
        <p:nvSpPr>
          <p:cNvPr id="60422" name="Oval 7"/>
          <p:cNvSpPr>
            <a:spLocks noChangeArrowheads="1"/>
          </p:cNvSpPr>
          <p:nvPr/>
        </p:nvSpPr>
        <p:spPr bwMode="auto">
          <a:xfrm>
            <a:off x="914400" y="2438400"/>
            <a:ext cx="2209800" cy="6096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1800">
                <a:solidFill>
                  <a:schemeClr val="tx1"/>
                </a:solidFill>
              </a:rPr>
              <a:t>Old server</a:t>
            </a:r>
          </a:p>
        </p:txBody>
      </p:sp>
      <p:sp>
        <p:nvSpPr>
          <p:cNvPr id="60423" name="Oval 8"/>
          <p:cNvSpPr>
            <a:spLocks noChangeArrowheads="1"/>
          </p:cNvSpPr>
          <p:nvPr/>
        </p:nvSpPr>
        <p:spPr bwMode="auto">
          <a:xfrm>
            <a:off x="5867400" y="2438400"/>
            <a:ext cx="2209800" cy="6096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1800">
                <a:solidFill>
                  <a:schemeClr val="tx1"/>
                </a:solidFill>
              </a:rPr>
              <a:t>New server</a:t>
            </a:r>
          </a:p>
        </p:txBody>
      </p:sp>
      <p:sp>
        <p:nvSpPr>
          <p:cNvPr id="60424" name="Text Box 9"/>
          <p:cNvSpPr txBox="1">
            <a:spLocks noChangeArrowheads="1"/>
          </p:cNvSpPr>
          <p:nvPr/>
        </p:nvSpPr>
        <p:spPr bwMode="auto">
          <a:xfrm>
            <a:off x="7985125" y="5983288"/>
            <a:ext cx="184150" cy="457200"/>
          </a:xfrm>
          <a:prstGeom prst="rect">
            <a:avLst/>
          </a:prstGeom>
          <a:noFill/>
          <a:ln w="9525">
            <a:noFill/>
            <a:miter lim="800000"/>
            <a:headEnd/>
            <a:tailEnd/>
          </a:ln>
        </p:spPr>
        <p:txBody>
          <a:bodyPr wrap="none">
            <a:spAutoFit/>
          </a:bodyPr>
          <a:lstStyle/>
          <a:p>
            <a:pPr eaLnBrk="0" hangingPunct="0"/>
            <a:endParaRPr lang="en-US">
              <a:solidFill>
                <a:schemeClr val="tx1"/>
              </a:solidFill>
            </a:endParaRPr>
          </a:p>
        </p:txBody>
      </p:sp>
      <p:sp>
        <p:nvSpPr>
          <p:cNvPr id="60429" name="Text Box 13"/>
          <p:cNvSpPr txBox="1">
            <a:spLocks noChangeArrowheads="1"/>
          </p:cNvSpPr>
          <p:nvPr/>
        </p:nvSpPr>
        <p:spPr bwMode="auto">
          <a:xfrm>
            <a:off x="304800" y="3354388"/>
            <a:ext cx="8610600" cy="457200"/>
          </a:xfrm>
          <a:prstGeom prst="rect">
            <a:avLst/>
          </a:prstGeom>
          <a:noFill/>
          <a:ln w="9525">
            <a:noFill/>
            <a:miter lim="800000"/>
            <a:headEnd/>
            <a:tailEnd/>
          </a:ln>
        </p:spPr>
        <p:txBody>
          <a:bodyPr>
            <a:spAutoFit/>
          </a:bodyPr>
          <a:lstStyle/>
          <a:p>
            <a:pPr algn="ctr" eaLnBrk="0" hangingPunct="0"/>
            <a:r>
              <a:rPr lang="en-US">
                <a:solidFill>
                  <a:schemeClr val="tx1"/>
                </a:solidFill>
              </a:rPr>
              <a:t>Linux-Apache-MySQLP-PHP (LAMP) Example:</a:t>
            </a:r>
          </a:p>
        </p:txBody>
      </p:sp>
      <p:sp>
        <p:nvSpPr>
          <p:cNvPr id="14" name="Slide Number Placeholder 13"/>
          <p:cNvSpPr>
            <a:spLocks noGrp="1"/>
          </p:cNvSpPr>
          <p:nvPr>
            <p:ph type="sldNum" sz="quarter" idx="12"/>
          </p:nvPr>
        </p:nvSpPr>
        <p:spPr/>
        <p:txBody>
          <a:bodyPr/>
          <a:lstStyle/>
          <a:p>
            <a:pPr>
              <a:defRPr/>
            </a:pPr>
            <a:fld id="{04A281E9-8909-4E84-BB16-D1EFBD25A616}" type="slidenum">
              <a:rPr lang="en-US" smtClean="0"/>
              <a:pPr>
                <a:defRPr/>
              </a:pPr>
              <a:t>29</a:t>
            </a:fld>
            <a:endParaRPr lang="en-US"/>
          </a:p>
        </p:txBody>
      </p:sp>
      <p:graphicFrame>
        <p:nvGraphicFramePr>
          <p:cNvPr id="60461" name="Group 45"/>
          <p:cNvGraphicFramePr>
            <a:graphicFrameLocks noGrp="1"/>
          </p:cNvGraphicFramePr>
          <p:nvPr>
            <p:extLst>
              <p:ext uri="{D42A27DB-BD31-4B8C-83A1-F6EECF244321}">
                <p14:modId xmlns:p14="http://schemas.microsoft.com/office/powerpoint/2010/main" xmlns="" val="1962141535"/>
              </p:ext>
            </p:extLst>
          </p:nvPr>
        </p:nvGraphicFramePr>
        <p:xfrm>
          <a:off x="1524000" y="3810000"/>
          <a:ext cx="6324600" cy="1756410"/>
        </p:xfrm>
        <a:graphic>
          <a:graphicData uri="http://schemas.openxmlformats.org/drawingml/2006/table">
            <a:tbl>
              <a:tblPr/>
              <a:tblGrid>
                <a:gridCol w="3629025"/>
                <a:gridCol w="2695575"/>
              </a:tblGrid>
              <a:tr h="4635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a:cs typeface="Arial" charset="0"/>
                        </a:rPr>
                        <a:t>Old Server</a:t>
                      </a:r>
                      <a:endParaRPr kumimoji="0" lang="en-US" sz="4000" b="0" i="0" u="none" strike="noStrike" cap="none" normalizeH="0" baseline="0" dirty="0" smtClean="0">
                        <a:ln>
                          <a:noFill/>
                        </a:ln>
                        <a:solidFill>
                          <a:schemeClr val="hlink"/>
                        </a:solidFill>
                        <a:effectLst/>
                        <a:latin typeface="Arial" charset="0"/>
                        <a:ea typeface="ＭＳ Ｐゴシック"/>
                        <a:cs typeface="ＭＳ Ｐゴシック"/>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a:cs typeface="Arial" charset="0"/>
                        </a:rPr>
                        <a:t>Standalone DL360 G5p</a:t>
                      </a:r>
                      <a:endParaRPr kumimoji="0" lang="en-US" sz="4000" b="0" i="0" u="none" strike="noStrike" cap="none" normalizeH="0" baseline="0" smtClean="0">
                        <a:ln>
                          <a:noFill/>
                        </a:ln>
                        <a:solidFill>
                          <a:schemeClr val="hlink"/>
                        </a:solidFill>
                        <a:effectLst/>
                        <a:latin typeface="Arial" charset="0"/>
                        <a:ea typeface="ＭＳ Ｐゴシック"/>
                        <a:cs typeface="ＭＳ Ｐゴシック"/>
                      </a:endParaRPr>
                    </a:p>
                  </a:txBody>
                  <a:tcPr anchor="b" horzOverflow="overflow">
                    <a:lnL>
                      <a:noFill/>
                    </a:lnL>
                    <a:lnR cap="flat">
                      <a:noFill/>
                    </a:lnR>
                    <a:lnT cap="flat">
                      <a:noFill/>
                    </a:lnT>
                    <a:lnB>
                      <a:noFill/>
                    </a:lnB>
                    <a:lnTlToBr>
                      <a:noFill/>
                    </a:lnTlToBr>
                    <a:lnBlToTr>
                      <a:noFill/>
                    </a:lnBlToTr>
                    <a:noFill/>
                  </a:tcPr>
                </a:tc>
              </a:tr>
              <a:tr h="2857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a:cs typeface="Arial" charset="0"/>
                        </a:rPr>
                        <a:t>New Server</a:t>
                      </a:r>
                      <a:endParaRPr kumimoji="0" lang="en-US" sz="4000" b="0" i="0" u="none" strike="noStrike" cap="none" normalizeH="0" baseline="0" dirty="0" smtClean="0">
                        <a:ln>
                          <a:noFill/>
                        </a:ln>
                        <a:solidFill>
                          <a:schemeClr val="hlink"/>
                        </a:solidFill>
                        <a:effectLst/>
                        <a:latin typeface="Arial" charset="0"/>
                        <a:ea typeface="ＭＳ Ｐゴシック"/>
                        <a:cs typeface="ＭＳ Ｐゴシック"/>
                      </a:endParaRPr>
                    </a:p>
                  </a:txBody>
                  <a:tcPr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Arial" charset="0"/>
                        </a:rPr>
                        <a:t>Blade BL460 CG6</a:t>
                      </a:r>
                      <a:endParaRPr kumimoji="0" lang="en-US" sz="4000" b="0" i="0" u="none" strike="noStrike" cap="none" normalizeH="0" baseline="0" dirty="0" smtClean="0">
                        <a:ln>
                          <a:noFill/>
                        </a:ln>
                        <a:solidFill>
                          <a:schemeClr val="hlink"/>
                        </a:solidFill>
                        <a:effectLst/>
                        <a:latin typeface="Arial" charset="0"/>
                        <a:ea typeface="ＭＳ Ｐゴシック"/>
                        <a:cs typeface="ＭＳ Ｐゴシック"/>
                      </a:endParaRPr>
                    </a:p>
                  </a:txBody>
                  <a:tcPr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a:cs typeface="Arial" charset="0"/>
                        </a:rPr>
                        <a:t>Old Watts (Week Avg)</a:t>
                      </a:r>
                      <a:endParaRPr kumimoji="0" lang="en-US" sz="4000" b="0" i="0" u="none" strike="noStrike" cap="none" normalizeH="0" baseline="0" smtClean="0">
                        <a:ln>
                          <a:noFill/>
                        </a:ln>
                        <a:solidFill>
                          <a:schemeClr val="hlink"/>
                        </a:solidFill>
                        <a:effectLst/>
                        <a:latin typeface="Arial" charset="0"/>
                        <a:ea typeface="ＭＳ Ｐゴシック"/>
                        <a:cs typeface="ＭＳ Ｐゴシック"/>
                      </a:endParaRPr>
                    </a:p>
                  </a:txBody>
                  <a:tcPr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Arial" charset="0"/>
                        </a:rPr>
                        <a:t>241 W</a:t>
                      </a:r>
                      <a:endParaRPr kumimoji="0" lang="en-US" sz="4000" b="0" i="0" u="none" strike="noStrike" cap="none" normalizeH="0" baseline="0" dirty="0" smtClean="0">
                        <a:ln>
                          <a:noFill/>
                        </a:ln>
                        <a:solidFill>
                          <a:schemeClr val="hlink"/>
                        </a:solidFill>
                        <a:effectLst/>
                        <a:latin typeface="Arial" charset="0"/>
                        <a:ea typeface="ＭＳ Ｐゴシック"/>
                        <a:cs typeface="ＭＳ Ｐゴシック"/>
                      </a:endParaRPr>
                    </a:p>
                  </a:txBody>
                  <a:tcPr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635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a:cs typeface="Arial" charset="0"/>
                        </a:rPr>
                        <a:t>New Watts (Week Avg)</a:t>
                      </a:r>
                      <a:endParaRPr kumimoji="0" lang="en-US" sz="4000" b="0" i="0" u="none" strike="noStrike" cap="none" normalizeH="0" baseline="0" smtClean="0">
                        <a:ln>
                          <a:noFill/>
                        </a:ln>
                        <a:solidFill>
                          <a:schemeClr val="hlink"/>
                        </a:solidFill>
                        <a:effectLst/>
                        <a:latin typeface="Arial" charset="0"/>
                        <a:ea typeface="ＭＳ Ｐゴシック"/>
                        <a:cs typeface="ＭＳ Ｐゴシック"/>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Arial" charset="0"/>
                        </a:rPr>
                        <a:t>170 W</a:t>
                      </a:r>
                      <a:endParaRPr kumimoji="0" lang="en-US" sz="4000" b="0" i="0" u="none" strike="noStrike" cap="none" normalizeH="0" baseline="0" dirty="0" smtClean="0">
                        <a:ln>
                          <a:noFill/>
                        </a:ln>
                        <a:solidFill>
                          <a:schemeClr val="hlink"/>
                        </a:solidFill>
                        <a:effectLst/>
                        <a:latin typeface="Arial" charset="0"/>
                        <a:ea typeface="ＭＳ Ｐゴシック"/>
                        <a:cs typeface="ＭＳ Ｐゴシック"/>
                      </a:endParaRPr>
                    </a:p>
                  </a:txBody>
                  <a:tcPr anchor="b"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xmlns="" val="3966073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ctrTitle" idx="4294967295"/>
          </p:nvPr>
        </p:nvSpPr>
        <p:spPr>
          <a:xfrm>
            <a:off x="533400" y="2286000"/>
            <a:ext cx="8077200" cy="1295400"/>
          </a:xfrm>
        </p:spPr>
        <p:txBody>
          <a:bodyPr/>
          <a:lstStyle/>
          <a:p>
            <a:pPr eaLnBrk="1" hangingPunct="1"/>
            <a:r>
              <a:rPr lang="en-US" sz="3600" smtClean="0">
                <a:ea typeface="ＭＳ Ｐゴシック"/>
                <a:cs typeface="ＭＳ Ｐゴシック"/>
              </a:rPr>
              <a:t>Welcome and Opening Remarks</a:t>
            </a:r>
            <a:r>
              <a:rPr lang="en-US" smtClean="0">
                <a:ea typeface="ＭＳ Ｐゴシック"/>
                <a:cs typeface="ＭＳ Ｐゴシック"/>
              </a:rPr>
              <a:t/>
            </a:r>
            <a:br>
              <a:rPr lang="en-US" smtClean="0">
                <a:ea typeface="ＭＳ Ｐゴシック"/>
                <a:cs typeface="ＭＳ Ｐゴシック"/>
              </a:rPr>
            </a:br>
            <a:r>
              <a:rPr lang="en-US" smtClean="0">
                <a:ea typeface="ＭＳ Ｐゴシック"/>
                <a:cs typeface="ＭＳ Ｐゴシック"/>
              </a:rPr>
              <a:t/>
            </a:r>
            <a:br>
              <a:rPr lang="en-US" smtClean="0">
                <a:ea typeface="ＭＳ Ｐゴシック"/>
                <a:cs typeface="ＭＳ Ｐゴシック"/>
              </a:rPr>
            </a:br>
            <a:r>
              <a:rPr lang="en-US" sz="1600" b="0" smtClean="0">
                <a:ea typeface="ＭＳ Ｐゴシック"/>
                <a:cs typeface="ＭＳ Ｐゴシック"/>
              </a:rPr>
              <a:t/>
            </a:r>
            <a:br>
              <a:rPr lang="en-US" sz="1600" b="0" smtClean="0">
                <a:ea typeface="ＭＳ Ｐゴシック"/>
                <a:cs typeface="ＭＳ Ｐゴシック"/>
              </a:rPr>
            </a:br>
            <a:r>
              <a:rPr lang="en-US" sz="1600" smtClean="0">
                <a:ea typeface="ＭＳ Ｐゴシック"/>
                <a:cs typeface="ＭＳ Ｐゴシック"/>
              </a:rPr>
              <a:t>Bryan P. Berry</a:t>
            </a:r>
            <a:r>
              <a:rPr lang="en-US" sz="1600" b="0" smtClean="0">
                <a:ea typeface="ＭＳ Ｐゴシック"/>
                <a:cs typeface="ＭＳ Ｐゴシック"/>
              </a:rPr>
              <a:t>, NYSERDA</a:t>
            </a:r>
            <a:br>
              <a:rPr lang="en-US" sz="1600" b="0" smtClean="0">
                <a:ea typeface="ＭＳ Ｐゴシック"/>
                <a:cs typeface="ＭＳ Ｐゴシック"/>
              </a:rPr>
            </a:br>
            <a:endParaRPr lang="en-US" sz="1600" b="0" smtClean="0">
              <a:ea typeface="ＭＳ Ｐゴシック"/>
              <a:cs typeface="ＭＳ Ｐゴシック"/>
            </a:endParaRPr>
          </a:p>
        </p:txBody>
      </p:sp>
      <p:sp>
        <p:nvSpPr>
          <p:cNvPr id="21506" name="Slide Number Placeholder 2"/>
          <p:cNvSpPr>
            <a:spLocks noGrp="1"/>
          </p:cNvSpPr>
          <p:nvPr>
            <p:ph type="sldNum" sz="quarter" idx="12"/>
          </p:nvPr>
        </p:nvSpPr>
        <p:spPr>
          <a:noFill/>
        </p:spPr>
        <p:txBody>
          <a:bodyPr/>
          <a:lstStyle/>
          <a:p>
            <a:fld id="{D6EABFE4-991F-44CF-BE27-29386FE59157}" type="slidenum">
              <a:rPr lang="en-US" smtClean="0">
                <a:ea typeface="ＭＳ Ｐゴシック"/>
                <a:cs typeface="ＭＳ Ｐゴシック"/>
              </a:rPr>
              <a:pPr/>
              <a:t>3</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ormer"/>
          <p:cNvPicPr>
            <a:picLocks noChangeAspect="1" noChangeArrowheads="1"/>
          </p:cNvPicPr>
          <p:nvPr/>
        </p:nvPicPr>
        <p:blipFill>
          <a:blip r:embed="rId3" cstate="print"/>
          <a:srcRect/>
          <a:stretch>
            <a:fillRect/>
          </a:stretch>
        </p:blipFill>
        <p:spPr bwMode="auto">
          <a:xfrm>
            <a:off x="0" y="228600"/>
            <a:ext cx="9144000" cy="5788025"/>
          </a:xfrm>
          <a:prstGeom prst="rect">
            <a:avLst/>
          </a:prstGeom>
          <a:noFill/>
          <a:ln w="9525">
            <a:noFill/>
            <a:miter lim="800000"/>
            <a:headEnd/>
            <a:tailEnd/>
          </a:ln>
        </p:spPr>
      </p:pic>
    </p:spTree>
    <p:extLst>
      <p:ext uri="{BB962C8B-B14F-4D97-AF65-F5344CB8AC3E}">
        <p14:creationId xmlns:p14="http://schemas.microsoft.com/office/powerpoint/2010/main" xmlns="" val="793043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projects\nyserda_ACDC\reports\final report\other\images\columbin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223800"/>
            <a:ext cx="8382000" cy="5567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3154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en-US" smtClean="0">
                <a:ea typeface="ＭＳ Ｐゴシック"/>
                <a:cs typeface="ＭＳ Ｐゴシック"/>
              </a:rPr>
              <a:t>SPECpower benchmark</a:t>
            </a:r>
          </a:p>
        </p:txBody>
      </p:sp>
      <p:sp>
        <p:nvSpPr>
          <p:cNvPr id="62466" name="Rectangle 3"/>
          <p:cNvSpPr>
            <a:spLocks noGrp="1" noChangeArrowheads="1"/>
          </p:cNvSpPr>
          <p:nvPr>
            <p:ph type="body" idx="1"/>
          </p:nvPr>
        </p:nvSpPr>
        <p:spPr/>
        <p:txBody>
          <a:bodyPr/>
          <a:lstStyle/>
          <a:p>
            <a:r>
              <a:rPr lang="en-US" sz="1800" smtClean="0">
                <a:solidFill>
                  <a:schemeClr val="tx1"/>
                </a:solidFill>
                <a:ea typeface="ＭＳ Ｐゴシック"/>
                <a:cs typeface="ＭＳ Ｐゴシック"/>
              </a:rPr>
              <a:t>Industry standard benchmark to evaluate performance and power</a:t>
            </a:r>
          </a:p>
          <a:p>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Addresses the performance of server side Java</a:t>
            </a:r>
          </a:p>
          <a:p>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Finds maximum ssj_ops (server side Java operations per second)</a:t>
            </a:r>
          </a:p>
          <a:p>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With simultaneous power measurement, allows calculation of ssj_ops / watt (</a:t>
            </a:r>
            <a:r>
              <a:rPr lang="en-US" sz="1800" b="1" smtClean="0">
                <a:solidFill>
                  <a:schemeClr val="tx1"/>
                </a:solidFill>
                <a:ea typeface="ＭＳ Ｐゴシック"/>
                <a:cs typeface="ＭＳ Ｐゴシック"/>
              </a:rPr>
              <a:t>performance per watt</a:t>
            </a:r>
            <a:r>
              <a:rPr lang="en-US" sz="1800" smtClean="0">
                <a:solidFill>
                  <a:schemeClr val="tx1"/>
                </a:solidFill>
                <a:ea typeface="ＭＳ Ｐゴシック"/>
                <a:cs typeface="ＭＳ Ｐゴシック"/>
              </a:rPr>
              <a:t>)</a:t>
            </a:r>
          </a:p>
          <a:p>
            <a:pPr>
              <a:buFontTx/>
              <a:buNone/>
            </a:pPr>
            <a:endParaRPr lang="en-US" smtClean="0">
              <a:ea typeface="ＭＳ Ｐゴシック"/>
              <a:cs typeface="ＭＳ Ｐゴシック"/>
            </a:endParaRPr>
          </a:p>
        </p:txBody>
      </p:sp>
      <p:sp>
        <p:nvSpPr>
          <p:cNvPr id="4" name="Slide Number Placeholder 3"/>
          <p:cNvSpPr>
            <a:spLocks noGrp="1"/>
          </p:cNvSpPr>
          <p:nvPr>
            <p:ph type="sldNum" sz="quarter" idx="12"/>
          </p:nvPr>
        </p:nvSpPr>
        <p:spPr/>
        <p:txBody>
          <a:bodyPr/>
          <a:lstStyle/>
          <a:p>
            <a:pPr>
              <a:defRPr/>
            </a:pPr>
            <a:fld id="{BB0D82C8-4296-43F4-A572-367C8A178EAC}" type="slidenum">
              <a:rPr lang="en-US" smtClean="0"/>
              <a:pPr>
                <a:defRPr/>
              </a:pPr>
              <a:t>32</a:t>
            </a:fld>
            <a:endParaRPr lang="en-US"/>
          </a:p>
        </p:txBody>
      </p:sp>
    </p:spTree>
    <p:extLst>
      <p:ext uri="{BB962C8B-B14F-4D97-AF65-F5344CB8AC3E}">
        <p14:creationId xmlns:p14="http://schemas.microsoft.com/office/powerpoint/2010/main" xmlns="" val="3610400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descr="barnlily"/>
          <p:cNvPicPr>
            <a:picLocks noChangeAspect="1" noChangeArrowheads="1"/>
          </p:cNvPicPr>
          <p:nvPr/>
        </p:nvPicPr>
        <p:blipFill rotWithShape="1">
          <a:blip r:embed="rId3" cstate="print"/>
          <a:srcRect b="12702"/>
          <a:stretch/>
        </p:blipFill>
        <p:spPr bwMode="auto">
          <a:xfrm>
            <a:off x="3200400" y="685800"/>
            <a:ext cx="5943600" cy="4648200"/>
          </a:xfrm>
          <a:prstGeom prst="rect">
            <a:avLst/>
          </a:prstGeom>
          <a:noFill/>
          <a:ln w="9525">
            <a:noFill/>
            <a:miter lim="800000"/>
            <a:headEnd/>
            <a:tailEnd/>
          </a:ln>
        </p:spPr>
      </p:pic>
      <p:sp>
        <p:nvSpPr>
          <p:cNvPr id="64513" name="Rectangle 2"/>
          <p:cNvSpPr>
            <a:spLocks noGrp="1" noChangeArrowheads="1"/>
          </p:cNvSpPr>
          <p:nvPr>
            <p:ph type="title"/>
          </p:nvPr>
        </p:nvSpPr>
        <p:spPr/>
        <p:txBody>
          <a:bodyPr/>
          <a:lstStyle/>
          <a:p>
            <a:r>
              <a:rPr lang="en-US" smtClean="0">
                <a:ea typeface="ＭＳ Ｐゴシック"/>
                <a:cs typeface="ＭＳ Ｐゴシック"/>
              </a:rPr>
              <a:t>Example SPECpower comparison</a:t>
            </a:r>
          </a:p>
        </p:txBody>
      </p:sp>
      <p:sp>
        <p:nvSpPr>
          <p:cNvPr id="64515" name="AutoShape 6"/>
          <p:cNvSpPr>
            <a:spLocks noChangeArrowheads="1"/>
          </p:cNvSpPr>
          <p:nvPr/>
        </p:nvSpPr>
        <p:spPr bwMode="auto">
          <a:xfrm>
            <a:off x="7467600" y="2514600"/>
            <a:ext cx="228600" cy="457200"/>
          </a:xfrm>
          <a:prstGeom prst="downArrow">
            <a:avLst>
              <a:gd name="adj1" fmla="val 50000"/>
              <a:gd name="adj2" fmla="val 50000"/>
            </a:avLst>
          </a:prstGeom>
          <a:solidFill>
            <a:srgbClr val="FF0000"/>
          </a:solidFill>
          <a:ln w="9525">
            <a:solidFill>
              <a:srgbClr val="FF0000"/>
            </a:solidFill>
            <a:miter lim="800000"/>
            <a:headEnd/>
            <a:tailEnd/>
          </a:ln>
        </p:spPr>
        <p:txBody>
          <a:bodyPr vert="eaVert" wrap="none" anchor="ctr"/>
          <a:lstStyle/>
          <a:p>
            <a:endParaRPr lang="en-US"/>
          </a:p>
        </p:txBody>
      </p:sp>
      <p:sp>
        <p:nvSpPr>
          <p:cNvPr id="64516" name="AutoShape 7"/>
          <p:cNvSpPr>
            <a:spLocks noChangeArrowheads="1"/>
          </p:cNvSpPr>
          <p:nvPr/>
        </p:nvSpPr>
        <p:spPr bwMode="auto">
          <a:xfrm>
            <a:off x="5638800" y="3505200"/>
            <a:ext cx="609600" cy="228600"/>
          </a:xfrm>
          <a:prstGeom prst="rightArrow">
            <a:avLst>
              <a:gd name="adj1" fmla="val 50000"/>
              <a:gd name="adj2" fmla="val 66667"/>
            </a:avLst>
          </a:prstGeom>
          <a:solidFill>
            <a:schemeClr val="tx1"/>
          </a:solidFill>
          <a:ln w="9525">
            <a:solidFill>
              <a:schemeClr val="tx1"/>
            </a:solidFill>
            <a:miter lim="800000"/>
            <a:headEnd/>
            <a:tailEnd/>
          </a:ln>
        </p:spPr>
        <p:txBody>
          <a:bodyPr wrap="none" anchor="ctr"/>
          <a:lstStyle/>
          <a:p>
            <a:endParaRPr lang="en-US"/>
          </a:p>
        </p:txBody>
      </p:sp>
      <p:sp>
        <p:nvSpPr>
          <p:cNvPr id="64517" name="Text Box 8"/>
          <p:cNvSpPr txBox="1">
            <a:spLocks noChangeArrowheads="1"/>
          </p:cNvSpPr>
          <p:nvPr/>
        </p:nvSpPr>
        <p:spPr bwMode="auto">
          <a:xfrm>
            <a:off x="6858000" y="2209800"/>
            <a:ext cx="1622425" cy="304800"/>
          </a:xfrm>
          <a:prstGeom prst="rect">
            <a:avLst/>
          </a:prstGeom>
          <a:noFill/>
          <a:ln w="9525">
            <a:noFill/>
            <a:miter lim="800000"/>
            <a:headEnd/>
            <a:tailEnd/>
          </a:ln>
        </p:spPr>
        <p:txBody>
          <a:bodyPr wrap="none">
            <a:spAutoFit/>
          </a:bodyPr>
          <a:lstStyle/>
          <a:p>
            <a:r>
              <a:rPr lang="en-US" sz="1400">
                <a:solidFill>
                  <a:schemeClr val="tx1"/>
                </a:solidFill>
              </a:rPr>
              <a:t>Standalone server</a:t>
            </a:r>
          </a:p>
        </p:txBody>
      </p:sp>
      <p:sp>
        <p:nvSpPr>
          <p:cNvPr id="64518" name="Text Box 9"/>
          <p:cNvSpPr txBox="1">
            <a:spLocks noChangeArrowheads="1"/>
          </p:cNvSpPr>
          <p:nvPr/>
        </p:nvSpPr>
        <p:spPr bwMode="auto">
          <a:xfrm>
            <a:off x="5106988" y="3487738"/>
            <a:ext cx="454025" cy="212725"/>
          </a:xfrm>
          <a:prstGeom prst="rect">
            <a:avLst/>
          </a:prstGeom>
          <a:noFill/>
          <a:ln w="9525">
            <a:noFill/>
            <a:miter lim="800000"/>
            <a:headEnd/>
            <a:tailEnd/>
          </a:ln>
        </p:spPr>
        <p:txBody>
          <a:bodyPr wrap="none" lIns="0" tIns="0" rIns="0" bIns="0">
            <a:spAutoFit/>
          </a:bodyPr>
          <a:lstStyle/>
          <a:p>
            <a:r>
              <a:rPr lang="en-US" sz="1400">
                <a:solidFill>
                  <a:schemeClr val="tx1"/>
                </a:solidFill>
              </a:rPr>
              <a:t>Blade</a:t>
            </a:r>
          </a:p>
        </p:txBody>
      </p:sp>
      <p:sp>
        <p:nvSpPr>
          <p:cNvPr id="64519" name="Text Box 9"/>
          <p:cNvSpPr txBox="1">
            <a:spLocks noChangeArrowheads="1"/>
          </p:cNvSpPr>
          <p:nvPr/>
        </p:nvSpPr>
        <p:spPr bwMode="auto">
          <a:xfrm>
            <a:off x="4572000" y="6188075"/>
            <a:ext cx="3581400" cy="365125"/>
          </a:xfrm>
          <a:prstGeom prst="rect">
            <a:avLst/>
          </a:prstGeom>
          <a:solidFill>
            <a:schemeClr val="bg1"/>
          </a:solidFill>
          <a:ln w="9525">
            <a:noFill/>
            <a:miter lim="800000"/>
            <a:headEnd/>
            <a:tailEnd/>
          </a:ln>
        </p:spPr>
        <p:txBody>
          <a:bodyPr wrap="none">
            <a:spAutoFit/>
          </a:bodyPr>
          <a:lstStyle/>
          <a:p>
            <a:r>
              <a:rPr lang="en-US" sz="900" dirty="0" err="1">
                <a:solidFill>
                  <a:schemeClr val="tx1"/>
                </a:solidFill>
              </a:rPr>
              <a:t>SPECpower</a:t>
            </a:r>
            <a:r>
              <a:rPr lang="en-US" sz="900" dirty="0">
                <a:solidFill>
                  <a:schemeClr val="tx1"/>
                </a:solidFill>
              </a:rPr>
              <a:t> benchmarks only valid for internal CUIT comparisons. </a:t>
            </a:r>
          </a:p>
          <a:p>
            <a:r>
              <a:rPr lang="en-US" sz="900" dirty="0">
                <a:solidFill>
                  <a:schemeClr val="tx1"/>
                </a:solidFill>
              </a:rPr>
              <a:t>Results were smoothed for visual clarity.</a:t>
            </a:r>
          </a:p>
        </p:txBody>
      </p:sp>
      <p:sp>
        <p:nvSpPr>
          <p:cNvPr id="64520" name="Text Box 5"/>
          <p:cNvSpPr txBox="1">
            <a:spLocks noChangeArrowheads="1"/>
          </p:cNvSpPr>
          <p:nvPr/>
        </p:nvSpPr>
        <p:spPr bwMode="auto">
          <a:xfrm>
            <a:off x="-69850" y="1933575"/>
            <a:ext cx="3422650" cy="3082925"/>
          </a:xfrm>
          <a:prstGeom prst="rect">
            <a:avLst/>
          </a:prstGeom>
          <a:noFill/>
          <a:ln w="9525">
            <a:noFill/>
            <a:miter lim="800000"/>
            <a:headEnd/>
            <a:tailEnd/>
          </a:ln>
        </p:spPr>
        <p:txBody>
          <a:bodyPr wrap="none">
            <a:spAutoFit/>
          </a:bodyPr>
          <a:lstStyle/>
          <a:p>
            <a:pPr>
              <a:buFontTx/>
              <a:buChar char="•"/>
            </a:pPr>
            <a:r>
              <a:rPr lang="en-US">
                <a:solidFill>
                  <a:schemeClr val="tx1"/>
                </a:solidFill>
              </a:rPr>
              <a:t> </a:t>
            </a:r>
            <a:r>
              <a:rPr lang="en-US" sz="1800">
                <a:solidFill>
                  <a:schemeClr val="tx1"/>
                </a:solidFill>
              </a:rPr>
              <a:t>DL360 G5p standalone server</a:t>
            </a:r>
          </a:p>
          <a:p>
            <a:pPr lvl="1">
              <a:buFontTx/>
              <a:buChar char="•"/>
            </a:pPr>
            <a:r>
              <a:rPr lang="en-US" sz="1600">
                <a:solidFill>
                  <a:schemeClr val="tx1"/>
                </a:solidFill>
              </a:rPr>
              <a:t> Max: 255 W</a:t>
            </a:r>
          </a:p>
          <a:p>
            <a:pPr lvl="1">
              <a:buFontTx/>
              <a:buChar char="•"/>
            </a:pPr>
            <a:r>
              <a:rPr lang="en-US" sz="1600">
                <a:solidFill>
                  <a:schemeClr val="tx1"/>
                </a:solidFill>
              </a:rPr>
              <a:t> Idle: 221 W</a:t>
            </a:r>
          </a:p>
          <a:p>
            <a:pPr lvl="1">
              <a:buFontTx/>
              <a:buChar char="•"/>
            </a:pPr>
            <a:r>
              <a:rPr lang="en-US" sz="1600">
                <a:solidFill>
                  <a:schemeClr val="tx1"/>
                </a:solidFill>
              </a:rPr>
              <a:t> Overall ssj_ops/W: 139</a:t>
            </a:r>
          </a:p>
          <a:p>
            <a:pPr lvl="1">
              <a:buFontTx/>
              <a:buChar char="•"/>
            </a:pPr>
            <a:endParaRPr lang="en-US" sz="1600">
              <a:solidFill>
                <a:schemeClr val="tx1"/>
              </a:solidFill>
            </a:endParaRPr>
          </a:p>
          <a:p>
            <a:pPr lvl="1">
              <a:buFontTx/>
              <a:buChar char="•"/>
            </a:pPr>
            <a:endParaRPr lang="en-US" sz="1600">
              <a:solidFill>
                <a:schemeClr val="tx1"/>
              </a:solidFill>
            </a:endParaRPr>
          </a:p>
          <a:p>
            <a:pPr>
              <a:buFontTx/>
              <a:buChar char="•"/>
            </a:pPr>
            <a:r>
              <a:rPr lang="en-US" sz="2000">
                <a:solidFill>
                  <a:schemeClr val="tx1"/>
                </a:solidFill>
              </a:rPr>
              <a:t> </a:t>
            </a:r>
            <a:r>
              <a:rPr lang="en-US" sz="1800">
                <a:solidFill>
                  <a:schemeClr val="tx1"/>
                </a:solidFill>
              </a:rPr>
              <a:t>BL460 G6 Blade</a:t>
            </a:r>
          </a:p>
          <a:p>
            <a:pPr lvl="1">
              <a:buFontTx/>
              <a:buChar char="•"/>
            </a:pPr>
            <a:r>
              <a:rPr lang="en-US" sz="1600">
                <a:solidFill>
                  <a:schemeClr val="tx1"/>
                </a:solidFill>
              </a:rPr>
              <a:t> Max: 266 W</a:t>
            </a:r>
          </a:p>
          <a:p>
            <a:pPr lvl="1">
              <a:buFontTx/>
              <a:buChar char="•"/>
            </a:pPr>
            <a:r>
              <a:rPr lang="en-US" sz="1600">
                <a:solidFill>
                  <a:schemeClr val="tx1"/>
                </a:solidFill>
              </a:rPr>
              <a:t> Idle: 150 W</a:t>
            </a:r>
          </a:p>
          <a:p>
            <a:pPr lvl="1">
              <a:buFontTx/>
              <a:buChar char="•"/>
            </a:pPr>
            <a:r>
              <a:rPr lang="en-US" sz="1600">
                <a:solidFill>
                  <a:schemeClr val="tx1"/>
                </a:solidFill>
              </a:rPr>
              <a:t> Overall ssj_ops/W: 600</a:t>
            </a:r>
          </a:p>
          <a:p>
            <a:endParaRPr lang="en-US">
              <a:solidFill>
                <a:schemeClr val="tx1"/>
              </a:solidFill>
            </a:endParaRPr>
          </a:p>
        </p:txBody>
      </p:sp>
      <p:sp>
        <p:nvSpPr>
          <p:cNvPr id="10" name="Slide Number Placeholder 9"/>
          <p:cNvSpPr>
            <a:spLocks noGrp="1"/>
          </p:cNvSpPr>
          <p:nvPr>
            <p:ph type="sldNum" sz="quarter" idx="12"/>
          </p:nvPr>
        </p:nvSpPr>
        <p:spPr/>
        <p:txBody>
          <a:bodyPr/>
          <a:lstStyle/>
          <a:p>
            <a:pPr>
              <a:defRPr/>
            </a:pPr>
            <a:fld id="{9F3E6844-C948-4481-8E81-BCF00F7C2884}" type="slidenum">
              <a:rPr lang="en-US" smtClean="0"/>
              <a:pPr>
                <a:defRPr/>
              </a:pPr>
              <a:t>33</a:t>
            </a:fld>
            <a:endParaRPr lang="en-US"/>
          </a:p>
        </p:txBody>
      </p:sp>
      <p:sp>
        <p:nvSpPr>
          <p:cNvPr id="2" name="TextBox 1"/>
          <p:cNvSpPr txBox="1"/>
          <p:nvPr/>
        </p:nvSpPr>
        <p:spPr>
          <a:xfrm>
            <a:off x="5888047" y="5445323"/>
            <a:ext cx="1141403" cy="307777"/>
          </a:xfrm>
          <a:prstGeom prst="rect">
            <a:avLst/>
          </a:prstGeom>
          <a:noFill/>
        </p:spPr>
        <p:txBody>
          <a:bodyPr wrap="none" rtlCol="0">
            <a:spAutoFit/>
          </a:bodyPr>
          <a:lstStyle/>
          <a:p>
            <a:r>
              <a:rPr lang="en-US" sz="1400" dirty="0" smtClean="0">
                <a:solidFill>
                  <a:schemeClr val="tx1"/>
                </a:solidFill>
              </a:rPr>
              <a:t>Load (Time)</a:t>
            </a:r>
            <a:endParaRPr lang="en-US" sz="1400" dirty="0">
              <a:solidFill>
                <a:schemeClr val="tx1"/>
              </a:solidFill>
            </a:endParaRPr>
          </a:p>
        </p:txBody>
      </p:sp>
      <p:cxnSp>
        <p:nvCxnSpPr>
          <p:cNvPr id="6" name="Straight Connector 5"/>
          <p:cNvCxnSpPr/>
          <p:nvPr/>
        </p:nvCxnSpPr>
        <p:spPr bwMode="auto">
          <a:xfrm>
            <a:off x="4648200" y="1304925"/>
            <a:ext cx="0" cy="3429000"/>
          </a:xfrm>
          <a:prstGeom prst="line">
            <a:avLst/>
          </a:prstGeom>
          <a:solidFill>
            <a:schemeClr val="accent1"/>
          </a:solidFill>
          <a:ln w="9525" cap="flat" cmpd="dbl" algn="ctr">
            <a:solidFill>
              <a:schemeClr val="accent2"/>
            </a:solidFill>
            <a:prstDash val="lgDashDotDot"/>
            <a:round/>
            <a:headEnd type="none" w="med" len="med"/>
            <a:tailEnd type="none" w="med" len="med"/>
          </a:ln>
          <a:effectLst/>
        </p:spPr>
      </p:cxnSp>
      <p:sp>
        <p:nvSpPr>
          <p:cNvPr id="12" name="TextBox 11"/>
          <p:cNvSpPr txBox="1"/>
          <p:nvPr/>
        </p:nvSpPr>
        <p:spPr>
          <a:xfrm>
            <a:off x="4267200" y="5164723"/>
            <a:ext cx="708848" cy="338554"/>
          </a:xfrm>
          <a:prstGeom prst="rect">
            <a:avLst/>
          </a:prstGeom>
          <a:noFill/>
        </p:spPr>
        <p:txBody>
          <a:bodyPr wrap="none" rtlCol="0">
            <a:spAutoFit/>
          </a:bodyPr>
          <a:lstStyle/>
          <a:p>
            <a:r>
              <a:rPr lang="en-US" sz="1600" dirty="0" smtClean="0">
                <a:solidFill>
                  <a:schemeClr val="accent2"/>
                </a:solidFill>
              </a:rPr>
              <a:t>100%</a:t>
            </a:r>
            <a:endParaRPr lang="en-US" sz="1600" dirty="0">
              <a:solidFill>
                <a:schemeClr val="accent2"/>
              </a:solidFill>
            </a:endParaRPr>
          </a:p>
        </p:txBody>
      </p:sp>
      <p:cxnSp>
        <p:nvCxnSpPr>
          <p:cNvPr id="21" name="Straight Connector 20"/>
          <p:cNvCxnSpPr/>
          <p:nvPr/>
        </p:nvCxnSpPr>
        <p:spPr bwMode="auto">
          <a:xfrm flipH="1">
            <a:off x="8458200" y="1304925"/>
            <a:ext cx="22225" cy="3886200"/>
          </a:xfrm>
          <a:prstGeom prst="line">
            <a:avLst/>
          </a:prstGeom>
          <a:solidFill>
            <a:schemeClr val="accent1"/>
          </a:solidFill>
          <a:ln w="9525" cap="flat" cmpd="dbl" algn="ctr">
            <a:solidFill>
              <a:schemeClr val="accent2"/>
            </a:solidFill>
            <a:prstDash val="lgDashDotDot"/>
            <a:round/>
            <a:headEnd type="none" w="med" len="med"/>
            <a:tailEnd type="none" w="med" len="med"/>
          </a:ln>
          <a:effectLst/>
        </p:spPr>
      </p:cxnSp>
      <p:sp>
        <p:nvSpPr>
          <p:cNvPr id="23" name="TextBox 22"/>
          <p:cNvSpPr txBox="1"/>
          <p:nvPr/>
        </p:nvSpPr>
        <p:spPr>
          <a:xfrm>
            <a:off x="8229600" y="5181600"/>
            <a:ext cx="514885" cy="338554"/>
          </a:xfrm>
          <a:prstGeom prst="rect">
            <a:avLst/>
          </a:prstGeom>
          <a:noFill/>
        </p:spPr>
        <p:txBody>
          <a:bodyPr wrap="none" rtlCol="0">
            <a:spAutoFit/>
          </a:bodyPr>
          <a:lstStyle/>
          <a:p>
            <a:r>
              <a:rPr lang="en-US" sz="1600" dirty="0" smtClean="0">
                <a:solidFill>
                  <a:schemeClr val="accent2"/>
                </a:solidFill>
              </a:rPr>
              <a:t>Idle</a:t>
            </a:r>
            <a:endParaRPr lang="en-US" sz="1600" dirty="0">
              <a:solidFill>
                <a:schemeClr val="accent2"/>
              </a:solidFill>
            </a:endParaRPr>
          </a:p>
        </p:txBody>
      </p:sp>
      <p:cxnSp>
        <p:nvCxnSpPr>
          <p:cNvPr id="26" name="Straight Connector 25"/>
          <p:cNvCxnSpPr/>
          <p:nvPr/>
        </p:nvCxnSpPr>
        <p:spPr bwMode="auto">
          <a:xfrm flipH="1">
            <a:off x="6454775" y="1304925"/>
            <a:ext cx="22225" cy="3886200"/>
          </a:xfrm>
          <a:prstGeom prst="line">
            <a:avLst/>
          </a:prstGeom>
          <a:solidFill>
            <a:schemeClr val="accent1"/>
          </a:solidFill>
          <a:ln w="9525" cap="flat" cmpd="dbl" algn="ctr">
            <a:solidFill>
              <a:schemeClr val="accent2"/>
            </a:solidFill>
            <a:prstDash val="lgDashDotDot"/>
            <a:round/>
            <a:headEnd type="none" w="med" len="med"/>
            <a:tailEnd type="none" w="med" len="med"/>
          </a:ln>
          <a:effectLst/>
        </p:spPr>
      </p:cxnSp>
      <p:sp>
        <p:nvSpPr>
          <p:cNvPr id="27" name="TextBox 26"/>
          <p:cNvSpPr txBox="1"/>
          <p:nvPr/>
        </p:nvSpPr>
        <p:spPr>
          <a:xfrm>
            <a:off x="6149152" y="5164723"/>
            <a:ext cx="595035" cy="338554"/>
          </a:xfrm>
          <a:prstGeom prst="rect">
            <a:avLst/>
          </a:prstGeom>
          <a:noFill/>
        </p:spPr>
        <p:txBody>
          <a:bodyPr wrap="none" rtlCol="0">
            <a:spAutoFit/>
          </a:bodyPr>
          <a:lstStyle/>
          <a:p>
            <a:r>
              <a:rPr lang="en-US" sz="1600" dirty="0">
                <a:solidFill>
                  <a:schemeClr val="accent2"/>
                </a:solidFill>
              </a:rPr>
              <a:t>5</a:t>
            </a:r>
            <a:r>
              <a:rPr lang="en-US" sz="1600" dirty="0" smtClean="0">
                <a:solidFill>
                  <a:schemeClr val="accent2"/>
                </a:solidFill>
              </a:rPr>
              <a:t>0%</a:t>
            </a:r>
            <a:endParaRPr lang="en-US" sz="1600" dirty="0">
              <a:solidFill>
                <a:schemeClr val="accent2"/>
              </a:solidFill>
            </a:endParaRPr>
          </a:p>
        </p:txBody>
      </p:sp>
    </p:spTree>
    <p:extLst>
      <p:ext uri="{BB962C8B-B14F-4D97-AF65-F5344CB8AC3E}">
        <p14:creationId xmlns:p14="http://schemas.microsoft.com/office/powerpoint/2010/main" xmlns="" val="2945105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457200" y="304800"/>
            <a:ext cx="8229600" cy="868363"/>
          </a:xfrm>
          <a:prstGeom prst="rect">
            <a:avLst/>
          </a:prstGeom>
          <a:noFill/>
          <a:ln w="9525">
            <a:noFill/>
            <a:miter lim="800000"/>
            <a:headEnd/>
            <a:tailEnd/>
          </a:ln>
        </p:spPr>
        <p:txBody>
          <a:bodyPr anchor="ctr"/>
          <a:lstStyle/>
          <a:p>
            <a:pPr eaLnBrk="0" hangingPunct="0"/>
            <a:r>
              <a:rPr lang="en-US" b="1">
                <a:solidFill>
                  <a:schemeClr val="accent2"/>
                </a:solidFill>
              </a:rPr>
              <a:t>Not all SPECpower results look like that: Sun Sunfire V880</a:t>
            </a:r>
          </a:p>
        </p:txBody>
      </p:sp>
      <p:sp>
        <p:nvSpPr>
          <p:cNvPr id="5" name="Slide Number Placeholder 4"/>
          <p:cNvSpPr>
            <a:spLocks noGrp="1"/>
          </p:cNvSpPr>
          <p:nvPr>
            <p:ph type="sldNum" sz="quarter" idx="12"/>
          </p:nvPr>
        </p:nvSpPr>
        <p:spPr/>
        <p:txBody>
          <a:bodyPr/>
          <a:lstStyle/>
          <a:p>
            <a:pPr>
              <a:defRPr/>
            </a:pPr>
            <a:fld id="{07680096-6BF1-4945-BA32-12540F7B61AC}" type="slidenum">
              <a:rPr lang="en-US" smtClean="0"/>
              <a:pPr>
                <a:defRPr/>
              </a:pPr>
              <a:t>34</a:t>
            </a:fld>
            <a:endParaRPr lang="en-US"/>
          </a:p>
        </p:txBody>
      </p:sp>
      <p:pic>
        <p:nvPicPr>
          <p:cNvPr id="70660" name="Picture 6" descr="casaba11zero"/>
          <p:cNvPicPr>
            <a:picLocks noChangeAspect="1" noChangeArrowheads="1"/>
          </p:cNvPicPr>
          <p:nvPr/>
        </p:nvPicPr>
        <p:blipFill>
          <a:blip r:embed="rId3" cstate="print"/>
          <a:srcRect t="7552"/>
          <a:stretch>
            <a:fillRect/>
          </a:stretch>
        </p:blipFill>
        <p:spPr bwMode="auto">
          <a:xfrm>
            <a:off x="838200" y="1189038"/>
            <a:ext cx="7848600" cy="5441950"/>
          </a:xfrm>
          <a:prstGeom prst="rect">
            <a:avLst/>
          </a:prstGeom>
          <a:noFill/>
          <a:ln w="9525">
            <a:noFill/>
            <a:miter lim="800000"/>
            <a:headEnd/>
            <a:tailEnd/>
          </a:ln>
        </p:spPr>
      </p:pic>
    </p:spTree>
    <p:extLst>
      <p:ext uri="{BB962C8B-B14F-4D97-AF65-F5344CB8AC3E}">
        <p14:creationId xmlns:p14="http://schemas.microsoft.com/office/powerpoint/2010/main" xmlns="" val="2812827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US" smtClean="0">
                <a:ea typeface="ＭＳ Ｐゴシック"/>
                <a:cs typeface="ＭＳ Ｐゴシック"/>
              </a:rPr>
              <a:t>Power measurement summary</a:t>
            </a:r>
          </a:p>
        </p:txBody>
      </p:sp>
      <p:sp>
        <p:nvSpPr>
          <p:cNvPr id="72706" name="Rectangle 3"/>
          <p:cNvSpPr>
            <a:spLocks noGrp="1" noChangeArrowheads="1"/>
          </p:cNvSpPr>
          <p:nvPr>
            <p:ph type="body" idx="1"/>
          </p:nvPr>
        </p:nvSpPr>
        <p:spPr/>
        <p:txBody>
          <a:bodyPr/>
          <a:lstStyle/>
          <a:p>
            <a:r>
              <a:rPr lang="en-US" dirty="0" smtClean="0">
                <a:ea typeface="ＭＳ Ｐゴシック"/>
                <a:cs typeface="ＭＳ Ｐゴシック"/>
              </a:rPr>
              <a:t>Designed plan to measure old and new server power consumption in multiple ways.</a:t>
            </a:r>
          </a:p>
          <a:p>
            <a:endParaRPr lang="en-US" dirty="0" smtClean="0">
              <a:ea typeface="ＭＳ Ｐゴシック"/>
              <a:cs typeface="ＭＳ Ｐゴシック"/>
            </a:endParaRPr>
          </a:p>
          <a:p>
            <a:pPr lvl="1"/>
            <a:r>
              <a:rPr lang="en-US" dirty="0" smtClean="0">
                <a:ea typeface="ＭＳ Ｐゴシック"/>
              </a:rPr>
              <a:t>Energy consumed while running the same IT services </a:t>
            </a:r>
          </a:p>
          <a:p>
            <a:pPr lvl="1"/>
            <a:r>
              <a:rPr lang="en-US" dirty="0" smtClean="0">
                <a:ea typeface="ＭＳ Ｐゴシック"/>
              </a:rPr>
              <a:t>Performance per watt of power used (</a:t>
            </a:r>
            <a:r>
              <a:rPr lang="en-US" dirty="0" err="1" smtClean="0">
                <a:ea typeface="ＭＳ Ｐゴシック"/>
              </a:rPr>
              <a:t>SPECpower</a:t>
            </a:r>
            <a:r>
              <a:rPr lang="en-US" dirty="0" smtClean="0">
                <a:ea typeface="ＭＳ Ｐゴシック"/>
              </a:rPr>
              <a:t>)</a:t>
            </a:r>
          </a:p>
          <a:p>
            <a:endParaRPr lang="en-US" dirty="0" smtClean="0">
              <a:ea typeface="ＭＳ Ｐゴシック"/>
              <a:cs typeface="ＭＳ Ｐゴシック"/>
            </a:endParaRPr>
          </a:p>
          <a:p>
            <a:r>
              <a:rPr lang="en-US" dirty="0" smtClean="0">
                <a:ea typeface="ＭＳ Ｐゴシック"/>
                <a:cs typeface="ＭＳ Ｐゴシック"/>
              </a:rPr>
              <a:t>Power usage improvements noted in most cases of moving a service from older to newer hardware – especially when moved to blades.</a:t>
            </a:r>
          </a:p>
          <a:p>
            <a:endParaRPr lang="en-US" dirty="0" smtClean="0">
              <a:ea typeface="ＭＳ Ｐゴシック"/>
              <a:cs typeface="ＭＳ Ｐゴシック"/>
            </a:endParaRPr>
          </a:p>
          <a:p>
            <a:r>
              <a:rPr lang="en-US" dirty="0" smtClean="0">
                <a:ea typeface="ＭＳ Ｐゴシック"/>
                <a:cs typeface="ＭＳ Ｐゴシック"/>
              </a:rPr>
              <a:t>Used analysis sample to construct aggregate measures for data center (as Alan showed earlier)</a:t>
            </a:r>
          </a:p>
          <a:p>
            <a:endParaRPr lang="en-US" dirty="0" smtClean="0">
              <a:ea typeface="ＭＳ Ｐゴシック"/>
              <a:cs typeface="ＭＳ Ｐゴシック"/>
            </a:endParaRPr>
          </a:p>
          <a:p>
            <a:pPr>
              <a:buFontTx/>
              <a:buNone/>
            </a:pPr>
            <a:endParaRPr lang="en-US" dirty="0" smtClean="0">
              <a:ea typeface="ＭＳ Ｐゴシック"/>
              <a:cs typeface="ＭＳ Ｐゴシック"/>
            </a:endParaRPr>
          </a:p>
        </p:txBody>
      </p:sp>
      <p:sp>
        <p:nvSpPr>
          <p:cNvPr id="4" name="Slide Number Placeholder 3"/>
          <p:cNvSpPr>
            <a:spLocks noGrp="1"/>
          </p:cNvSpPr>
          <p:nvPr>
            <p:ph type="sldNum" sz="quarter" idx="12"/>
          </p:nvPr>
        </p:nvSpPr>
        <p:spPr/>
        <p:txBody>
          <a:bodyPr/>
          <a:lstStyle/>
          <a:p>
            <a:pPr>
              <a:defRPr/>
            </a:pPr>
            <a:fld id="{19A9D553-2D16-4445-B1B3-B9ECFDA90B4B}" type="slidenum">
              <a:rPr lang="en-US" smtClean="0"/>
              <a:pPr>
                <a:defRPr/>
              </a:pPr>
              <a:t>35</a:t>
            </a:fld>
            <a:endParaRPr lang="en-US"/>
          </a:p>
        </p:txBody>
      </p:sp>
    </p:spTree>
    <p:extLst>
      <p:ext uri="{BB962C8B-B14F-4D97-AF65-F5344CB8AC3E}">
        <p14:creationId xmlns:p14="http://schemas.microsoft.com/office/powerpoint/2010/main" xmlns="" val="54850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mtClean="0">
                <a:ea typeface="ＭＳ Ｐゴシック"/>
                <a:cs typeface="ＭＳ Ｐゴシック"/>
              </a:rPr>
              <a:t>Cluster comparison</a:t>
            </a:r>
          </a:p>
        </p:txBody>
      </p:sp>
      <p:sp>
        <p:nvSpPr>
          <p:cNvPr id="74754" name="Rectangle 3"/>
          <p:cNvSpPr>
            <a:spLocks noGrp="1" noChangeArrowheads="1"/>
          </p:cNvSpPr>
          <p:nvPr>
            <p:ph type="body" idx="1"/>
          </p:nvPr>
        </p:nvSpPr>
        <p:spPr>
          <a:xfrm>
            <a:off x="457200" y="1219200"/>
            <a:ext cx="8229600" cy="762000"/>
          </a:xfrm>
        </p:spPr>
        <p:txBody>
          <a:bodyPr/>
          <a:lstStyle/>
          <a:p>
            <a:r>
              <a:rPr lang="en-US" sz="1800" smtClean="0">
                <a:solidFill>
                  <a:schemeClr val="tx1"/>
                </a:solidFill>
                <a:ea typeface="ＭＳ Ｐゴシック"/>
                <a:cs typeface="ＭＳ Ｐゴシック"/>
              </a:rPr>
              <a:t>Can a new, larger research cluster be more energy efficient than an older, smaller research cluster?</a:t>
            </a:r>
          </a:p>
        </p:txBody>
      </p:sp>
      <p:pic>
        <p:nvPicPr>
          <p:cNvPr id="74755" name="Picture 4" descr="hotfoot"/>
          <p:cNvPicPr>
            <a:picLocks noChangeAspect="1" noChangeArrowheads="1"/>
          </p:cNvPicPr>
          <p:nvPr/>
        </p:nvPicPr>
        <p:blipFill>
          <a:blip r:embed="rId3" cstate="print"/>
          <a:srcRect l="18997" r="14513"/>
          <a:stretch>
            <a:fillRect/>
          </a:stretch>
        </p:blipFill>
        <p:spPr bwMode="auto">
          <a:xfrm>
            <a:off x="5867400" y="2514600"/>
            <a:ext cx="1500188" cy="3124200"/>
          </a:xfrm>
          <a:prstGeom prst="rect">
            <a:avLst/>
          </a:prstGeom>
          <a:noFill/>
          <a:ln w="9525">
            <a:noFill/>
            <a:miter lim="800000"/>
            <a:headEnd/>
            <a:tailEnd/>
          </a:ln>
        </p:spPr>
      </p:pic>
      <p:sp>
        <p:nvSpPr>
          <p:cNvPr id="74756" name="Text Box 5"/>
          <p:cNvSpPr txBox="1">
            <a:spLocks noChangeArrowheads="1"/>
          </p:cNvSpPr>
          <p:nvPr/>
        </p:nvSpPr>
        <p:spPr bwMode="auto">
          <a:xfrm>
            <a:off x="6019800" y="2057400"/>
            <a:ext cx="1001713" cy="396875"/>
          </a:xfrm>
          <a:prstGeom prst="rect">
            <a:avLst/>
          </a:prstGeom>
          <a:noFill/>
          <a:ln w="9525">
            <a:noFill/>
            <a:miter lim="800000"/>
            <a:headEnd/>
            <a:tailEnd/>
          </a:ln>
        </p:spPr>
        <p:txBody>
          <a:bodyPr wrap="none">
            <a:spAutoFit/>
          </a:bodyPr>
          <a:lstStyle/>
          <a:p>
            <a:pPr eaLnBrk="0" hangingPunct="0"/>
            <a:r>
              <a:rPr lang="en-US" sz="2000">
                <a:solidFill>
                  <a:schemeClr val="tx1"/>
                </a:solidFill>
              </a:rPr>
              <a:t>Hotfoot</a:t>
            </a:r>
          </a:p>
        </p:txBody>
      </p:sp>
      <p:sp>
        <p:nvSpPr>
          <p:cNvPr id="74757" name="Text Box 6"/>
          <p:cNvSpPr txBox="1">
            <a:spLocks noChangeArrowheads="1"/>
          </p:cNvSpPr>
          <p:nvPr/>
        </p:nvSpPr>
        <p:spPr bwMode="auto">
          <a:xfrm>
            <a:off x="2057400" y="2057400"/>
            <a:ext cx="1103313" cy="396875"/>
          </a:xfrm>
          <a:prstGeom prst="rect">
            <a:avLst/>
          </a:prstGeom>
          <a:noFill/>
          <a:ln w="9525">
            <a:noFill/>
            <a:miter lim="800000"/>
            <a:headEnd/>
            <a:tailEnd/>
          </a:ln>
        </p:spPr>
        <p:txBody>
          <a:bodyPr wrap="none">
            <a:spAutoFit/>
          </a:bodyPr>
          <a:lstStyle/>
          <a:p>
            <a:pPr eaLnBrk="0" hangingPunct="0"/>
            <a:r>
              <a:rPr lang="en-US" sz="2000">
                <a:solidFill>
                  <a:schemeClr val="tx1"/>
                </a:solidFill>
              </a:rPr>
              <a:t>Beehive</a:t>
            </a:r>
          </a:p>
        </p:txBody>
      </p:sp>
      <p:sp>
        <p:nvSpPr>
          <p:cNvPr id="9" name="Slide Number Placeholder 8"/>
          <p:cNvSpPr>
            <a:spLocks noGrp="1"/>
          </p:cNvSpPr>
          <p:nvPr>
            <p:ph type="sldNum" sz="quarter" idx="12"/>
          </p:nvPr>
        </p:nvSpPr>
        <p:spPr/>
        <p:txBody>
          <a:bodyPr/>
          <a:lstStyle/>
          <a:p>
            <a:pPr>
              <a:defRPr/>
            </a:pPr>
            <a:fld id="{44F44000-9E10-4658-A746-E6681ECD28DE}" type="slidenum">
              <a:rPr lang="en-US" smtClean="0"/>
              <a:pPr>
                <a:defRPr/>
              </a:pPr>
              <a:t>36</a:t>
            </a:fld>
            <a:endParaRPr lang="en-US"/>
          </a:p>
        </p:txBody>
      </p:sp>
      <p:pic>
        <p:nvPicPr>
          <p:cNvPr id="74759" name="Picture 10" descr="IMG_0059"/>
          <p:cNvPicPr>
            <a:picLocks noChangeAspect="1" noChangeArrowheads="1"/>
          </p:cNvPicPr>
          <p:nvPr/>
        </p:nvPicPr>
        <p:blipFill>
          <a:blip r:embed="rId4" cstate="print"/>
          <a:srcRect r="5833"/>
          <a:stretch>
            <a:fillRect/>
          </a:stretch>
        </p:blipFill>
        <p:spPr bwMode="auto">
          <a:xfrm>
            <a:off x="1447800" y="2514600"/>
            <a:ext cx="2206625" cy="3124200"/>
          </a:xfrm>
          <a:prstGeom prst="rect">
            <a:avLst/>
          </a:prstGeom>
          <a:noFill/>
          <a:ln w="9525">
            <a:noFill/>
            <a:miter lim="800000"/>
            <a:headEnd/>
            <a:tailEnd/>
          </a:ln>
        </p:spPr>
      </p:pic>
    </p:spTree>
    <p:extLst>
      <p:ext uri="{BB962C8B-B14F-4D97-AF65-F5344CB8AC3E}">
        <p14:creationId xmlns:p14="http://schemas.microsoft.com/office/powerpoint/2010/main" xmlns="" val="14749971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smtClean="0">
                <a:ea typeface="ＭＳ Ｐゴシック"/>
                <a:cs typeface="ＭＳ Ｐゴシック"/>
              </a:rPr>
              <a:t>The clusters</a:t>
            </a:r>
          </a:p>
        </p:txBody>
      </p:sp>
      <p:sp>
        <p:nvSpPr>
          <p:cNvPr id="76802" name="Rectangle 3"/>
          <p:cNvSpPr>
            <a:spLocks noGrp="1" noChangeArrowheads="1"/>
          </p:cNvSpPr>
          <p:nvPr>
            <p:ph type="body" sz="half" idx="1"/>
          </p:nvPr>
        </p:nvSpPr>
        <p:spPr>
          <a:xfrm>
            <a:off x="457200" y="1295400"/>
            <a:ext cx="4038600" cy="3886200"/>
          </a:xfrm>
        </p:spPr>
        <p:txBody>
          <a:bodyPr/>
          <a:lstStyle/>
          <a:p>
            <a:pPr algn="ctr">
              <a:buFontTx/>
              <a:buNone/>
            </a:pPr>
            <a:r>
              <a:rPr lang="en-US" sz="2000" b="1" smtClean="0">
                <a:solidFill>
                  <a:schemeClr val="tx1"/>
                </a:solidFill>
                <a:ea typeface="ＭＳ Ｐゴシック"/>
                <a:cs typeface="ＭＳ Ｐゴシック"/>
              </a:rPr>
              <a:t>Beehive</a:t>
            </a:r>
          </a:p>
          <a:p>
            <a:r>
              <a:rPr lang="en-US" sz="1600" smtClean="0">
                <a:solidFill>
                  <a:schemeClr val="tx1"/>
                </a:solidFill>
                <a:ea typeface="ＭＳ Ｐゴシック"/>
                <a:cs typeface="ＭＳ Ｐゴシック"/>
              </a:rPr>
              <a:t>Built in 2005</a:t>
            </a:r>
          </a:p>
          <a:p>
            <a:r>
              <a:rPr lang="en-US" sz="1600" smtClean="0">
                <a:solidFill>
                  <a:schemeClr val="tx1"/>
                </a:solidFill>
                <a:ea typeface="ＭＳ Ｐゴシック"/>
                <a:cs typeface="ＭＳ Ｐゴシック"/>
              </a:rPr>
              <a:t>16 cores</a:t>
            </a:r>
          </a:p>
          <a:p>
            <a:r>
              <a:rPr lang="en-US" sz="1600" smtClean="0">
                <a:solidFill>
                  <a:schemeClr val="tx1"/>
                </a:solidFill>
                <a:ea typeface="ＭＳ Ｐゴシック"/>
                <a:cs typeface="ＭＳ Ｐゴシック"/>
              </a:rPr>
              <a:t>8 standalone servers</a:t>
            </a:r>
          </a:p>
          <a:p>
            <a:r>
              <a:rPr lang="en-US" sz="1600" smtClean="0">
                <a:solidFill>
                  <a:schemeClr val="tx1"/>
                </a:solidFill>
                <a:ea typeface="ＭＳ Ｐゴシック"/>
                <a:cs typeface="ＭＳ Ｐゴシック"/>
              </a:rPr>
              <a:t>Dual-core 2.2 GHz AMD Operton</a:t>
            </a:r>
          </a:p>
          <a:p>
            <a:r>
              <a:rPr lang="en-US" sz="1600" smtClean="0">
                <a:solidFill>
                  <a:schemeClr val="tx1"/>
                </a:solidFill>
                <a:ea typeface="ＭＳ Ｐゴシック"/>
                <a:cs typeface="ＭＳ Ｐゴシック"/>
              </a:rPr>
              <a:t>2 to 8 GB RAM</a:t>
            </a:r>
          </a:p>
          <a:p>
            <a:r>
              <a:rPr lang="en-US" sz="1600" smtClean="0">
                <a:solidFill>
                  <a:schemeClr val="tx1"/>
                </a:solidFill>
                <a:ea typeface="ＭＳ Ｐゴシック"/>
                <a:cs typeface="ＭＳ Ｐゴシック"/>
              </a:rPr>
              <a:t>10 TB SATA storage</a:t>
            </a:r>
          </a:p>
          <a:p>
            <a:r>
              <a:rPr lang="en-US" sz="1600" smtClean="0">
                <a:solidFill>
                  <a:schemeClr val="tx1"/>
                </a:solidFill>
                <a:ea typeface="ＭＳ Ｐゴシック"/>
                <a:cs typeface="ＭＳ Ｐゴシック"/>
              </a:rPr>
              <a:t>OpenPBS scheduler</a:t>
            </a:r>
          </a:p>
          <a:p>
            <a:endParaRPr lang="en-US" sz="1600" smtClean="0">
              <a:solidFill>
                <a:schemeClr val="tx1"/>
              </a:solidFill>
              <a:ea typeface="ＭＳ Ｐゴシック"/>
              <a:cs typeface="ＭＳ Ｐゴシック"/>
            </a:endParaRPr>
          </a:p>
          <a:p>
            <a:r>
              <a:rPr lang="en-US" sz="1600" smtClean="0">
                <a:solidFill>
                  <a:schemeClr val="tx1"/>
                </a:solidFill>
                <a:ea typeface="ＭＳ Ｐゴシック"/>
                <a:cs typeface="ＭＳ Ｐゴシック"/>
              </a:rPr>
              <a:t>Theoretical Peak GFlops: 61 </a:t>
            </a:r>
          </a:p>
          <a:p>
            <a:r>
              <a:rPr lang="en-US" sz="1600" b="1" smtClean="0">
                <a:solidFill>
                  <a:schemeClr val="tx1"/>
                </a:solidFill>
                <a:ea typeface="ＭＳ Ｐゴシック"/>
                <a:cs typeface="ＭＳ Ｐゴシック"/>
              </a:rPr>
              <a:t>IDLE POWER IN WATTS: 2.7 kW</a:t>
            </a:r>
          </a:p>
        </p:txBody>
      </p:sp>
      <p:sp>
        <p:nvSpPr>
          <p:cNvPr id="76803" name="Rectangle 4"/>
          <p:cNvSpPr>
            <a:spLocks noGrp="1" noChangeArrowheads="1"/>
          </p:cNvSpPr>
          <p:nvPr>
            <p:ph type="body" sz="half" idx="2"/>
          </p:nvPr>
        </p:nvSpPr>
        <p:spPr>
          <a:xfrm>
            <a:off x="4648200" y="1295400"/>
            <a:ext cx="4343400" cy="3886200"/>
          </a:xfrm>
        </p:spPr>
        <p:txBody>
          <a:bodyPr/>
          <a:lstStyle/>
          <a:p>
            <a:pPr algn="ctr">
              <a:buFontTx/>
              <a:buNone/>
            </a:pPr>
            <a:r>
              <a:rPr lang="en-US" sz="2000" b="1" smtClean="0">
                <a:solidFill>
                  <a:schemeClr val="tx1"/>
                </a:solidFill>
                <a:ea typeface="ＭＳ Ｐゴシック"/>
                <a:cs typeface="ＭＳ Ｐゴシック"/>
              </a:rPr>
              <a:t>Hotfoot</a:t>
            </a:r>
          </a:p>
          <a:p>
            <a:r>
              <a:rPr lang="en-US" sz="1600" smtClean="0">
                <a:solidFill>
                  <a:schemeClr val="tx1"/>
                </a:solidFill>
                <a:ea typeface="ＭＳ Ｐゴシック"/>
                <a:cs typeface="ＭＳ Ｐゴシック"/>
              </a:rPr>
              <a:t>Built in 2009</a:t>
            </a:r>
          </a:p>
          <a:p>
            <a:r>
              <a:rPr lang="en-US" sz="1600" smtClean="0">
                <a:solidFill>
                  <a:schemeClr val="tx1"/>
                </a:solidFill>
                <a:ea typeface="ＭＳ Ｐゴシック"/>
                <a:cs typeface="ＭＳ Ｐゴシック"/>
              </a:rPr>
              <a:t>256 cores</a:t>
            </a:r>
          </a:p>
          <a:p>
            <a:r>
              <a:rPr lang="en-US" sz="1600" smtClean="0">
                <a:solidFill>
                  <a:schemeClr val="tx1"/>
                </a:solidFill>
                <a:ea typeface="ＭＳ Ｐゴシック"/>
                <a:cs typeface="ＭＳ Ｐゴシック"/>
              </a:rPr>
              <a:t>16 high-density blades (2 servers each)</a:t>
            </a:r>
          </a:p>
          <a:p>
            <a:r>
              <a:rPr lang="en-US" sz="1600" smtClean="0">
                <a:solidFill>
                  <a:schemeClr val="tx1"/>
                </a:solidFill>
                <a:ea typeface="ＭＳ Ｐゴシック"/>
                <a:cs typeface="ＭＳ Ｐゴシック"/>
              </a:rPr>
              <a:t>Dual quad-core 2.66 GHz Intel Xenon</a:t>
            </a:r>
          </a:p>
          <a:p>
            <a:r>
              <a:rPr lang="en-US" sz="1600" smtClean="0">
                <a:solidFill>
                  <a:schemeClr val="tx1"/>
                </a:solidFill>
                <a:ea typeface="ＭＳ Ｐゴシック"/>
                <a:cs typeface="ＭＳ Ｐゴシック"/>
              </a:rPr>
              <a:t>16 GB RAM</a:t>
            </a:r>
          </a:p>
          <a:p>
            <a:r>
              <a:rPr lang="en-US" sz="1600" smtClean="0">
                <a:solidFill>
                  <a:schemeClr val="tx1"/>
                </a:solidFill>
                <a:ea typeface="ＭＳ Ｐゴシック"/>
                <a:cs typeface="ＭＳ Ｐゴシック"/>
              </a:rPr>
              <a:t>30 TB SATA storage</a:t>
            </a:r>
          </a:p>
          <a:p>
            <a:r>
              <a:rPr lang="en-US" sz="1600" smtClean="0">
                <a:solidFill>
                  <a:schemeClr val="tx1"/>
                </a:solidFill>
                <a:ea typeface="ＭＳ Ｐゴシック"/>
                <a:cs typeface="ＭＳ Ｐゴシック"/>
              </a:rPr>
              <a:t>Condor scheduler</a:t>
            </a:r>
          </a:p>
          <a:p>
            <a:endParaRPr lang="en-US" sz="1600" smtClean="0">
              <a:solidFill>
                <a:schemeClr val="tx1"/>
              </a:solidFill>
              <a:ea typeface="ＭＳ Ｐゴシック"/>
              <a:cs typeface="ＭＳ Ｐゴシック"/>
            </a:endParaRPr>
          </a:p>
          <a:p>
            <a:r>
              <a:rPr lang="en-US" sz="1600" smtClean="0">
                <a:solidFill>
                  <a:schemeClr val="tx1"/>
                </a:solidFill>
                <a:ea typeface="ＭＳ Ｐゴシック"/>
                <a:cs typeface="ＭＳ Ｐゴシック"/>
              </a:rPr>
              <a:t>Theoretical Peak GFLops: 2724</a:t>
            </a:r>
          </a:p>
          <a:p>
            <a:r>
              <a:rPr lang="en-US" sz="1600" b="1" smtClean="0">
                <a:solidFill>
                  <a:schemeClr val="tx1"/>
                </a:solidFill>
                <a:ea typeface="ＭＳ Ｐゴシック"/>
                <a:cs typeface="ＭＳ Ｐゴシック"/>
              </a:rPr>
              <a:t>IDLE POWER IN WATTS: 4.1 kW</a:t>
            </a:r>
          </a:p>
        </p:txBody>
      </p:sp>
      <p:sp>
        <p:nvSpPr>
          <p:cNvPr id="5" name="Slide Number Placeholder 4"/>
          <p:cNvSpPr>
            <a:spLocks noGrp="1"/>
          </p:cNvSpPr>
          <p:nvPr>
            <p:ph type="sldNum" sz="quarter" idx="12"/>
          </p:nvPr>
        </p:nvSpPr>
        <p:spPr/>
        <p:txBody>
          <a:bodyPr/>
          <a:lstStyle/>
          <a:p>
            <a:pPr>
              <a:defRPr/>
            </a:pPr>
            <a:fld id="{DFA02AFD-DE7F-41D9-9CBC-95E1CE77F12E}" type="slidenum">
              <a:rPr lang="en-US" smtClean="0"/>
              <a:pPr>
                <a:defRPr/>
              </a:pPr>
              <a:t>37</a:t>
            </a:fld>
            <a:endParaRPr lang="en-US"/>
          </a:p>
        </p:txBody>
      </p:sp>
    </p:spTree>
    <p:extLst>
      <p:ext uri="{BB962C8B-B14F-4D97-AF65-F5344CB8AC3E}">
        <p14:creationId xmlns:p14="http://schemas.microsoft.com/office/powerpoint/2010/main" xmlns="" val="1259317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smtClean="0">
                <a:ea typeface="ＭＳ Ｐゴシック"/>
                <a:cs typeface="ＭＳ Ｐゴシック"/>
              </a:rPr>
              <a:t>Cluster comparison plan</a:t>
            </a:r>
          </a:p>
        </p:txBody>
      </p:sp>
      <p:sp>
        <p:nvSpPr>
          <p:cNvPr id="78850" name="Rectangle 3"/>
          <p:cNvSpPr>
            <a:spLocks noGrp="1" noChangeArrowheads="1"/>
          </p:cNvSpPr>
          <p:nvPr>
            <p:ph type="body" idx="1"/>
          </p:nvPr>
        </p:nvSpPr>
        <p:spPr/>
        <p:txBody>
          <a:bodyPr/>
          <a:lstStyle/>
          <a:p>
            <a:r>
              <a:rPr lang="en-US" sz="1800" smtClean="0">
                <a:solidFill>
                  <a:schemeClr val="tx1"/>
                </a:solidFill>
                <a:ea typeface="ＭＳ Ｐゴシック"/>
                <a:cs typeface="ＭＳ Ｐゴシック"/>
              </a:rPr>
              <a:t>Power use in active idle state</a:t>
            </a:r>
          </a:p>
          <a:p>
            <a:pPr lvl="1"/>
            <a:r>
              <a:rPr lang="en-US" sz="1800" smtClean="0">
                <a:solidFill>
                  <a:schemeClr val="tx1"/>
                </a:solidFill>
                <a:ea typeface="ＭＳ Ｐゴシック"/>
              </a:rPr>
              <a:t>Beehive = 2.7 kW</a:t>
            </a:r>
          </a:p>
          <a:p>
            <a:pPr lvl="1"/>
            <a:r>
              <a:rPr lang="en-US" sz="1800" smtClean="0">
                <a:solidFill>
                  <a:schemeClr val="tx1"/>
                </a:solidFill>
                <a:ea typeface="ＭＳ Ｐゴシック"/>
              </a:rPr>
              <a:t>Hotfoot = 4.1 kW</a:t>
            </a:r>
          </a:p>
          <a:p>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Energy consumption while running research tasks or proxies</a:t>
            </a:r>
          </a:p>
          <a:p>
            <a:pPr lvl="1"/>
            <a:r>
              <a:rPr lang="en-US" sz="1800" smtClean="0">
                <a:solidFill>
                  <a:schemeClr val="tx1"/>
                </a:solidFill>
                <a:ea typeface="ＭＳ Ｐゴシック"/>
              </a:rPr>
              <a:t>Counting to one billion</a:t>
            </a:r>
          </a:p>
          <a:p>
            <a:pPr lvl="1"/>
            <a:r>
              <a:rPr lang="en-US" sz="1800" smtClean="0">
                <a:solidFill>
                  <a:schemeClr val="tx1"/>
                </a:solidFill>
                <a:ea typeface="ＭＳ Ｐゴシック"/>
              </a:rPr>
              <a:t>Summing primes from 2 to 2 million (MPI)</a:t>
            </a:r>
          </a:p>
          <a:p>
            <a:pPr lvl="1"/>
            <a:r>
              <a:rPr lang="en-US" sz="1800" smtClean="0">
                <a:solidFill>
                  <a:schemeClr val="tx1"/>
                </a:solidFill>
                <a:ea typeface="ＭＳ Ｐゴシック"/>
              </a:rPr>
              <a:t>Summing primes from 2 to 15 million (MPI)</a:t>
            </a:r>
          </a:p>
        </p:txBody>
      </p:sp>
      <p:sp>
        <p:nvSpPr>
          <p:cNvPr id="4" name="Slide Number Placeholder 3"/>
          <p:cNvSpPr>
            <a:spLocks noGrp="1"/>
          </p:cNvSpPr>
          <p:nvPr>
            <p:ph type="sldNum" sz="quarter" idx="12"/>
          </p:nvPr>
        </p:nvSpPr>
        <p:spPr/>
        <p:txBody>
          <a:bodyPr/>
          <a:lstStyle/>
          <a:p>
            <a:pPr>
              <a:defRPr/>
            </a:pPr>
            <a:fld id="{F760266F-A358-4065-8AE2-81CB6ECA275F}" type="slidenum">
              <a:rPr lang="en-US" smtClean="0"/>
              <a:pPr>
                <a:defRPr/>
              </a:pPr>
              <a:t>38</a:t>
            </a:fld>
            <a:endParaRPr lang="en-US"/>
          </a:p>
        </p:txBody>
      </p:sp>
    </p:spTree>
    <p:extLst>
      <p:ext uri="{BB962C8B-B14F-4D97-AF65-F5344CB8AC3E}">
        <p14:creationId xmlns:p14="http://schemas.microsoft.com/office/powerpoint/2010/main" xmlns="" val="24496607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en-US" dirty="0">
                <a:ea typeface="ＭＳ Ｐゴシック"/>
                <a:cs typeface="ＭＳ Ｐゴシック"/>
              </a:rPr>
              <a:t>New cluster uses less energy to run </a:t>
            </a:r>
            <a:r>
              <a:rPr lang="en-US" dirty="0" smtClean="0">
                <a:ea typeface="ＭＳ Ｐゴシック"/>
                <a:cs typeface="ＭＳ Ｐゴシック"/>
              </a:rPr>
              <a:t>jobs</a:t>
            </a:r>
          </a:p>
        </p:txBody>
      </p:sp>
      <p:sp>
        <p:nvSpPr>
          <p:cNvPr id="30" name="Slide Number Placeholder 29"/>
          <p:cNvSpPr>
            <a:spLocks noGrp="1"/>
          </p:cNvSpPr>
          <p:nvPr>
            <p:ph type="sldNum" sz="quarter" idx="12"/>
          </p:nvPr>
        </p:nvSpPr>
        <p:spPr/>
        <p:txBody>
          <a:bodyPr/>
          <a:lstStyle/>
          <a:p>
            <a:pPr>
              <a:defRPr/>
            </a:pPr>
            <a:fld id="{0D61ABA3-B37E-4B6E-AEC8-8AA30CAE1D96}" type="slidenum">
              <a:rPr lang="en-US" smtClean="0"/>
              <a:pPr>
                <a:defRPr/>
              </a:pPr>
              <a:t>39</a:t>
            </a:fld>
            <a:endParaRPr lang="en-US"/>
          </a:p>
        </p:txBody>
      </p:sp>
      <p:graphicFrame>
        <p:nvGraphicFramePr>
          <p:cNvPr id="6" name="Chart 5"/>
          <p:cNvGraphicFramePr>
            <a:graphicFrameLocks/>
          </p:cNvGraphicFramePr>
          <p:nvPr>
            <p:extLst>
              <p:ext uri="{D42A27DB-BD31-4B8C-83A1-F6EECF244321}">
                <p14:modId xmlns:p14="http://schemas.microsoft.com/office/powerpoint/2010/main" xmlns="" val="1419359444"/>
              </p:ext>
            </p:extLst>
          </p:nvPr>
        </p:nvGraphicFramePr>
        <p:xfrm>
          <a:off x="838200" y="1371600"/>
          <a:ext cx="7566025"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60210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304800" y="2362200"/>
            <a:ext cx="8534400" cy="703263"/>
          </a:xfrm>
        </p:spPr>
        <p:txBody>
          <a:bodyPr/>
          <a:lstStyle/>
          <a:p>
            <a:pPr eaLnBrk="1"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smtClean="0">
                <a:ea typeface="ＭＳ Ｐゴシック"/>
                <a:cs typeface="ＭＳ Ｐゴシック"/>
              </a:rPr>
              <a:t>Advanced Concepts Data Center Pilot Project Highlights</a:t>
            </a:r>
            <a:r>
              <a:rPr lang="en-US" sz="1600" dirty="0" smtClean="0">
                <a:ea typeface="ＭＳ Ｐゴシック"/>
                <a:cs typeface="ＭＳ Ｐゴシック"/>
              </a:rPr>
              <a:t/>
            </a:r>
            <a:br>
              <a:rPr lang="en-US" sz="1600" dirty="0" smtClean="0">
                <a:ea typeface="ＭＳ Ｐゴシック"/>
                <a:cs typeface="ＭＳ Ｐゴシック"/>
              </a:rPr>
            </a:br>
            <a:r>
              <a:rPr lang="en-US" sz="1600" dirty="0" smtClean="0">
                <a:ea typeface="ＭＳ Ｐゴシック"/>
                <a:cs typeface="ＭＳ Ｐゴシック"/>
              </a:rPr>
              <a:t/>
            </a:r>
            <a:br>
              <a:rPr lang="en-US" sz="1600" dirty="0" smtClean="0">
                <a:ea typeface="ＭＳ Ｐゴシック"/>
                <a:cs typeface="ＭＳ Ｐゴシック"/>
              </a:rPr>
            </a:br>
            <a:r>
              <a:rPr lang="en-US" sz="1600" dirty="0" smtClean="0">
                <a:ea typeface="ＭＳ Ｐゴシック"/>
                <a:cs typeface="ＭＳ Ｐゴシック"/>
              </a:rPr>
              <a:t/>
            </a:r>
            <a:br>
              <a:rPr lang="en-US" sz="1600" dirty="0" smtClean="0">
                <a:ea typeface="ＭＳ Ｐゴシック"/>
                <a:cs typeface="ＭＳ Ｐゴシック"/>
              </a:rPr>
            </a:br>
            <a:r>
              <a:rPr lang="en-US" sz="1600" dirty="0" smtClean="0">
                <a:ea typeface="ＭＳ Ｐゴシック"/>
                <a:cs typeface="ＭＳ Ｐゴシック"/>
              </a:rPr>
              <a:t/>
            </a:r>
            <a:br>
              <a:rPr lang="en-US" sz="1600" dirty="0" smtClean="0">
                <a:ea typeface="ＭＳ Ｐゴシック"/>
                <a:cs typeface="ＭＳ Ｐゴシック"/>
              </a:rPr>
            </a:br>
            <a:r>
              <a:rPr lang="en-US" sz="1600" dirty="0" smtClean="0">
                <a:ea typeface="ＭＳ Ｐゴシック"/>
                <a:cs typeface="ＭＳ Ｐゴシック"/>
              </a:rPr>
              <a:t/>
            </a:r>
            <a:br>
              <a:rPr lang="en-US" sz="1600" dirty="0" smtClean="0">
                <a:ea typeface="ＭＳ Ｐゴシック"/>
                <a:cs typeface="ＭＳ Ｐゴシック"/>
              </a:rPr>
            </a:br>
            <a:r>
              <a:rPr lang="en-US" sz="1600" dirty="0" smtClean="0">
                <a:ea typeface="ＭＳ Ｐゴシック"/>
                <a:cs typeface="ＭＳ Ｐゴシック"/>
              </a:rPr>
              <a:t>Alan Crosswell, </a:t>
            </a:r>
            <a:r>
              <a:rPr lang="en-US" sz="1600" b="0" dirty="0" smtClean="0">
                <a:ea typeface="ＭＳ Ｐゴシック"/>
                <a:cs typeface="ＭＳ Ｐゴシック"/>
              </a:rPr>
              <a:t>Associate VP and Chief Technologist, CUIT</a:t>
            </a:r>
            <a:br>
              <a:rPr lang="en-US" sz="1600" b="0" dirty="0" smtClean="0">
                <a:ea typeface="ＭＳ Ｐゴシック"/>
                <a:cs typeface="ＭＳ Ｐゴシック"/>
              </a:rPr>
            </a:br>
            <a:endParaRPr lang="en-US" sz="1600" dirty="0" smtClean="0">
              <a:solidFill>
                <a:srgbClr val="000000"/>
              </a:solidFill>
              <a:ea typeface="ＭＳ Ｐゴシック"/>
              <a:cs typeface="ＭＳ Ｐゴシック"/>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r>
              <a:rPr lang="en-US" smtClean="0">
                <a:ea typeface="ＭＳ Ｐゴシック"/>
                <a:cs typeface="ＭＳ Ｐゴシック"/>
              </a:rPr>
              <a:t>Power tuning</a:t>
            </a:r>
          </a:p>
        </p:txBody>
      </p:sp>
      <p:sp>
        <p:nvSpPr>
          <p:cNvPr id="84994" name="Rectangle 3"/>
          <p:cNvSpPr>
            <a:spLocks noGrp="1" noChangeArrowheads="1"/>
          </p:cNvSpPr>
          <p:nvPr>
            <p:ph type="body" idx="1"/>
          </p:nvPr>
        </p:nvSpPr>
        <p:spPr/>
        <p:txBody>
          <a:bodyPr/>
          <a:lstStyle/>
          <a:p>
            <a:r>
              <a:rPr lang="en-US" sz="1800" smtClean="0">
                <a:solidFill>
                  <a:schemeClr val="tx1"/>
                </a:solidFill>
                <a:ea typeface="ＭＳ Ｐゴシック"/>
                <a:cs typeface="ＭＳ Ｐゴシック"/>
              </a:rPr>
              <a:t>Implement server-, BIOS-, OS-level power tuning and power management</a:t>
            </a:r>
          </a:p>
          <a:p>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Re-run benchmarks and service group comparisons to collect additional power usage data </a:t>
            </a:r>
          </a:p>
        </p:txBody>
      </p:sp>
      <p:sp>
        <p:nvSpPr>
          <p:cNvPr id="4" name="Slide Number Placeholder 3"/>
          <p:cNvSpPr>
            <a:spLocks noGrp="1"/>
          </p:cNvSpPr>
          <p:nvPr>
            <p:ph type="sldNum" sz="quarter" idx="12"/>
          </p:nvPr>
        </p:nvSpPr>
        <p:spPr/>
        <p:txBody>
          <a:bodyPr/>
          <a:lstStyle/>
          <a:p>
            <a:pPr>
              <a:defRPr/>
            </a:pPr>
            <a:fld id="{6350796E-7732-4765-A6B3-E8E18D325F52}" type="slidenum">
              <a:rPr lang="en-US" smtClean="0"/>
              <a:pPr>
                <a:defRPr/>
              </a:pPr>
              <a:t>40</a:t>
            </a:fld>
            <a:endParaRPr lang="en-US"/>
          </a:p>
        </p:txBody>
      </p:sp>
    </p:spTree>
    <p:extLst>
      <p:ext uri="{BB962C8B-B14F-4D97-AF65-F5344CB8AC3E}">
        <p14:creationId xmlns:p14="http://schemas.microsoft.com/office/powerpoint/2010/main" xmlns="" val="5024419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Engineering Cluster – Unable to be tuned</a:t>
            </a:r>
            <a:endParaRPr lang="en-US" dirty="0"/>
          </a:p>
        </p:txBody>
      </p:sp>
      <p:sp>
        <p:nvSpPr>
          <p:cNvPr id="4" name="Slide Number Placeholder 3"/>
          <p:cNvSpPr>
            <a:spLocks noGrp="1"/>
          </p:cNvSpPr>
          <p:nvPr>
            <p:ph type="sldNum" sz="quarter" idx="12"/>
          </p:nvPr>
        </p:nvSpPr>
        <p:spPr/>
        <p:txBody>
          <a:bodyPr/>
          <a:lstStyle/>
          <a:p>
            <a:pPr>
              <a:defRPr/>
            </a:pPr>
            <a:fld id="{3E4E9588-7777-4A37-A024-E9F4A323B0FD}" type="slidenum">
              <a:rPr lang="en-US" smtClean="0"/>
              <a:pPr>
                <a:defRPr/>
              </a:pPr>
              <a:t>41</a:t>
            </a:fld>
            <a:endParaRPr lang="en-US"/>
          </a:p>
        </p:txBody>
      </p:sp>
      <p:pic>
        <p:nvPicPr>
          <p:cNvPr id="1026" name="Picture 2" descr="R:\projects\nyserda_ACDC\Rwork\EEcluster2011052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399" y="1066800"/>
            <a:ext cx="8938731" cy="563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7193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mtClean="0">
                <a:ea typeface="ＭＳ Ｐゴシック"/>
                <a:cs typeface="ＭＳ Ｐゴシック"/>
              </a:rPr>
              <a:t>Blade power tuning example</a:t>
            </a:r>
          </a:p>
        </p:txBody>
      </p:sp>
      <p:pic>
        <p:nvPicPr>
          <p:cNvPr id="110596" name="Picture 4" descr="gentian_tuned"/>
          <p:cNvPicPr>
            <a:picLocks noChangeAspect="1" noChangeArrowheads="1"/>
          </p:cNvPicPr>
          <p:nvPr/>
        </p:nvPicPr>
        <p:blipFill>
          <a:blip r:embed="rId3" cstate="print"/>
          <a:srcRect/>
          <a:stretch>
            <a:fillRect/>
          </a:stretch>
        </p:blipFill>
        <p:spPr bwMode="auto">
          <a:xfrm>
            <a:off x="0" y="895350"/>
            <a:ext cx="9144000" cy="5126038"/>
          </a:xfrm>
          <a:prstGeom prst="rect">
            <a:avLst/>
          </a:prstGeom>
          <a:noFill/>
          <a:ln w="9525">
            <a:noFill/>
            <a:miter lim="800000"/>
            <a:headEnd/>
            <a:tailEnd/>
          </a:ln>
        </p:spPr>
      </p:pic>
    </p:spTree>
    <p:extLst>
      <p:ext uri="{BB962C8B-B14F-4D97-AF65-F5344CB8AC3E}">
        <p14:creationId xmlns:p14="http://schemas.microsoft.com/office/powerpoint/2010/main" xmlns="" val="3517244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ctrTitle" idx="4294967295"/>
          </p:nvPr>
        </p:nvSpPr>
        <p:spPr>
          <a:xfrm>
            <a:off x="381000" y="2286000"/>
            <a:ext cx="8153400" cy="1219200"/>
          </a:xfrm>
        </p:spPr>
        <p:txBody>
          <a:bodyPr/>
          <a:lstStyle/>
          <a:p>
            <a:pPr eaLnBrk="1" hangingPunct="1"/>
            <a:r>
              <a:rPr lang="en-US" sz="3600" dirty="0" smtClean="0">
                <a:ea typeface="ＭＳ Ｐゴシック"/>
                <a:cs typeface="ＭＳ Ｐゴシック"/>
              </a:rPr>
              <a:t>Closing Comments</a:t>
            </a:r>
            <a:r>
              <a:rPr lang="en-US" dirty="0" smtClean="0">
                <a:ea typeface="ＭＳ Ｐゴシック"/>
                <a:cs typeface="ＭＳ Ｐゴシック"/>
              </a:rPr>
              <a:t/>
            </a:r>
            <a:br>
              <a:rPr lang="en-US" dirty="0" smtClean="0">
                <a:ea typeface="ＭＳ Ｐゴシック"/>
                <a:cs typeface="ＭＳ Ｐゴシック"/>
              </a:rPr>
            </a:br>
            <a:r>
              <a:rPr lang="en-US" dirty="0" smtClean="0">
                <a:ea typeface="ＭＳ Ｐゴシック"/>
                <a:cs typeface="ＭＳ Ｐゴシック"/>
              </a:rPr>
              <a:t/>
            </a:r>
            <a:br>
              <a:rPr lang="en-US" dirty="0" smtClean="0">
                <a:ea typeface="ＭＳ Ｐゴシック"/>
                <a:cs typeface="ＭＳ Ｐゴシック"/>
              </a:rPr>
            </a:br>
            <a:r>
              <a:rPr lang="en-US" sz="1600" dirty="0" smtClean="0">
                <a:ea typeface="ＭＳ Ｐゴシック"/>
                <a:cs typeface="ＭＳ Ｐゴシック"/>
              </a:rPr>
              <a:t/>
            </a:r>
            <a:br>
              <a:rPr lang="en-US" sz="1600" dirty="0" smtClean="0">
                <a:ea typeface="ＭＳ Ｐゴシック"/>
                <a:cs typeface="ＭＳ Ｐゴシック"/>
              </a:rPr>
            </a:br>
            <a:r>
              <a:rPr lang="en-US" sz="1600" dirty="0" smtClean="0">
                <a:ea typeface="ＭＳ Ｐゴシック"/>
                <a:cs typeface="ＭＳ Ｐゴシック"/>
              </a:rPr>
              <a:t>Victoria Hamilton, </a:t>
            </a:r>
            <a:r>
              <a:rPr lang="en-US" sz="1600" b="0" dirty="0" smtClean="0">
                <a:ea typeface="ＭＳ Ｐゴシック"/>
                <a:cs typeface="ＭＳ Ｐゴシック"/>
              </a:rPr>
              <a:t>Director of Research Initiatives, Office of the Executive Vice President for Research (OEVPR)</a:t>
            </a:r>
            <a:br>
              <a:rPr lang="en-US" sz="1600" b="0" dirty="0" smtClean="0">
                <a:ea typeface="ＭＳ Ｐゴシック"/>
                <a:cs typeface="ＭＳ Ｐゴシック"/>
              </a:rPr>
            </a:br>
            <a:r>
              <a:rPr lang="en-US" dirty="0" smtClean="0">
                <a:ea typeface="ＭＳ Ｐゴシック"/>
                <a:cs typeface="ＭＳ Ｐゴシック"/>
              </a:rPr>
              <a:t>			</a:t>
            </a:r>
          </a:p>
        </p:txBody>
      </p:sp>
      <p:sp>
        <p:nvSpPr>
          <p:cNvPr id="109570" name="Slide Number Placeholder 2"/>
          <p:cNvSpPr>
            <a:spLocks noGrp="1"/>
          </p:cNvSpPr>
          <p:nvPr>
            <p:ph type="sldNum" sz="quarter" idx="12"/>
          </p:nvPr>
        </p:nvSpPr>
        <p:spPr>
          <a:noFill/>
        </p:spPr>
        <p:txBody>
          <a:bodyPr/>
          <a:lstStyle/>
          <a:p>
            <a:fld id="{CEA16F37-3DDD-4575-9AE8-5B8B955FBE99}" type="slidenum">
              <a:rPr lang="en-US" smtClean="0">
                <a:ea typeface="ＭＳ Ｐゴシック"/>
                <a:cs typeface="ＭＳ Ｐゴシック"/>
              </a:rPr>
              <a:pPr/>
              <a:t>43</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457200" y="4114800"/>
            <a:ext cx="8218488" cy="863600"/>
          </a:xfrm>
        </p:spPr>
        <p:txBody>
          <a:bodyPr/>
          <a:lstStyle/>
          <a:p>
            <a:pPr algn="ctr" eaLnBrk="1" hangingPunct="1"/>
            <a:r>
              <a:rPr lang="en-US" smtClean="0">
                <a:ea typeface="ＭＳ Ｐゴシック"/>
                <a:cs typeface="ＭＳ Ｐゴシック"/>
              </a:rPr>
              <a:t>Thank You, NYSERDA</a:t>
            </a:r>
          </a:p>
        </p:txBody>
      </p:sp>
      <p:sp>
        <p:nvSpPr>
          <p:cNvPr id="113666" name="Content Placeholder 2"/>
          <p:cNvSpPr>
            <a:spLocks noGrp="1"/>
          </p:cNvSpPr>
          <p:nvPr>
            <p:ph idx="1"/>
          </p:nvPr>
        </p:nvSpPr>
        <p:spPr>
          <a:xfrm>
            <a:off x="457200" y="4724400"/>
            <a:ext cx="8218488" cy="914400"/>
          </a:xfrm>
        </p:spPr>
        <p:txBody>
          <a:bodyPr/>
          <a:lstStyle/>
          <a:p>
            <a:pPr eaLnBrk="1" hangingPunct="1">
              <a:buFontTx/>
              <a:buNone/>
            </a:pPr>
            <a:r>
              <a:rPr lang="en-US" sz="1400" smtClean="0">
                <a:ea typeface="ＭＳ Ｐゴシック"/>
                <a:cs typeface="ＭＳ Ｐゴシック"/>
              </a:rPr>
              <a:t>	This work is supported in part by the New York State Energy Research and Development Authority (NYSERDA agreement number 11145).  NYSERDA has not reviewed the information contained herein, and the opinions expressed do not necessarily reflect those of NYSERDA or the State of New York.</a:t>
            </a:r>
          </a:p>
        </p:txBody>
      </p:sp>
      <p:sp>
        <p:nvSpPr>
          <p:cNvPr id="113667" name="Slide Number Placeholder 5"/>
          <p:cNvSpPr>
            <a:spLocks noGrp="1"/>
          </p:cNvSpPr>
          <p:nvPr>
            <p:ph type="sldNum" sz="quarter" idx="12"/>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F6296BD-AA57-403A-BF63-9116B83F2630}" type="slidenum">
              <a:rPr lang="en-US" smtClean="0">
                <a:ea typeface="ＭＳ Ｐゴシック"/>
                <a:cs typeface="ＭＳ Ｐゴシック"/>
              </a:rPr>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44</a:t>
            </a:fld>
            <a:endParaRPr lang="en-US" smtClean="0">
              <a:ea typeface="ＭＳ Ｐゴシック"/>
              <a:cs typeface="ＭＳ Ｐゴシック"/>
            </a:endParaRPr>
          </a:p>
        </p:txBody>
      </p:sp>
      <p:sp>
        <p:nvSpPr>
          <p:cNvPr id="113668" name="Title 1"/>
          <p:cNvSpPr txBox="1">
            <a:spLocks/>
          </p:cNvSpPr>
          <p:nvPr/>
        </p:nvSpPr>
        <p:spPr bwMode="auto">
          <a:xfrm>
            <a:off x="457200" y="2590800"/>
            <a:ext cx="8218488" cy="1066800"/>
          </a:xfrm>
          <a:prstGeom prst="rect">
            <a:avLst/>
          </a:prstGeom>
          <a:noFill/>
          <a:ln w="9525">
            <a:noFill/>
            <a:round/>
            <a:headEnd/>
            <a:tailEnd/>
          </a:ln>
        </p:spPr>
        <p:txBody>
          <a:bodyPr lIns="90000" tIns="46800" rIns="90000" bIns="46800" anchor="ctr"/>
          <a:lstStyle/>
          <a:p>
            <a:pPr eaLnBrk="0" hangingPunct="0">
              <a:buClr>
                <a:srgbClr val="333399"/>
              </a:buClr>
              <a:buSzPct val="100000"/>
            </a:pPr>
            <a:r>
              <a:rPr lang="en-US" sz="2000" dirty="0" smtClean="0">
                <a:solidFill>
                  <a:srgbClr val="333399"/>
                </a:solidFill>
              </a:rPr>
              <a:t>Departments </a:t>
            </a:r>
            <a:r>
              <a:rPr lang="en-US" sz="2000" dirty="0">
                <a:solidFill>
                  <a:srgbClr val="333399"/>
                </a:solidFill>
              </a:rPr>
              <a:t>of Statistics and Astronomy </a:t>
            </a:r>
            <a:r>
              <a:rPr lang="en-US" sz="2000" dirty="0" smtClean="0">
                <a:solidFill>
                  <a:srgbClr val="333399"/>
                </a:solidFill>
              </a:rPr>
              <a:t>&amp; Astrophysics</a:t>
            </a:r>
            <a:endParaRPr lang="en-US" sz="2000" dirty="0">
              <a:solidFill>
                <a:srgbClr val="333399"/>
              </a:solidFill>
            </a:endParaRPr>
          </a:p>
          <a:p>
            <a:pPr eaLnBrk="0" hangingPunct="0">
              <a:buClr>
                <a:srgbClr val="333399"/>
              </a:buClr>
              <a:buSzPct val="100000"/>
            </a:pPr>
            <a:endParaRPr lang="en-US" sz="2000" dirty="0" smtClean="0">
              <a:solidFill>
                <a:srgbClr val="333399"/>
              </a:solidFill>
            </a:endParaRPr>
          </a:p>
          <a:p>
            <a:pPr eaLnBrk="0" hangingPunct="0">
              <a:buClr>
                <a:srgbClr val="333399"/>
              </a:buClr>
              <a:buSzPct val="100000"/>
            </a:pPr>
            <a:r>
              <a:rPr lang="en-US" sz="2000" dirty="0" smtClean="0">
                <a:solidFill>
                  <a:srgbClr val="333399"/>
                </a:solidFill>
              </a:rPr>
              <a:t>Columbia University Facilities</a:t>
            </a:r>
          </a:p>
          <a:p>
            <a:pPr eaLnBrk="0" hangingPunct="0">
              <a:buClr>
                <a:srgbClr val="333399"/>
              </a:buClr>
              <a:buSzPct val="100000"/>
            </a:pPr>
            <a:endParaRPr lang="en-US" sz="2000" dirty="0">
              <a:solidFill>
                <a:srgbClr val="333399"/>
              </a:solidFill>
            </a:endParaRPr>
          </a:p>
          <a:p>
            <a:pPr eaLnBrk="0" hangingPunct="0">
              <a:buClr>
                <a:srgbClr val="333399"/>
              </a:buClr>
              <a:buSzPct val="100000"/>
            </a:pPr>
            <a:r>
              <a:rPr lang="en-US" sz="2000" dirty="0" smtClean="0">
                <a:solidFill>
                  <a:srgbClr val="333399"/>
                </a:solidFill>
              </a:rPr>
              <a:t>CUIT Data Center Facilities and Operations, Network Operations and Engineering, Systems Operations and Engineering, Research Computing Services, Classroom &amp; Desktop Engineering, and the Project Management </a:t>
            </a:r>
            <a:r>
              <a:rPr lang="en-US" sz="2000" dirty="0">
                <a:solidFill>
                  <a:srgbClr val="333399"/>
                </a:solidFill>
              </a:rPr>
              <a:t>Office</a:t>
            </a:r>
          </a:p>
        </p:txBody>
      </p:sp>
      <p:sp>
        <p:nvSpPr>
          <p:cNvPr id="113669" name="Title 1"/>
          <p:cNvSpPr txBox="1">
            <a:spLocks/>
          </p:cNvSpPr>
          <p:nvPr/>
        </p:nvSpPr>
        <p:spPr bwMode="auto">
          <a:xfrm>
            <a:off x="533400" y="914400"/>
            <a:ext cx="8218488" cy="863600"/>
          </a:xfrm>
          <a:prstGeom prst="rect">
            <a:avLst/>
          </a:prstGeom>
          <a:noFill/>
          <a:ln w="9525">
            <a:noFill/>
            <a:round/>
            <a:headEnd/>
            <a:tailEnd/>
          </a:ln>
        </p:spPr>
        <p:txBody>
          <a:bodyPr lIns="90000" tIns="46800" rIns="90000" bIns="46800" anchor="ctr"/>
          <a:lstStyle/>
          <a:p>
            <a:pPr algn="ctr" eaLnBrk="0" hangingPunct="0">
              <a:buClr>
                <a:srgbClr val="333399"/>
              </a:buClr>
              <a:buSzPct val="100000"/>
            </a:pPr>
            <a:r>
              <a:rPr lang="en-US" sz="3200" b="1" dirty="0">
                <a:solidFill>
                  <a:srgbClr val="333399"/>
                </a:solidFill>
              </a:rPr>
              <a:t>Thanks to many groups around Columbia and within CUIT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Conclusions</a:t>
            </a:r>
            <a:endParaRPr lang="en-US" sz="2800" dirty="0"/>
          </a:p>
        </p:txBody>
      </p:sp>
      <p:sp>
        <p:nvSpPr>
          <p:cNvPr id="3" name="Content Placeholder 2"/>
          <p:cNvSpPr>
            <a:spLocks noGrp="1"/>
          </p:cNvSpPr>
          <p:nvPr>
            <p:ph idx="1"/>
          </p:nvPr>
        </p:nvSpPr>
        <p:spPr>
          <a:xfrm>
            <a:off x="457200" y="1295400"/>
            <a:ext cx="8229600" cy="4191000"/>
          </a:xfrm>
        </p:spPr>
        <p:txBody>
          <a:bodyPr/>
          <a:lstStyle/>
          <a:p>
            <a:r>
              <a:rPr lang="en-US" sz="1400" b="1" dirty="0" smtClean="0">
                <a:solidFill>
                  <a:schemeClr val="accent6"/>
                </a:solidFill>
              </a:rPr>
              <a:t>The ability to measure provides evidence to support</a:t>
            </a:r>
          </a:p>
          <a:p>
            <a:pPr lvl="1"/>
            <a:r>
              <a:rPr lang="en-US" sz="1400" dirty="0" smtClean="0">
                <a:solidFill>
                  <a:schemeClr val="accent6"/>
                </a:solidFill>
              </a:rPr>
              <a:t>Improvements in daily operations</a:t>
            </a:r>
          </a:p>
          <a:p>
            <a:pPr lvl="1"/>
            <a:r>
              <a:rPr lang="en-US" sz="1400" dirty="0" smtClean="0">
                <a:solidFill>
                  <a:schemeClr val="accent6"/>
                </a:solidFill>
              </a:rPr>
              <a:t>Sustainable long-term strategy</a:t>
            </a:r>
          </a:p>
          <a:p>
            <a:pPr lvl="1"/>
            <a:endParaRPr lang="en-US" sz="1400" dirty="0" smtClean="0"/>
          </a:p>
          <a:p>
            <a:r>
              <a:rPr lang="en-US" sz="1400" b="1" dirty="0" smtClean="0">
                <a:solidFill>
                  <a:srgbClr val="2D2D8A"/>
                </a:solidFill>
              </a:rPr>
              <a:t>Hardware Refresh Policy shows measurable improvement </a:t>
            </a:r>
          </a:p>
          <a:p>
            <a:endParaRPr lang="en-US" sz="1400" b="1" dirty="0">
              <a:solidFill>
                <a:srgbClr val="2D2D8A"/>
              </a:solidFill>
            </a:endParaRPr>
          </a:p>
          <a:p>
            <a:r>
              <a:rPr lang="en-US" sz="1400" b="1" dirty="0" smtClean="0">
                <a:solidFill>
                  <a:srgbClr val="2D2D8A"/>
                </a:solidFill>
              </a:rPr>
              <a:t>Advances in server technology render power tuning as obsolete</a:t>
            </a:r>
          </a:p>
          <a:p>
            <a:endParaRPr lang="en-US" sz="1400" b="1" dirty="0" smtClean="0">
              <a:solidFill>
                <a:srgbClr val="2D2D8A"/>
              </a:solidFill>
            </a:endParaRPr>
          </a:p>
          <a:p>
            <a:r>
              <a:rPr lang="en-US" sz="1400" b="1" dirty="0" smtClean="0">
                <a:solidFill>
                  <a:srgbClr val="2D2D8A"/>
                </a:solidFill>
              </a:rPr>
              <a:t>Long-term savings realized thru energy-efficiency must compete with project economies</a:t>
            </a:r>
          </a:p>
          <a:p>
            <a:endParaRPr lang="en-US" sz="1400" b="1" dirty="0">
              <a:solidFill>
                <a:srgbClr val="2D2D8A"/>
              </a:solidFill>
            </a:endParaRPr>
          </a:p>
          <a:p>
            <a:r>
              <a:rPr lang="en-US" sz="1400" b="1" dirty="0" smtClean="0">
                <a:solidFill>
                  <a:srgbClr val="2D2D8A"/>
                </a:solidFill>
              </a:rPr>
              <a:t>Collaboration between Facility and IT departments is essential </a:t>
            </a:r>
          </a:p>
          <a:p>
            <a:endParaRPr lang="en-US" sz="1400" b="1" dirty="0">
              <a:solidFill>
                <a:srgbClr val="2D2D8A"/>
              </a:solidFill>
            </a:endParaRPr>
          </a:p>
          <a:p>
            <a:pPr marL="0" indent="0">
              <a:buNone/>
            </a:pPr>
            <a:endParaRPr lang="en-US" sz="1400" b="1" dirty="0" smtClean="0">
              <a:solidFill>
                <a:srgbClr val="2D2D8A"/>
              </a:solidFill>
            </a:endParaRPr>
          </a:p>
          <a:p>
            <a:pPr marL="457200" lvl="1" indent="0">
              <a:buNone/>
            </a:pPr>
            <a:endParaRPr lang="en-US" sz="1400" dirty="0" smtClean="0">
              <a:solidFill>
                <a:srgbClr val="2D2D8A"/>
              </a:solidFill>
            </a:endParaRPr>
          </a:p>
          <a:p>
            <a:endParaRPr lang="en-US" sz="1400" b="1" dirty="0">
              <a:solidFill>
                <a:srgbClr val="2D2D8A"/>
              </a:solidFill>
            </a:endParaRPr>
          </a:p>
          <a:p>
            <a:endParaRPr lang="en-US" sz="1400" b="1" dirty="0">
              <a:solidFill>
                <a:srgbClr val="2D2D8A"/>
              </a:solidFill>
            </a:endParaRPr>
          </a:p>
        </p:txBody>
      </p:sp>
      <p:sp>
        <p:nvSpPr>
          <p:cNvPr id="4" name="Slide Number Placeholder 3"/>
          <p:cNvSpPr>
            <a:spLocks noGrp="1"/>
          </p:cNvSpPr>
          <p:nvPr>
            <p:ph type="sldNum" sz="quarter" idx="12"/>
          </p:nvPr>
        </p:nvSpPr>
        <p:spPr/>
        <p:txBody>
          <a:bodyPr/>
          <a:lstStyle/>
          <a:p>
            <a:pPr>
              <a:defRPr/>
            </a:pPr>
            <a:fld id="{3E4E9588-7777-4A37-A024-E9F4A323B0FD}" type="slidenum">
              <a:rPr lang="en-US" smtClean="0"/>
              <a:pPr>
                <a:defRPr/>
              </a:pPr>
              <a:t>5</a:t>
            </a:fld>
            <a:endParaRPr lang="en-US"/>
          </a:p>
        </p:txBody>
      </p:sp>
    </p:spTree>
    <p:extLst>
      <p:ext uri="{BB962C8B-B14F-4D97-AF65-F5344CB8AC3E}">
        <p14:creationId xmlns:p14="http://schemas.microsoft.com/office/powerpoint/2010/main" xmlns="" val="3340338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457200" y="482600"/>
            <a:ext cx="8229600" cy="454025"/>
          </a:xfrm>
        </p:spPr>
        <p:txBody>
          <a:bodyPr lIns="0" tIns="0" rIns="0" bIns="0"/>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smtClean="0">
                <a:ea typeface="ＭＳ Ｐゴシック"/>
                <a:cs typeface="ＭＳ Ｐゴシック"/>
              </a:rPr>
              <a:t>Accomplishments</a:t>
            </a:r>
          </a:p>
        </p:txBody>
      </p:sp>
      <p:sp>
        <p:nvSpPr>
          <p:cNvPr id="26627" name="Slide Number Placeholder 3"/>
          <p:cNvSpPr>
            <a:spLocks noGrp="1"/>
          </p:cNvSpPr>
          <p:nvPr>
            <p:ph type="sldNum" sz="quarter" idx="12"/>
          </p:nvPr>
        </p:nvSpPr>
        <p:spPr>
          <a:noFill/>
        </p:spPr>
        <p:txBody>
          <a:bodyPr/>
          <a:lstStyle/>
          <a:p>
            <a:fld id="{F0F5C17F-672B-46EA-9644-AC332F1F6C05}" type="slidenum">
              <a:rPr lang="en-US" smtClean="0">
                <a:ea typeface="ＭＳ Ｐゴシック"/>
                <a:cs typeface="ＭＳ Ｐゴシック"/>
              </a:rPr>
              <a:pPr/>
              <a:t>6</a:t>
            </a:fld>
            <a:endParaRPr lang="en-US" smtClean="0">
              <a:ea typeface="ＭＳ Ｐゴシック"/>
              <a:cs typeface="ＭＳ Ｐゴシック"/>
            </a:endParaRPr>
          </a:p>
        </p:txBody>
      </p:sp>
      <p:sp>
        <p:nvSpPr>
          <p:cNvPr id="7" name="TextBox 6"/>
          <p:cNvSpPr txBox="1"/>
          <p:nvPr/>
        </p:nvSpPr>
        <p:spPr>
          <a:xfrm>
            <a:off x="914400" y="4572000"/>
            <a:ext cx="8001000" cy="1138773"/>
          </a:xfrm>
          <a:prstGeom prst="rect">
            <a:avLst/>
          </a:prstGeom>
          <a:noFill/>
        </p:spPr>
        <p:txBody>
          <a:bodyPr wrap="square" rtlCol="0">
            <a:spAutoFit/>
          </a:bodyPr>
          <a:lstStyle/>
          <a:p>
            <a:pPr>
              <a:buFont typeface="Arial" pitchFamily="34" charset="0"/>
              <a:buChar char="•"/>
            </a:pPr>
            <a:r>
              <a:rPr lang="en-US" sz="1200" dirty="0" smtClean="0">
                <a:solidFill>
                  <a:schemeClr val="accent6"/>
                </a:solidFill>
              </a:rPr>
              <a:t>   Verified server energy efficiency improvements from January 2010 to March 2011: Increased load shows overlap between old and replacement equipment, followed by decreases when old equipment has been removed</a:t>
            </a:r>
          </a:p>
          <a:p>
            <a:pPr>
              <a:buFont typeface="Arial" pitchFamily="34" charset="0"/>
              <a:buChar char="•"/>
            </a:pPr>
            <a:endParaRPr lang="en-US" sz="800" dirty="0" smtClean="0">
              <a:solidFill>
                <a:schemeClr val="accent6"/>
              </a:solidFill>
            </a:endParaRPr>
          </a:p>
          <a:p>
            <a:pPr>
              <a:buFont typeface="Arial" pitchFamily="34" charset="0"/>
              <a:buChar char="•"/>
            </a:pPr>
            <a:r>
              <a:rPr lang="en-US" sz="1200" dirty="0" smtClean="0">
                <a:solidFill>
                  <a:schemeClr val="accent6"/>
                </a:solidFill>
              </a:rPr>
              <a:t>  Successful experiment with replacement of 30 old servers with newer, presumably more efficient models led to funding of an ongoing annual $500K project to aggressively consolidate and </a:t>
            </a:r>
            <a:r>
              <a:rPr lang="en-US" sz="1200" dirty="0" err="1" smtClean="0">
                <a:solidFill>
                  <a:schemeClr val="accent6"/>
                </a:solidFill>
              </a:rPr>
              <a:t>virtualize</a:t>
            </a:r>
            <a:r>
              <a:rPr lang="en-US" sz="1200" dirty="0" smtClean="0">
                <a:solidFill>
                  <a:schemeClr val="accent6"/>
                </a:solidFill>
              </a:rPr>
              <a:t> most servers over the next three years, and to maintain a steady state three-year refresh cycle</a:t>
            </a:r>
            <a:endParaRPr lang="en-US" sz="1200" dirty="0">
              <a:solidFill>
                <a:schemeClr val="accent6"/>
              </a:solidFill>
            </a:endParaRPr>
          </a:p>
        </p:txBody>
      </p:sp>
      <p:pic>
        <p:nvPicPr>
          <p:cNvPr id="6" name="Picture 5"/>
          <p:cNvPicPr/>
          <p:nvPr/>
        </p:nvPicPr>
        <p:blipFill>
          <a:blip r:embed="rId3" cstate="print">
            <a:extLst>
              <a:ext uri="{28A0092B-C50C-407E-A947-70E740481C1C}">
                <a14:useLocalDpi xmlns:a14="http://schemas.microsoft.com/office/drawing/2010/main" xmlns="" val="0"/>
              </a:ext>
            </a:extLst>
          </a:blip>
          <a:stretch>
            <a:fillRect/>
          </a:stretch>
        </p:blipFill>
        <p:spPr>
          <a:xfrm>
            <a:off x="1066800" y="990600"/>
            <a:ext cx="6705600" cy="35814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457200" y="482600"/>
            <a:ext cx="8229600" cy="454025"/>
          </a:xfrm>
        </p:spPr>
        <p:txBody>
          <a:bodyPr lIns="0" tIns="0" rIns="0" bIns="0"/>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smtClean="0">
                <a:ea typeface="ＭＳ Ｐゴシック"/>
                <a:cs typeface="ＭＳ Ｐゴシック"/>
              </a:rPr>
              <a:t>Accomplishments</a:t>
            </a:r>
          </a:p>
        </p:txBody>
      </p:sp>
      <p:sp>
        <p:nvSpPr>
          <p:cNvPr id="26627" name="Slide Number Placeholder 3"/>
          <p:cNvSpPr>
            <a:spLocks noGrp="1"/>
          </p:cNvSpPr>
          <p:nvPr>
            <p:ph type="sldNum" sz="quarter" idx="12"/>
          </p:nvPr>
        </p:nvSpPr>
        <p:spPr>
          <a:noFill/>
        </p:spPr>
        <p:txBody>
          <a:bodyPr/>
          <a:lstStyle/>
          <a:p>
            <a:fld id="{F0F5C17F-672B-46EA-9644-AC332F1F6C05}" type="slidenum">
              <a:rPr lang="en-US" smtClean="0">
                <a:ea typeface="ＭＳ Ｐゴシック"/>
                <a:cs typeface="ＭＳ Ｐゴシック"/>
              </a:rPr>
              <a:pPr/>
              <a:t>7</a:t>
            </a:fld>
            <a:endParaRPr lang="en-US" smtClean="0">
              <a:ea typeface="ＭＳ Ｐゴシック"/>
              <a:cs typeface="ＭＳ Ｐゴシック"/>
            </a:endParaRPr>
          </a:p>
        </p:txBody>
      </p:sp>
      <p:sp>
        <p:nvSpPr>
          <p:cNvPr id="7" name="TextBox 6"/>
          <p:cNvSpPr txBox="1"/>
          <p:nvPr/>
        </p:nvSpPr>
        <p:spPr>
          <a:xfrm>
            <a:off x="914400" y="4953000"/>
            <a:ext cx="8001000" cy="276999"/>
          </a:xfrm>
          <a:prstGeom prst="rect">
            <a:avLst/>
          </a:prstGeom>
          <a:noFill/>
        </p:spPr>
        <p:txBody>
          <a:bodyPr wrap="square" rtlCol="0">
            <a:spAutoFit/>
          </a:bodyPr>
          <a:lstStyle/>
          <a:p>
            <a:r>
              <a:rPr lang="en-US" sz="1200" dirty="0" smtClean="0">
                <a:solidFill>
                  <a:schemeClr val="accent6"/>
                </a:solidFill>
              </a:rPr>
              <a:t>Estimated server compute performance has increased approximately 20% while energy demand has been reduced</a:t>
            </a:r>
            <a:endParaRPr lang="en-US" sz="1200" dirty="0">
              <a:solidFill>
                <a:schemeClr val="accent6"/>
              </a:solidFill>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tretch>
            <a:fillRect/>
          </a:stretch>
        </p:blipFill>
        <p:spPr>
          <a:xfrm>
            <a:off x="1676400" y="1066800"/>
            <a:ext cx="5486400" cy="3621024"/>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457200" y="482600"/>
            <a:ext cx="8229600" cy="454025"/>
          </a:xfrm>
        </p:spPr>
        <p:txBody>
          <a:bodyPr lIns="0" tIns="0" rIns="0" bIns="0"/>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smtClean="0">
                <a:ea typeface="ＭＳ Ｐゴシック"/>
                <a:cs typeface="ＭＳ Ｐゴシック"/>
              </a:rPr>
              <a:t>Accomplishments</a:t>
            </a:r>
          </a:p>
        </p:txBody>
      </p:sp>
      <p:sp>
        <p:nvSpPr>
          <p:cNvPr id="26627" name="Slide Number Placeholder 3"/>
          <p:cNvSpPr>
            <a:spLocks noGrp="1"/>
          </p:cNvSpPr>
          <p:nvPr>
            <p:ph type="sldNum" sz="quarter" idx="12"/>
          </p:nvPr>
        </p:nvSpPr>
        <p:spPr>
          <a:noFill/>
        </p:spPr>
        <p:txBody>
          <a:bodyPr/>
          <a:lstStyle/>
          <a:p>
            <a:fld id="{F0F5C17F-672B-46EA-9644-AC332F1F6C05}" type="slidenum">
              <a:rPr lang="en-US" smtClean="0">
                <a:ea typeface="ＭＳ Ｐゴシック"/>
                <a:cs typeface="ＭＳ Ｐゴシック"/>
              </a:rPr>
              <a:pPr/>
              <a:t>8</a:t>
            </a:fld>
            <a:endParaRPr lang="en-US" smtClean="0">
              <a:ea typeface="ＭＳ Ｐゴシック"/>
              <a:cs typeface="ＭＳ Ｐゴシック"/>
            </a:endParaRPr>
          </a:p>
        </p:txBody>
      </p:sp>
      <p:sp>
        <p:nvSpPr>
          <p:cNvPr id="7" name="TextBox 6"/>
          <p:cNvSpPr txBox="1"/>
          <p:nvPr/>
        </p:nvSpPr>
        <p:spPr>
          <a:xfrm>
            <a:off x="914400" y="4953000"/>
            <a:ext cx="8001000" cy="830997"/>
          </a:xfrm>
          <a:prstGeom prst="rect">
            <a:avLst/>
          </a:prstGeom>
          <a:noFill/>
        </p:spPr>
        <p:txBody>
          <a:bodyPr wrap="square" rtlCol="0">
            <a:spAutoFit/>
          </a:bodyPr>
          <a:lstStyle/>
          <a:p>
            <a:r>
              <a:rPr lang="en-US" sz="1200" dirty="0" smtClean="0">
                <a:solidFill>
                  <a:schemeClr val="accent6"/>
                </a:solidFill>
              </a:rPr>
              <a:t>An enterprise storage refresh project also leveraged our newly green data center approach to (a) require the bidding vendors to document their energy efficiency as one of the selection criteria, and, (b) implement a new overhead cable distribution system to begin the (lengthy) process of removing under floor airflow blockages.</a:t>
            </a:r>
          </a:p>
          <a:p>
            <a:pPr>
              <a:buFont typeface="Arial" pitchFamily="34" charset="0"/>
              <a:buChar char="•"/>
            </a:pPr>
            <a:endParaRPr lang="en-US" sz="1200" dirty="0">
              <a:solidFill>
                <a:schemeClr val="accent6"/>
              </a:solidFill>
            </a:endParaRPr>
          </a:p>
        </p:txBody>
      </p:sp>
      <p:pic>
        <p:nvPicPr>
          <p:cNvPr id="6" name="Picture 5"/>
          <p:cNvPicPr/>
          <p:nvPr/>
        </p:nvPicPr>
        <p:blipFill>
          <a:blip r:embed="rId3" cstate="print">
            <a:extLst>
              <a:ext uri="{28A0092B-C50C-407E-A947-70E740481C1C}">
                <a14:useLocalDpi xmlns:a14="http://schemas.microsoft.com/office/drawing/2010/main" xmlns="" val="0"/>
              </a:ext>
            </a:extLst>
          </a:blip>
          <a:stretch>
            <a:fillRect/>
          </a:stretch>
        </p:blipFill>
        <p:spPr>
          <a:xfrm>
            <a:off x="2057400" y="990600"/>
            <a:ext cx="5029200" cy="3733800"/>
          </a:xfrm>
          <a:prstGeom prst="rect">
            <a:avLst/>
          </a:prstGeom>
        </p:spPr>
      </p:pic>
      <p:sp>
        <p:nvSpPr>
          <p:cNvPr id="2" name="TextBox 1"/>
          <p:cNvSpPr txBox="1"/>
          <p:nvPr/>
        </p:nvSpPr>
        <p:spPr>
          <a:xfrm>
            <a:off x="2590800" y="4419600"/>
            <a:ext cx="2286000" cy="230832"/>
          </a:xfrm>
          <a:prstGeom prst="rect">
            <a:avLst/>
          </a:prstGeom>
          <a:solidFill>
            <a:schemeClr val="accent3"/>
          </a:solidFill>
        </p:spPr>
        <p:txBody>
          <a:bodyPr wrap="square" rtlCol="0">
            <a:spAutoFit/>
          </a:bodyPr>
          <a:lstStyle/>
          <a:p>
            <a:r>
              <a:rPr lang="en-US" sz="900" dirty="0" smtClean="0">
                <a:solidFill>
                  <a:schemeClr val="tx1"/>
                </a:solidFill>
              </a:rPr>
              <a:t>OLD  Storage                      NEW Storage</a:t>
            </a:r>
            <a:endParaRPr lang="en-US" sz="9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a:cs typeface="ＭＳ Ｐゴシック"/>
              </a:rPr>
              <a:t>Accomplishments</a:t>
            </a:r>
            <a:endParaRPr lang="en-US" dirty="0"/>
          </a:p>
        </p:txBody>
      </p:sp>
      <p:sp>
        <p:nvSpPr>
          <p:cNvPr id="4" name="Slide Number Placeholder 3"/>
          <p:cNvSpPr>
            <a:spLocks noGrp="1"/>
          </p:cNvSpPr>
          <p:nvPr>
            <p:ph type="sldNum" sz="quarter" idx="12"/>
          </p:nvPr>
        </p:nvSpPr>
        <p:spPr/>
        <p:txBody>
          <a:bodyPr/>
          <a:lstStyle/>
          <a:p>
            <a:pPr>
              <a:defRPr/>
            </a:pPr>
            <a:fld id="{3E4E9588-7777-4A37-A024-E9F4A323B0FD}" type="slidenum">
              <a:rPr lang="en-US" smtClean="0"/>
              <a:pPr>
                <a:defRPr/>
              </a:pPr>
              <a:t>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3291516877"/>
              </p:ext>
            </p:extLst>
          </p:nvPr>
        </p:nvGraphicFramePr>
        <p:xfrm>
          <a:off x="685800" y="1447800"/>
          <a:ext cx="8153400" cy="1717548"/>
        </p:xfrm>
        <a:graphic>
          <a:graphicData uri="http://schemas.openxmlformats.org/drawingml/2006/table">
            <a:tbl>
              <a:tblPr/>
              <a:tblGrid>
                <a:gridCol w="4466524"/>
                <a:gridCol w="924350"/>
                <a:gridCol w="2762526"/>
              </a:tblGrid>
              <a:tr h="190500">
                <a:tc>
                  <a:txBody>
                    <a:bodyPr/>
                    <a:lstStyle/>
                    <a:p>
                      <a:pPr marL="0" marR="0">
                        <a:lnSpc>
                          <a:spcPct val="115000"/>
                        </a:lnSpc>
                        <a:spcBef>
                          <a:spcPts val="0"/>
                        </a:spcBef>
                        <a:spcAft>
                          <a:spcPts val="1000"/>
                        </a:spcAft>
                      </a:pPr>
                      <a:r>
                        <a:rPr lang="en-US" sz="1400" b="1" dirty="0">
                          <a:solidFill>
                            <a:srgbClr val="000000"/>
                          </a:solidFill>
                          <a:latin typeface="Calibri"/>
                          <a:ea typeface="Times New Roman"/>
                          <a:cs typeface="Times New Roman"/>
                        </a:rPr>
                        <a:t>Average IT Power Demand Load Reduction</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1400" b="1">
                          <a:solidFill>
                            <a:srgbClr val="000000"/>
                          </a:solidFill>
                          <a:latin typeface="Calibri"/>
                          <a:ea typeface="Times New Roman"/>
                          <a:cs typeface="Times New Roman"/>
                        </a:rPr>
                        <a:t>14.34</a:t>
                      </a:r>
                      <a:endParaRPr lang="en-US" sz="14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1400" b="1">
                          <a:solidFill>
                            <a:srgbClr val="000000"/>
                          </a:solidFill>
                          <a:latin typeface="Calibri"/>
                          <a:ea typeface="Times New Roman"/>
                          <a:cs typeface="Times New Roman"/>
                        </a:rPr>
                        <a:t>kW</a:t>
                      </a:r>
                      <a:endParaRPr lang="en-US" sz="14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marL="0" marR="0">
                        <a:lnSpc>
                          <a:spcPct val="115000"/>
                        </a:lnSpc>
                        <a:spcBef>
                          <a:spcPts val="0"/>
                        </a:spcBef>
                        <a:spcAft>
                          <a:spcPts val="1000"/>
                        </a:spcAft>
                      </a:pPr>
                      <a:r>
                        <a:rPr lang="en-US" sz="1400" dirty="0">
                          <a:solidFill>
                            <a:srgbClr val="000000"/>
                          </a:solidFill>
                          <a:latin typeface="Calibri"/>
                          <a:ea typeface="Times New Roman"/>
                          <a:cs typeface="Times New Roman"/>
                        </a:rPr>
                        <a:t>Annual kWh reduction due to IT equip (24h, 365d)</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marL="0" marR="0" algn="r">
                        <a:lnSpc>
                          <a:spcPct val="115000"/>
                        </a:lnSpc>
                        <a:spcBef>
                          <a:spcPts val="0"/>
                        </a:spcBef>
                        <a:spcAft>
                          <a:spcPts val="1000"/>
                        </a:spcAft>
                      </a:pPr>
                      <a:r>
                        <a:rPr lang="en-US" sz="1400" b="1" dirty="0">
                          <a:solidFill>
                            <a:srgbClr val="000000"/>
                          </a:solidFill>
                          <a:latin typeface="Calibri"/>
                          <a:ea typeface="Times New Roman"/>
                          <a:cs typeface="Times New Roman"/>
                        </a:rPr>
                        <a:t>125,601</a:t>
                      </a:r>
                      <a:endParaRPr lang="en-US" sz="1400" dirty="0">
                        <a:latin typeface="Calibri"/>
                        <a:ea typeface="Calibri"/>
                        <a:cs typeface="Times New Roman"/>
                      </a:endParaRPr>
                    </a:p>
                  </a:txBody>
                  <a:tcPr marL="68580" marR="68580" marT="0" marB="0" anchor="b">
                    <a:lnL>
                      <a:noFill/>
                    </a:lnL>
                    <a:lnR>
                      <a:noFill/>
                    </a:lnR>
                    <a:lnT>
                      <a:noFill/>
                    </a:lnT>
                    <a:lnB>
                      <a:noFill/>
                    </a:lnB>
                    <a:solidFill>
                      <a:schemeClr val="bg1">
                        <a:lumMod val="85000"/>
                      </a:schemeClr>
                    </a:solidFill>
                  </a:tcPr>
                </a:tc>
                <a:tc>
                  <a:txBody>
                    <a:bodyPr/>
                    <a:lstStyle/>
                    <a:p>
                      <a:pPr marL="0" marR="0">
                        <a:lnSpc>
                          <a:spcPct val="115000"/>
                        </a:lnSpc>
                        <a:spcBef>
                          <a:spcPts val="0"/>
                        </a:spcBef>
                        <a:spcAft>
                          <a:spcPts val="1000"/>
                        </a:spcAft>
                      </a:pPr>
                      <a:r>
                        <a:rPr lang="en-US" sz="1400" b="1" dirty="0">
                          <a:solidFill>
                            <a:srgbClr val="000000"/>
                          </a:solidFill>
                          <a:latin typeface="Calibri"/>
                          <a:ea typeface="Times New Roman"/>
                          <a:cs typeface="Times New Roman"/>
                        </a:rPr>
                        <a:t>kWh</a:t>
                      </a:r>
                      <a:endParaRPr lang="en-US" sz="14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190500">
                <a:tc>
                  <a:txBody>
                    <a:bodyPr/>
                    <a:lstStyle/>
                    <a:p>
                      <a:pPr marL="0" marR="0">
                        <a:lnSpc>
                          <a:spcPct val="115000"/>
                        </a:lnSpc>
                        <a:spcBef>
                          <a:spcPts val="0"/>
                        </a:spcBef>
                        <a:spcAft>
                          <a:spcPts val="1000"/>
                        </a:spcAft>
                      </a:pPr>
                      <a:r>
                        <a:rPr lang="en-US" sz="1400" b="1" dirty="0">
                          <a:solidFill>
                            <a:srgbClr val="000000"/>
                          </a:solidFill>
                          <a:latin typeface="Calibri"/>
                          <a:ea typeface="Times New Roman"/>
                          <a:cs typeface="Times New Roman"/>
                        </a:rPr>
                        <a:t>Total Facility Power Demand Reduction </a:t>
                      </a:r>
                      <a:r>
                        <a:rPr lang="en-US" sz="1400" i="1" dirty="0">
                          <a:solidFill>
                            <a:srgbClr val="000000"/>
                          </a:solidFill>
                          <a:latin typeface="Calibri"/>
                          <a:ea typeface="Times New Roman"/>
                          <a:cs typeface="Times New Roman"/>
                        </a:rPr>
                        <a:t>(PUE of 2.01)</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1000"/>
                        </a:spcAft>
                      </a:pPr>
                      <a:r>
                        <a:rPr lang="en-US" sz="1400" b="1" dirty="0">
                          <a:solidFill>
                            <a:srgbClr val="000000"/>
                          </a:solidFill>
                          <a:latin typeface="Calibri"/>
                          <a:ea typeface="Times New Roman"/>
                          <a:cs typeface="Times New Roman"/>
                        </a:rPr>
                        <a:t>28.82</a:t>
                      </a:r>
                      <a:endParaRPr lang="en-US" sz="14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1000"/>
                        </a:spcAft>
                      </a:pPr>
                      <a:r>
                        <a:rPr lang="en-US" sz="1400" b="1" dirty="0">
                          <a:solidFill>
                            <a:srgbClr val="000000"/>
                          </a:solidFill>
                          <a:latin typeface="Calibri"/>
                          <a:ea typeface="Times New Roman"/>
                          <a:cs typeface="Times New Roman"/>
                        </a:rPr>
                        <a:t>kW</a:t>
                      </a:r>
                      <a:endParaRPr lang="en-US" sz="14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marL="0" marR="0">
                        <a:lnSpc>
                          <a:spcPct val="115000"/>
                        </a:lnSpc>
                        <a:spcBef>
                          <a:spcPts val="0"/>
                        </a:spcBef>
                        <a:spcAft>
                          <a:spcPts val="1000"/>
                        </a:spcAft>
                      </a:pPr>
                      <a:r>
                        <a:rPr lang="en-US" sz="1400" dirty="0">
                          <a:solidFill>
                            <a:srgbClr val="000000"/>
                          </a:solidFill>
                          <a:latin typeface="Calibri"/>
                          <a:ea typeface="Times New Roman"/>
                          <a:cs typeface="Times New Roman"/>
                        </a:rPr>
                        <a:t>Total Annual kWh reduction</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marL="0" marR="0" algn="r">
                        <a:lnSpc>
                          <a:spcPct val="115000"/>
                        </a:lnSpc>
                        <a:spcBef>
                          <a:spcPts val="0"/>
                        </a:spcBef>
                        <a:spcAft>
                          <a:spcPts val="1000"/>
                        </a:spcAft>
                      </a:pPr>
                      <a:r>
                        <a:rPr lang="en-US" sz="1400" b="1" dirty="0">
                          <a:solidFill>
                            <a:srgbClr val="000000"/>
                          </a:solidFill>
                          <a:latin typeface="Calibri"/>
                          <a:ea typeface="Times New Roman"/>
                          <a:cs typeface="Times New Roman"/>
                        </a:rPr>
                        <a:t>252,458</a:t>
                      </a:r>
                      <a:endParaRPr lang="en-US" sz="1400" dirty="0">
                        <a:latin typeface="Calibri"/>
                        <a:ea typeface="Calibri"/>
                        <a:cs typeface="Times New Roman"/>
                      </a:endParaRPr>
                    </a:p>
                  </a:txBody>
                  <a:tcPr marL="68580" marR="68580" marT="0" marB="0" anchor="b">
                    <a:lnL>
                      <a:noFill/>
                    </a:lnL>
                    <a:lnR>
                      <a:noFill/>
                    </a:lnR>
                    <a:lnT>
                      <a:noFill/>
                    </a:lnT>
                    <a:lnB>
                      <a:noFill/>
                    </a:lnB>
                    <a:solidFill>
                      <a:schemeClr val="bg1">
                        <a:lumMod val="85000"/>
                      </a:schemeClr>
                    </a:solidFill>
                  </a:tcPr>
                </a:tc>
                <a:tc>
                  <a:txBody>
                    <a:bodyPr/>
                    <a:lstStyle/>
                    <a:p>
                      <a:pPr marL="0" marR="0">
                        <a:lnSpc>
                          <a:spcPct val="115000"/>
                        </a:lnSpc>
                        <a:spcBef>
                          <a:spcPts val="0"/>
                        </a:spcBef>
                        <a:spcAft>
                          <a:spcPts val="1000"/>
                        </a:spcAft>
                      </a:pPr>
                      <a:r>
                        <a:rPr lang="en-US" sz="1400" b="1" dirty="0">
                          <a:solidFill>
                            <a:srgbClr val="000000"/>
                          </a:solidFill>
                          <a:latin typeface="Calibri"/>
                          <a:ea typeface="Times New Roman"/>
                          <a:cs typeface="Times New Roman"/>
                        </a:rPr>
                        <a:t>kWh</a:t>
                      </a:r>
                      <a:endParaRPr lang="en-US" sz="14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190500">
                <a:tc>
                  <a:txBody>
                    <a:bodyPr/>
                    <a:lstStyle/>
                    <a:p>
                      <a:pPr marL="0" marR="0">
                        <a:lnSpc>
                          <a:spcPct val="115000"/>
                        </a:lnSpc>
                        <a:spcBef>
                          <a:spcPts val="0"/>
                        </a:spcBef>
                        <a:spcAft>
                          <a:spcPts val="1000"/>
                        </a:spcAft>
                      </a:pPr>
                      <a:r>
                        <a:rPr lang="en-US" sz="1400" dirty="0">
                          <a:solidFill>
                            <a:srgbClr val="000000"/>
                          </a:solidFill>
                          <a:latin typeface="Calibri"/>
                          <a:ea typeface="Times New Roman"/>
                          <a:cs typeface="Times New Roman"/>
                        </a:rPr>
                        <a:t>Estimated Annual Cost Savings ($.185 per kWh)</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marL="0" marR="0" algn="r">
                        <a:lnSpc>
                          <a:spcPct val="115000"/>
                        </a:lnSpc>
                        <a:spcBef>
                          <a:spcPts val="0"/>
                        </a:spcBef>
                        <a:spcAft>
                          <a:spcPts val="1000"/>
                        </a:spcAft>
                      </a:pPr>
                      <a:r>
                        <a:rPr lang="en-US" sz="1400" b="1">
                          <a:solidFill>
                            <a:srgbClr val="000000"/>
                          </a:solidFill>
                          <a:latin typeface="Calibri"/>
                          <a:ea typeface="Times New Roman"/>
                          <a:cs typeface="Times New Roman"/>
                        </a:rPr>
                        <a:t>$46,705</a:t>
                      </a:r>
                      <a:endParaRPr lang="en-US" sz="1400">
                        <a:latin typeface="Calibri"/>
                        <a:ea typeface="Calibri"/>
                        <a:cs typeface="Times New Roman"/>
                      </a:endParaRPr>
                    </a:p>
                  </a:txBody>
                  <a:tcPr marL="68580" marR="68580" marT="0" marB="0" anchor="b">
                    <a:lnL>
                      <a:noFill/>
                    </a:lnL>
                    <a:lnR>
                      <a:noFill/>
                    </a:lnR>
                    <a:lnT>
                      <a:noFill/>
                    </a:lnT>
                    <a:lnB>
                      <a:noFill/>
                    </a:lnB>
                    <a:solidFill>
                      <a:schemeClr val="bg1">
                        <a:lumMod val="85000"/>
                      </a:schemeClr>
                    </a:solidFill>
                  </a:tcPr>
                </a:tc>
                <a:tc>
                  <a:txBody>
                    <a:bodyPr/>
                    <a:lstStyle/>
                    <a:p>
                      <a:pPr>
                        <a:lnSpc>
                          <a:spcPct val="115000"/>
                        </a:lnSpc>
                      </a:pPr>
                      <a:endParaRPr lang="en-US" sz="1400" dirty="0">
                        <a:latin typeface="Calibri"/>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190500">
                <a:tc>
                  <a:txBody>
                    <a:bodyPr/>
                    <a:lstStyle/>
                    <a:p>
                      <a:pPr marL="0" marR="0">
                        <a:lnSpc>
                          <a:spcPct val="115000"/>
                        </a:lnSpc>
                        <a:spcBef>
                          <a:spcPts val="0"/>
                        </a:spcBef>
                        <a:spcAft>
                          <a:spcPts val="1000"/>
                        </a:spcAft>
                      </a:pPr>
                      <a:r>
                        <a:rPr lang="en-US" sz="1400" b="1" dirty="0">
                          <a:solidFill>
                            <a:srgbClr val="000000"/>
                          </a:solidFill>
                          <a:latin typeface="Calibri"/>
                          <a:ea typeface="Times New Roman"/>
                          <a:cs typeface="Times New Roman"/>
                        </a:rPr>
                        <a:t>Total Facility Carbon Footprint Reduction</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1000"/>
                        </a:spcAft>
                      </a:pPr>
                      <a:r>
                        <a:rPr lang="en-US" sz="1400" b="1" dirty="0">
                          <a:solidFill>
                            <a:srgbClr val="000000"/>
                          </a:solidFill>
                          <a:latin typeface="Calibri"/>
                          <a:ea typeface="Times New Roman"/>
                          <a:cs typeface="Times New Roman"/>
                        </a:rPr>
                        <a:t>96.4</a:t>
                      </a:r>
                      <a:endParaRPr lang="en-US" sz="14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1000"/>
                        </a:spcAft>
                      </a:pPr>
                      <a:r>
                        <a:rPr lang="en-US" sz="1400" b="1" dirty="0">
                          <a:solidFill>
                            <a:srgbClr val="000000"/>
                          </a:solidFill>
                          <a:latin typeface="Calibri"/>
                          <a:ea typeface="Times New Roman"/>
                          <a:cs typeface="Times New Roman"/>
                        </a:rPr>
                        <a:t>Metric Tons of CO</a:t>
                      </a:r>
                      <a:r>
                        <a:rPr lang="en-US" sz="1400" b="1" baseline="-25000" dirty="0">
                          <a:solidFill>
                            <a:srgbClr val="000000"/>
                          </a:solidFill>
                          <a:latin typeface="Calibri"/>
                          <a:ea typeface="Times New Roman"/>
                          <a:cs typeface="Times New Roman"/>
                        </a:rPr>
                        <a:t>2</a:t>
                      </a:r>
                      <a:r>
                        <a:rPr lang="en-US" sz="1400" b="1" dirty="0">
                          <a:solidFill>
                            <a:srgbClr val="000000"/>
                          </a:solidFill>
                          <a:latin typeface="Calibri"/>
                          <a:ea typeface="Times New Roman"/>
                          <a:cs typeface="Times New Roman"/>
                        </a:rPr>
                        <a:t> Equivalent*</a:t>
                      </a:r>
                      <a:endParaRPr lang="en-US" sz="14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marL="0" marR="0">
                        <a:lnSpc>
                          <a:spcPct val="115000"/>
                        </a:lnSpc>
                        <a:spcBef>
                          <a:spcPts val="0"/>
                        </a:spcBef>
                        <a:spcAft>
                          <a:spcPts val="1000"/>
                        </a:spcAft>
                      </a:pPr>
                      <a:r>
                        <a:rPr lang="en-US" sz="1400" i="1">
                          <a:solidFill>
                            <a:srgbClr val="000000"/>
                          </a:solidFill>
                          <a:latin typeface="Calibri"/>
                          <a:ea typeface="Times New Roman"/>
                          <a:cs typeface="Times New Roman"/>
                        </a:rPr>
                        <a:t> *Calculated using 0.00038180 MTCE/kWh</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400">
                        <a:latin typeface="Calibri"/>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400" dirty="0">
                        <a:latin typeface="Calibri"/>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438400" y="3554849"/>
            <a:ext cx="4572000" cy="1169551"/>
          </a:xfrm>
          <a:prstGeom prst="rect">
            <a:avLst/>
          </a:prstGeom>
          <a:noFill/>
        </p:spPr>
        <p:txBody>
          <a:bodyPr wrap="square" rtlCol="0">
            <a:spAutoFit/>
          </a:bodyPr>
          <a:lstStyle/>
          <a:p>
            <a:r>
              <a:rPr lang="en-US" sz="1400" b="1" dirty="0" smtClean="0">
                <a:solidFill>
                  <a:srgbClr val="000000"/>
                </a:solidFill>
              </a:rPr>
              <a:t>Server Consolidation and Storage Refresh Projects</a:t>
            </a:r>
            <a:endParaRPr lang="en-US" sz="1400" dirty="0">
              <a:solidFill>
                <a:srgbClr val="000000"/>
              </a:solidFill>
            </a:endParaRPr>
          </a:p>
          <a:p>
            <a:endParaRPr lang="en-US" sz="1400" dirty="0" smtClean="0">
              <a:solidFill>
                <a:srgbClr val="000000"/>
              </a:solidFill>
            </a:endParaRPr>
          </a:p>
          <a:p>
            <a:pPr marL="171450" indent="-171450">
              <a:buFont typeface="Arial"/>
              <a:buChar char="•"/>
            </a:pPr>
            <a:r>
              <a:rPr lang="en-US" sz="1400" dirty="0" smtClean="0">
                <a:solidFill>
                  <a:srgbClr val="000000"/>
                </a:solidFill>
              </a:rPr>
              <a:t>88 machines installed</a:t>
            </a:r>
          </a:p>
          <a:p>
            <a:pPr marL="171450" indent="-171450">
              <a:buFont typeface="Arial"/>
              <a:buChar char="•"/>
            </a:pPr>
            <a:r>
              <a:rPr lang="en-US" sz="1400" dirty="0" smtClean="0">
                <a:solidFill>
                  <a:srgbClr val="000000"/>
                </a:solidFill>
              </a:rPr>
              <a:t>120 machines retired</a:t>
            </a:r>
          </a:p>
          <a:p>
            <a:pPr marL="171450" indent="-171450">
              <a:buFont typeface="Arial"/>
              <a:buChar char="•"/>
            </a:pPr>
            <a:r>
              <a:rPr lang="en-US" sz="1400" dirty="0" smtClean="0">
                <a:solidFill>
                  <a:srgbClr val="000000"/>
                </a:solidFill>
              </a:rPr>
              <a:t>Net decrease of 32 hardware devices</a:t>
            </a:r>
            <a:endParaRPr lang="en-US" sz="1400"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4086</TotalTime>
  <Words>3597</Words>
  <Application>Microsoft Office PowerPoint</Application>
  <PresentationFormat>On-screen Show (4:3)</PresentationFormat>
  <Paragraphs>640</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1_Custom Design</vt:lpstr>
      <vt:lpstr>Columbia University’s  Advanced Concepts Data Center Pilot</vt:lpstr>
      <vt:lpstr>Agenda</vt:lpstr>
      <vt:lpstr>Welcome and Opening Remarks   Bryan P. Berry, NYSERDA </vt:lpstr>
      <vt:lpstr>Advanced Concepts Data Center Pilot Project Highlights     Alan Crosswell, Associate VP and Chief Technologist, CUIT </vt:lpstr>
      <vt:lpstr>Conclusions</vt:lpstr>
      <vt:lpstr>Accomplishments</vt:lpstr>
      <vt:lpstr>Accomplishments</vt:lpstr>
      <vt:lpstr>Accomplishments</vt:lpstr>
      <vt:lpstr>Accomplishments</vt:lpstr>
      <vt:lpstr>CUIT’s Power Usage Effectiveness (PUE)</vt:lpstr>
      <vt:lpstr>Slide 11</vt:lpstr>
      <vt:lpstr>Dissemination of Findings</vt:lpstr>
      <vt:lpstr>Dissemination of Findings</vt:lpstr>
      <vt:lpstr>Main Issue</vt:lpstr>
      <vt:lpstr>Advanced Concepts Data Center Pilot Project - Review   Richard Hall, Project Director, CUIT </vt:lpstr>
      <vt:lpstr>CUIT’s NYSERDA project</vt:lpstr>
      <vt:lpstr>Scope of Work – Detail</vt:lpstr>
      <vt:lpstr>Scope of Work Detail Cont’d</vt:lpstr>
      <vt:lpstr>Infrastructure Update  Ian Katz, Data Center Facilities Manager, CUIT    </vt:lpstr>
      <vt:lpstr>Change Request</vt:lpstr>
      <vt:lpstr>Computational Fluid Dynamics (CFD) Analysis</vt:lpstr>
      <vt:lpstr>Temperature Profile</vt:lpstr>
      <vt:lpstr>Velocity and Pressure Profiles</vt:lpstr>
      <vt:lpstr>Slide 24</vt:lpstr>
      <vt:lpstr>Slide 25</vt:lpstr>
      <vt:lpstr>Summary of Measurements and Results   Peter Crosta, Research Computing Services, CUIT     </vt:lpstr>
      <vt:lpstr>Overview - Server Power Analysis </vt:lpstr>
      <vt:lpstr>Server-level changes in power consumption</vt:lpstr>
      <vt:lpstr>Pre/post migration comparisons</vt:lpstr>
      <vt:lpstr>Slide 30</vt:lpstr>
      <vt:lpstr>Slide 31</vt:lpstr>
      <vt:lpstr>SPECpower benchmark</vt:lpstr>
      <vt:lpstr>Example SPECpower comparison</vt:lpstr>
      <vt:lpstr>Slide 34</vt:lpstr>
      <vt:lpstr>Power measurement summary</vt:lpstr>
      <vt:lpstr>Cluster comparison</vt:lpstr>
      <vt:lpstr>The clusters</vt:lpstr>
      <vt:lpstr>Cluster comparison plan</vt:lpstr>
      <vt:lpstr>New cluster uses less energy to run jobs</vt:lpstr>
      <vt:lpstr>Power tuning</vt:lpstr>
      <vt:lpstr>Electrical Engineering Cluster – Unable to be tuned</vt:lpstr>
      <vt:lpstr>Blade power tuning example</vt:lpstr>
      <vt:lpstr>Closing Comments   Victoria Hamilton, Director of Research Initiatives, Office of the Executive Vice President for Research (OEVPR)    </vt:lpstr>
      <vt:lpstr>Thank You, NYSERDA</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Alan</dc:creator>
  <cp:lastModifiedBy>rh311</cp:lastModifiedBy>
  <cp:revision>289</cp:revision>
  <dcterms:created xsi:type="dcterms:W3CDTF">2010-04-30T14:45:55Z</dcterms:created>
  <dcterms:modified xsi:type="dcterms:W3CDTF">2011-06-02T18:13:54Z</dcterms:modified>
</cp:coreProperties>
</file>