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8" r:id="rId3"/>
    <p:sldId id="270" r:id="rId4"/>
    <p:sldId id="271" r:id="rId5"/>
    <p:sldId id="263" r:id="rId6"/>
    <p:sldId id="293" r:id="rId7"/>
    <p:sldId id="276" r:id="rId8"/>
    <p:sldId id="295" r:id="rId9"/>
    <p:sldId id="277" r:id="rId10"/>
    <p:sldId id="278" r:id="rId11"/>
    <p:sldId id="279" r:id="rId12"/>
    <p:sldId id="288" r:id="rId13"/>
    <p:sldId id="280" r:id="rId14"/>
    <p:sldId id="284" r:id="rId15"/>
    <p:sldId id="285" r:id="rId16"/>
    <p:sldId id="286" r:id="rId17"/>
    <p:sldId id="298" r:id="rId18"/>
    <p:sldId id="287" r:id="rId19"/>
    <p:sldId id="289" r:id="rId20"/>
    <p:sldId id="291" r:id="rId21"/>
    <p:sldId id="290" r:id="rId22"/>
    <p:sldId id="292" r:id="rId23"/>
    <p:sldId id="304" r:id="rId24"/>
    <p:sldId id="299" r:id="rId25"/>
    <p:sldId id="300" r:id="rId26"/>
    <p:sldId id="301" r:id="rId27"/>
    <p:sldId id="302" r:id="rId28"/>
    <p:sldId id="303" r:id="rId29"/>
    <p:sldId id="297" r:id="rId30"/>
    <p:sldId id="281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0" autoAdjust="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Kwh</c:v>
                </c:pt>
              </c:strCache>
            </c:strRef>
          </c:tx>
          <c:cat>
            <c:strRef>
              <c:f>Sheet1!$A$3:$A$5</c:f>
              <c:strCache>
                <c:ptCount val="3"/>
                <c:pt idx="0">
                  <c:v>Win XP</c:v>
                </c:pt>
                <c:pt idx="1">
                  <c:v>Win7</c:v>
                </c:pt>
                <c:pt idx="2">
                  <c:v>Kwh Savings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3770646.0140486867</c:v>
                </c:pt>
                <c:pt idx="1">
                  <c:v>1151284.9798913125</c:v>
                </c:pt>
                <c:pt idx="2">
                  <c:v>2619361.0341573739</c:v>
                </c:pt>
              </c:numCache>
            </c:numRef>
          </c:val>
        </c:ser>
        <c:axId val="254540416"/>
        <c:axId val="255811968"/>
      </c:barChart>
      <c:catAx>
        <c:axId val="254540416"/>
        <c:scaling>
          <c:orientation val="minMax"/>
        </c:scaling>
        <c:axPos val="b"/>
        <c:tickLblPos val="nextTo"/>
        <c:crossAx val="255811968"/>
        <c:crosses val="autoZero"/>
        <c:auto val="1"/>
        <c:lblAlgn val="ctr"/>
        <c:lblOffset val="100"/>
      </c:catAx>
      <c:valAx>
        <c:axId val="255811968"/>
        <c:scaling>
          <c:orientation val="minMax"/>
        </c:scaling>
        <c:axPos val="l"/>
        <c:majorGridlines/>
        <c:numFmt formatCode="General" sourceLinked="1"/>
        <c:tickLblPos val="nextTo"/>
        <c:crossAx val="2545404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Sheet1!$B$8</c:f>
              <c:strCache>
                <c:ptCount val="1"/>
                <c:pt idx="0">
                  <c:v>Energy Costs</c:v>
                </c:pt>
              </c:strCache>
            </c:strRef>
          </c:tx>
          <c:cat>
            <c:strRef>
              <c:f>Sheet1!$A$9:$A$11</c:f>
              <c:strCache>
                <c:ptCount val="3"/>
                <c:pt idx="0">
                  <c:v>Win XP</c:v>
                </c:pt>
                <c:pt idx="1">
                  <c:v>Win7</c:v>
                </c:pt>
                <c:pt idx="2">
                  <c:v>Savings</c:v>
                </c:pt>
              </c:strCache>
            </c:strRef>
          </c:cat>
          <c:val>
            <c:numRef>
              <c:f>Sheet1!$B$9:$B$11</c:f>
              <c:numCache>
                <c:formatCode>_("$"* #,##0.00_);_("$"* \(#,##0.00\);_("$"* "-"??_);_(@_)</c:formatCode>
                <c:ptCount val="3"/>
                <c:pt idx="0" formatCode="&quot;$&quot;#,##0.00">
                  <c:v>414771.06154535565</c:v>
                </c:pt>
                <c:pt idx="1">
                  <c:v>126641.34778804438</c:v>
                </c:pt>
                <c:pt idx="2" formatCode="&quot;$&quot;#,##0.00">
                  <c:v>288129.71375731129</c:v>
                </c:pt>
              </c:numCache>
            </c:numRef>
          </c:val>
        </c:ser>
        <c:axId val="260541056"/>
        <c:axId val="260546944"/>
      </c:barChart>
      <c:catAx>
        <c:axId val="260541056"/>
        <c:scaling>
          <c:orientation val="minMax"/>
        </c:scaling>
        <c:axPos val="b"/>
        <c:tickLblPos val="nextTo"/>
        <c:crossAx val="260546944"/>
        <c:crosses val="autoZero"/>
        <c:auto val="1"/>
        <c:lblAlgn val="ctr"/>
        <c:lblOffset val="100"/>
      </c:catAx>
      <c:valAx>
        <c:axId val="260546944"/>
        <c:scaling>
          <c:orientation val="minMax"/>
        </c:scaling>
        <c:axPos val="l"/>
        <c:majorGridlines/>
        <c:numFmt formatCode="&quot;$&quot;#,##0.00" sourceLinked="1"/>
        <c:tickLblPos val="nextTo"/>
        <c:crossAx val="26054105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AC9515-E51E-46D8-A761-F2EF25AB4E47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5EB84D-B2DD-479F-807D-28FB42139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FF7648-209E-44E9-B0AB-BED20945899C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21E023-C514-4A92-9E8D-9E7DCD734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5BA8-71EF-464F-8EDE-DF356A876A43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727D-B27B-41E5-ACA5-B9AEE551D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8FA5-F8AB-49EF-8246-67BBBB69CE5F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358FA-30BB-4D3D-8B8B-AA7753F8B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A71E-F3E5-4020-BDB8-E582B22BB799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CC05-314F-4AB9-BA6B-3DABF4CE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5054-777D-4092-935B-6A535CDD981E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AECF-DDC7-4E92-B516-5CA09702A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C7134-0234-43A5-BFB2-E3E908B28955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477F-C841-40F4-9B41-D8DF8390E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4D3C-7A2F-4A16-A011-97B71707F54E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5A7D-DAA4-44B7-8028-75D0A4E8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52631-C452-43B9-A8CA-C23880D5263E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CE22-2C7C-4CB4-A1D3-3743206D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1F36-0248-436A-B7BF-E1E47EAB5A33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D830-07F4-4814-AFF8-E9EFA22E6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D231-E2F6-43A6-AFD1-F7AFC7618AAA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6CE2-C573-491C-8738-DF8B18F0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ACB4-5B2A-4D8A-964B-9A36E49FD21A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AF1C-DD95-4F6E-9313-38389815D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6938-8AC2-44EC-8893-54F306C666A3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FD80-94DA-4394-AC12-70DFDDEE8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E6B7C-CE94-4A82-8932-5AD4BCB31656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208B60-939B-47FC-B624-C7FB7A448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reengrid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cmedia.com/salestools/NRAN-76TTJY_R1_EN.pdf" TargetMode="External"/><Relationship Id="rId2" Type="http://schemas.openxmlformats.org/officeDocument/2006/relationships/hyperlink" Target="http://www.energystar.gov/ia/partners/prod_development/downloads/EPA_Datacenter_Report_Congress_Final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tech.lbl.gov/documents/DATA_CENTERS/06_DataCenters-PGE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905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008000"/>
                </a:solidFill>
              </a:rPr>
              <a:t>Greening</a:t>
            </a:r>
            <a:r>
              <a:rPr lang="en-US" sz="5400" b="1" dirty="0" smtClean="0"/>
              <a:t> Computing</a:t>
            </a:r>
            <a:br>
              <a:rPr lang="en-US" sz="5400" b="1" dirty="0" smtClean="0"/>
            </a:br>
            <a:r>
              <a:rPr lang="en-US" sz="2800" b="1" i="1" dirty="0" smtClean="0"/>
              <a:t>Data Centers and Beyond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400800" cy="1295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tx1"/>
                </a:solidFill>
              </a:rPr>
              <a:t>Christopher M. Sedore</a:t>
            </a:r>
          </a:p>
          <a:p>
            <a:pPr eaLnBrk="1" hangingPunct="1"/>
            <a:r>
              <a:rPr lang="en-US" sz="2000" b="1" i="1" smtClean="0">
                <a:solidFill>
                  <a:schemeClr val="tx1"/>
                </a:solidFill>
              </a:rPr>
              <a:t>VP for Information Technology/CIO</a:t>
            </a:r>
            <a:r>
              <a:rPr lang="en-US" sz="2000" b="1" smtClean="0">
                <a:solidFill>
                  <a:schemeClr val="tx1"/>
                </a:solidFill>
              </a:rPr>
              <a:t/>
            </a:r>
            <a:br>
              <a:rPr lang="en-US" sz="2000" b="1" smtClean="0">
                <a:solidFill>
                  <a:schemeClr val="tx1"/>
                </a:solidFill>
              </a:rPr>
            </a:br>
            <a:r>
              <a:rPr lang="en-US" sz="1800" b="1" smtClean="0">
                <a:solidFill>
                  <a:schemeClr val="tx1"/>
                </a:solidFill>
              </a:rPr>
              <a:t>Syracuse University</a:t>
            </a:r>
          </a:p>
        </p:txBody>
      </p:sp>
      <p:pic>
        <p:nvPicPr>
          <p:cNvPr id="2052" name="Picture 9" descr="Green Data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5029200"/>
            <a:ext cx="6708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Evaluating Onsite Generation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Several items to consider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“Spark spread” – the cost difference between generating and buying electricity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Presence of a “thermal host” for heat and/or cooling output beyond data center need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Local climate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Fuel availability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CCHP winning combination is high electricity costs (typically &gt; $0.12/kwh), application for heat or cooling beyond data center needs, and natural gas at good rates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PUE does not easily apply to CCHP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AC Power Systems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Primary AC system is 480 3ph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Secondary system is 240v/415v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All IT equipment runs on 240v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Each rack has 21KW of power available on redundant feeds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240v vs. 120v yields approximately 2-3% efficiency gain in the power supply </a:t>
            </a:r>
            <a:r>
              <a:rPr lang="en-US" sz="2800" i="1" dirty="0" smtClean="0"/>
              <a:t>(derived from Rasmussen2007)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i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Monitoring at every point in the system, from grid and turbines to each individual plug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The turbines serve as the UPS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Is High(er) Voltage AC for You?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If you have higher voltage available (240v is best, but 208v is better than 120v)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During expansion of rack count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During significant equipment replacement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What do you need to do?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New power strips in the rack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Electrical wiring changes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Staff orientation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Verify equipment compatibility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DC Power System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400v nominal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Backup power automatically kicks in at 380v if the primary DC source fails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Presently running an IBM Z10 mainframe on DC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Should you do DC? Probably not yet…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Water Cooling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Back to the future!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Water is dramatically more efficient at moving heat (by volume, water holds &gt;3000 times more heat than air)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Water cooling at the rack can decrease total data center energy consumption by 8 - 11% </a:t>
            </a:r>
            <a:r>
              <a:rPr lang="en-US" sz="2800" i="1" smtClean="0"/>
              <a:t>(PG&amp;E2006)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Water cooling at the chip has more potential yet, but options are limited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We are operating an IBM p575 with water cooling to the chip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Water Cooling at the Rack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191000" y="1447800"/>
            <a:ext cx="4572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Rear door heat exchangers allow an absorption up to 10KW of heat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Server/equipment fans blow the air through the exchanger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Other designs are available, allowing up to 30KW heat absorption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No more hot spots!</a:t>
            </a:r>
          </a:p>
        </p:txBody>
      </p:sp>
      <p:pic>
        <p:nvPicPr>
          <p:cNvPr id="20484" name="Picture 3" descr="\\ITS-fsrv.ad.syr.edu\sedarlin$\My Pictures\GDC - March 2010\GDC - March 2010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146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sz="4800" b="1" smtClean="0"/>
              <a:t>When Does Water Cooling</a:t>
            </a:r>
            <a:br>
              <a:rPr lang="en-US" sz="4800" b="1" smtClean="0"/>
            </a:br>
            <a:r>
              <a:rPr lang="en-US" sz="4800" b="1" smtClean="0"/>
              <a:t>Make Sense?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8"/>
            <a:ext cx="8229600" cy="35353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new data center?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Always, in my opinion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Retrofitting?  Can make sense, if…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Cooling systems need replacement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Power is a limiting factor (redirecting power from your air handlers to IT load)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Current cooling systems cannot handle high spot loads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915400" cy="1325563"/>
          </a:xfrm>
        </p:spPr>
        <p:txBody>
          <a:bodyPr/>
          <a:lstStyle/>
          <a:p>
            <a:pPr eaLnBrk="1" hangingPunct="1"/>
            <a:r>
              <a:rPr lang="en-US" b="1" smtClean="0"/>
              <a:t>Hot Aisle/Cold Aisle and Raised Floor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We did include hot aisle/cold aisle and raised floor in our design (power and chilled water underfloor, network cabling overhead)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Both could be eliminated with water cooling, saving CapEX and materials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Elimination enables retrofitting existing spaces for data center applications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Reduced ceiling height requirements (10’ is adequate, less is probably doable)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Reduced space requirements (no CRACs/CRAHs)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smtClean="0"/>
              <a:t>Any room with chilled water and good electrical supply can be a pretty efficient data center (but be mindful of redundancy concerns)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Research goals and relative newness of rack cooling approaches kept us conservative…but SU’s next data center build will not include them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Other Cooling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7924800" cy="4906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Economizers – use (cold) outside air to directly cool the data center or make chilled water to indirectly cool the data center.  Virtually all data centers in New York should have one!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VFDs – Variable Frequency Drives – these allow pumps and blowers to have speed matched to needed load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 </a:t>
            </a:r>
            <a:r>
              <a:rPr lang="en-US" i="1" smtClean="0"/>
              <a:t>really</a:t>
            </a:r>
            <a:r>
              <a:rPr lang="en-US" smtClean="0"/>
              <a:t> good architectural and engineering team is required to get the best outcomes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Facility Consolidation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Once you build/update/retrofit a space to be green, do you use it?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EPA estimates 37% of Intel-class servers are installed in server closets (17%) or server rooms (20%) </a:t>
            </a:r>
            <a:r>
              <a:rPr lang="en-US" sz="2800" i="1" smtClean="0"/>
              <a:t>(EPA2007)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Are your server rooms as efficient as your data centers?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Computing “</a:t>
            </a:r>
            <a:r>
              <a:rPr lang="en-US" sz="4800" b="1" dirty="0" smtClean="0">
                <a:solidFill>
                  <a:srgbClr val="008000"/>
                </a:solidFill>
              </a:rPr>
              <a:t>Greenness</a:t>
            </a:r>
            <a:r>
              <a:rPr lang="en-US" sz="4800" b="1" dirty="0" smtClean="0"/>
              <a:t>”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What is </a:t>
            </a:r>
            <a:r>
              <a:rPr lang="en-US" b="1" dirty="0" smtClean="0">
                <a:solidFill>
                  <a:srgbClr val="008000"/>
                </a:solidFill>
              </a:rPr>
              <a:t>Green</a:t>
            </a:r>
            <a:r>
              <a:rPr lang="en-US" dirty="0" smtClean="0"/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Energy efficient power and cooling?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Carbon footprint?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Sustainable building practice?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Efficient management (facility and IT)?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Energy efficient servers, desktops, laptops, storage, networks?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Sustainable manufacturing?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3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All of the above…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8000"/>
                </a:solidFill>
              </a:rPr>
              <a:t>Green</a:t>
            </a:r>
            <a:r>
              <a:rPr lang="en-US" sz="4800" b="1" smtClean="0"/>
              <a:t> Servers and Storage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Ask your vendors about power consumption of their systems … comparisons are not easy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Waiting for storage technologies to mature– various technologies for using tiered configurations of SSD, 15k FC, and high density SATA should allow for many fewer spindles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Frankly, this is still a secondary purchase concern—most of the time </a:t>
            </a:r>
            <a:r>
              <a:rPr lang="en-US" b="1" smtClean="0">
                <a:solidFill>
                  <a:srgbClr val="008000"/>
                </a:solidFill>
              </a:rPr>
              <a:t>green</a:t>
            </a:r>
            <a:r>
              <a:rPr lang="en-US" smtClean="0"/>
              <a:t> advantages or disadvantages do not offset other decision factors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8000"/>
                </a:solidFill>
              </a:rPr>
              <a:t>Virtualization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err="1" smtClean="0"/>
              <a:t>Virtualize</a:t>
            </a:r>
            <a:r>
              <a:rPr lang="en-US" dirty="0" smtClean="0"/>
              <a:t> and consolidate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We had 70 racks of equipment with an estimated 300 servers in 2005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We expect to reduce to 20 racks, 60-80 physical servers, and we are heading steadily toward 1000 virtual machines (no VDI included!)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Experimenting with consolidating virtual loads overnight and shutting down unneeded physical servers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Watch floor loading and heat output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1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Hard to estimate the green efficiency gain with precision because of growth, but energy and staffing have been flat while OS instances have tripled+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Network Equipment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Similar story as with servers—ask and do comparisons, but does not usually drive against other factors (performance, flexibility)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Choose density options wisely (fewer larger switches is generally better than more smaller ones)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Consolidation – we considered FCoE and iSCSI to eliminate the Fiber Channel network infrastructure…it was not ready when we deployed, but we are planning for it on the next cycle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Datacenter results to date…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still migrating systems to get to minimal base load of 150kw, to be achieved soon</a:t>
            </a:r>
          </a:p>
          <a:p>
            <a:r>
              <a:rPr lang="en-US" dirty="0" smtClean="0"/>
              <a:t>Working </a:t>
            </a:r>
            <a:r>
              <a:rPr lang="en-US" dirty="0" smtClean="0"/>
              <a:t>on PUE </a:t>
            </a:r>
            <a:r>
              <a:rPr lang="en-US" dirty="0" smtClean="0"/>
              <a:t>measurements (</a:t>
            </a:r>
            <a:r>
              <a:rPr lang="en-US" dirty="0" err="1" smtClean="0"/>
              <a:t>cogen</a:t>
            </a:r>
            <a:r>
              <a:rPr lang="en-US" dirty="0" smtClean="0"/>
              <a:t> complexity, thermal energy exports must be addressed in the calculation)</a:t>
            </a:r>
            <a:endParaRPr lang="en-US" dirty="0" smtClean="0"/>
          </a:p>
          <a:p>
            <a:r>
              <a:rPr lang="en-US" dirty="0" smtClean="0"/>
              <a:t>We are having success in consolidating server rooms (physically and through virtualization)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8000"/>
                </a:solidFill>
              </a:rPr>
              <a:t>Green</a:t>
            </a:r>
            <a:r>
              <a:rPr lang="en-US" sz="4800" b="1" dirty="0" smtClean="0"/>
              <a:t> Client Computing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EPEAT, Energy Star…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Desktop virtualization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New operating system capabilities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Device consolidation (fewer laptops, more services on mobile phones)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Travel reduction / Telecommuting (</a:t>
            </a:r>
            <a:r>
              <a:rPr lang="en-US" dirty="0" err="1" smtClean="0"/>
              <a:t>Webex</a:t>
            </a:r>
            <a:r>
              <a:rPr lang="en-US" dirty="0" smtClean="0"/>
              <a:t>/Adobe Connect/etc)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8000"/>
                </a:solidFill>
              </a:rPr>
              <a:t>Green</a:t>
            </a:r>
            <a:r>
              <a:rPr lang="en-US" sz="4800" b="1" dirty="0" smtClean="0"/>
              <a:t> Desktop Computing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Windows XP on older hardware </a:t>
            </a:r>
            <a:r>
              <a:rPr lang="en-US" dirty="0" err="1" smtClean="0"/>
              <a:t>vs</a:t>
            </a:r>
            <a:r>
              <a:rPr lang="en-US" dirty="0" smtClean="0"/>
              <a:t> Windows 7 on today’s hardware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133474" y="1633536"/>
          <a:ext cx="3409950" cy="3600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562475" y="1614487"/>
          <a:ext cx="3448050" cy="362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8000"/>
                </a:solidFill>
              </a:rPr>
              <a:t>Green</a:t>
            </a:r>
            <a:r>
              <a:rPr lang="en-US" sz="4800" b="1" dirty="0" smtClean="0"/>
              <a:t> Desktop Computing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Measuring pitfalls…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In New York, energy used by desktops turns into heat—it is a heating offset in the winter and an additional cooling load (cost) in the summer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ROI calculation can be complicated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8000"/>
                </a:solidFill>
              </a:rPr>
              <a:t>Green</a:t>
            </a:r>
            <a:r>
              <a:rPr lang="en-US" sz="4800" b="1" dirty="0" smtClean="0"/>
              <a:t> big picture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Green ROI can be multifactor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Greenness of wireless networking: VDI + VoIP + wireless = significant avoidance of abatement, landfill, construction, cabling, transportation of waste and new materials, new copper station cabling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Green platforms are great, but they need to run software we care about—beware of simple comparisons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8000"/>
                </a:solidFill>
              </a:rPr>
              <a:t>Green</a:t>
            </a:r>
            <a:r>
              <a:rPr lang="en-US" sz="4800" b="1" dirty="0" smtClean="0"/>
              <a:t> big picture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Green software may come about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It is hard enough to pick ERP systems, adding green as a factor can make a difficult decision more difficult and adds to risks of making it wrong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Cloud – theoretically could be very green, but economics may rule (think coal power plants—cheaper isn’t always greener)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Know your priorities and think big picture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020762"/>
          </a:xfrm>
        </p:spPr>
        <p:txBody>
          <a:bodyPr/>
          <a:lstStyle/>
          <a:p>
            <a:pPr eaLnBrk="1" hangingPunct="1"/>
            <a:r>
              <a:rPr lang="en-US" sz="4800" b="1" smtClean="0"/>
              <a:t>Measuring </a:t>
            </a:r>
            <a:r>
              <a:rPr lang="en-US" sz="4800" b="1" smtClean="0">
                <a:solidFill>
                  <a:srgbClr val="008000"/>
                </a:solidFill>
              </a:rPr>
              <a:t>Green</a:t>
            </a:r>
            <a:r>
              <a:rPr lang="en-US" sz="4800" b="1" smtClean="0">
                <a:solidFill>
                  <a:srgbClr val="00B050"/>
                </a:solidFill>
              </a:rPr>
              <a:t> </a:t>
            </a:r>
            <a:r>
              <a:rPr lang="en-US" sz="4800" b="1" smtClean="0"/>
              <a:t>in Data Centers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364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PUE is the most widely recognized metric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PUE = Total Facility Power / IT Power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PUE is an imperfect measure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Virtualizing servers can make a data center’s PUE worse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PUE does not consider energy generation or distribution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No “miles per gallon” metric is available for data centers: “transactions per KW”, “gigabytes processed per KW”, “customers served per KW” would be better if we could calculate them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The Green Grid (</a:t>
            </a:r>
            <a:r>
              <a:rPr lang="en-US" smtClean="0">
                <a:hlinkClick r:id="rId2"/>
              </a:rPr>
              <a:t>www.thegreengrid.org</a:t>
            </a:r>
            <a:r>
              <a:rPr lang="en-US" smtClean="0"/>
              <a:t>) is a good information source on this topic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en-US" sz="32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References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EPA2007 </a:t>
            </a:r>
            <a:r>
              <a:rPr lang="en-US" sz="2400" i="1" smtClean="0"/>
              <a:t>Report to Congress on Server and Data Center Energy Efficiency </a:t>
            </a:r>
            <a:r>
              <a:rPr lang="en-US" sz="2400" smtClean="0">
                <a:hlinkClick r:id="rId2"/>
              </a:rPr>
              <a:t>http://www.energystar.gov/ia/partners/prod_development/downloads/EPA_Datacenter_Report_Congress_Final1.pdf</a:t>
            </a:r>
            <a:r>
              <a:rPr lang="en-US" sz="2400" smtClean="0"/>
              <a:t> accessed June 2010</a:t>
            </a:r>
          </a:p>
          <a:p>
            <a:pPr eaLnBrk="1" hangingPunct="1">
              <a:spcBef>
                <a:spcPct val="0"/>
              </a:spcBef>
            </a:pPr>
            <a:endParaRPr lang="en-US" sz="11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Rasmussen2007 N. Rasmussen et al “</a:t>
            </a:r>
            <a:r>
              <a:rPr lang="en-US" sz="2400" i="1" smtClean="0"/>
              <a:t>A Quantitative Comparison of High Efficiency AC vs DC Power Distribution for Data Centers”</a:t>
            </a:r>
            <a:r>
              <a:rPr lang="en-US" sz="2400" smtClean="0"/>
              <a:t> </a:t>
            </a:r>
            <a:r>
              <a:rPr lang="en-US" sz="2400" smtClean="0">
                <a:hlinkClick r:id="rId3"/>
              </a:rPr>
              <a:t>http://www.apcmedia.com/salestools/NRAN-76TTJY_R1_EN.pdf</a:t>
            </a:r>
            <a:r>
              <a:rPr lang="en-US" sz="2400" smtClean="0"/>
              <a:t> accessed June 2010</a:t>
            </a:r>
          </a:p>
          <a:p>
            <a:pPr eaLnBrk="1" hangingPunct="1">
              <a:spcBef>
                <a:spcPct val="0"/>
              </a:spcBef>
            </a:pPr>
            <a:endParaRPr lang="en-US" sz="11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PG&amp;E2006 Pacific Gas and Electric 2006 </a:t>
            </a:r>
            <a:r>
              <a:rPr lang="en-US" sz="2400" i="1" smtClean="0"/>
              <a:t>“High Performance Data Centers: A Design Guidelines Sourcebook”</a:t>
            </a:r>
            <a:r>
              <a:rPr lang="en-US" sz="2400" smtClean="0"/>
              <a:t> </a:t>
            </a:r>
            <a:r>
              <a:rPr lang="en-US" sz="2400" smtClean="0">
                <a:hlinkClick r:id="rId4"/>
              </a:rPr>
              <a:t>http://hightech.lbl.gov/documents/DATA_CENTERS/06_DataCenters-PGE.pdf</a:t>
            </a:r>
            <a:r>
              <a:rPr lang="en-US" sz="2400" smtClean="0"/>
              <a:t> accessed June 2010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A New Data Center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Design requirements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500KW IT power (estimated life 5 years, must be expandable)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6000 square feet (estimated life 10 years)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Ability to host departmental and research servers to allow consolidation of server rooms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Must meet the requirements for LEED certification (University policy)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SU is to be carbon neutral by or before 2040 – new construction should contribute positively to this goal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So we need to plan to use 500KW and be </a:t>
            </a:r>
            <a:r>
              <a:rPr lang="en-US" b="1" smtClean="0">
                <a:solidFill>
                  <a:srgbClr val="008000"/>
                </a:solidFill>
              </a:rPr>
              <a:t>green</a:t>
            </a:r>
            <a:r>
              <a:rPr lang="en-US" smtClean="0"/>
              <a:t>…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Design Outcomes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New construction of a 6000 square foot data center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Onsite power generation – Combined Cooling Heat and Power (CCHP)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DC power 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Extensive use of water cooling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Research lab in the data center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We will build a research program to continue to evolve the technology and methods for </a:t>
            </a:r>
            <a:r>
              <a:rPr lang="en-US" b="1" smtClean="0">
                <a:solidFill>
                  <a:srgbClr val="008000"/>
                </a:solidFill>
              </a:rPr>
              <a:t>‘greening’ </a:t>
            </a:r>
            <a:r>
              <a:rPr lang="en-US" smtClean="0"/>
              <a:t>data centers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SU’s </a:t>
            </a:r>
            <a:r>
              <a:rPr lang="en-US" sz="4800" b="1" smtClean="0">
                <a:solidFill>
                  <a:srgbClr val="008000"/>
                </a:solidFill>
              </a:rPr>
              <a:t>G</a:t>
            </a:r>
            <a:r>
              <a:rPr lang="en-US" sz="4800" b="1" smtClean="0"/>
              <a:t>DC Features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267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ICF concrete construction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12000 square feet total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6000 square feet of mechanical space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6000 square feet of raised floor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36” raised floor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8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3000" smtClean="0"/>
              <a:t>~800 square feet caged and dedicated to hosting for non-central-IT customers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3000" smtClean="0"/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Onsite power generation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High Voltage AC power distribution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DC Power Distribution (400v)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Water cooling to the racks and beyond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3"/>
          </a:xfrm>
        </p:spPr>
        <p:txBody>
          <a:bodyPr/>
          <a:lstStyle/>
          <a:p>
            <a:pPr eaLnBrk="1" hangingPunct="1"/>
            <a:r>
              <a:rPr lang="en-US" sz="4800" b="1" smtClean="0"/>
              <a:t>Onsite Power Generation</a:t>
            </a:r>
          </a:p>
        </p:txBody>
      </p:sp>
      <p:pic>
        <p:nvPicPr>
          <p:cNvPr id="12291" name="Picture 3" descr="SDXTMPPPT01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157288"/>
            <a:ext cx="75692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smtClean="0"/>
              <a:t>Microturbines</a:t>
            </a:r>
          </a:p>
        </p:txBody>
      </p:sp>
      <p:pic>
        <p:nvPicPr>
          <p:cNvPr id="13315" name="Picture 3" descr="\\ITS-fsrv.ad.syr.edu\sedarlin$\My Pictures\GDC - March 2010\GDC - March 2010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172325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Why Onsite Power Generation?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05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28600" y="61722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Calibri" pitchFamily="34" charset="0"/>
              </a:rPr>
              <a:t>This chart from the EPA (EPA2007) compares conventional and onsite generation.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7068</TotalTime>
  <Words>1582</Words>
  <Application>Microsoft Office PowerPoint</Application>
  <PresentationFormat>On-screen Show (4:3)</PresentationFormat>
  <Paragraphs>259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Greening Computing Data Centers and Beyond</vt:lpstr>
      <vt:lpstr>Computing “Greenness”</vt:lpstr>
      <vt:lpstr>Measuring Green in Data Centers</vt:lpstr>
      <vt:lpstr>A New Data Center</vt:lpstr>
      <vt:lpstr>Design Outcomes</vt:lpstr>
      <vt:lpstr>SU’s GDC Features</vt:lpstr>
      <vt:lpstr>Onsite Power Generation</vt:lpstr>
      <vt:lpstr>Microturbines</vt:lpstr>
      <vt:lpstr>Why Onsite Power Generation?</vt:lpstr>
      <vt:lpstr>Evaluating Onsite Generation</vt:lpstr>
      <vt:lpstr>AC Power Systems</vt:lpstr>
      <vt:lpstr>Is High(er) Voltage AC for You?</vt:lpstr>
      <vt:lpstr>DC Power System</vt:lpstr>
      <vt:lpstr>Water Cooling</vt:lpstr>
      <vt:lpstr>Water Cooling at the Rack</vt:lpstr>
      <vt:lpstr>When Does Water Cooling Make Sense?</vt:lpstr>
      <vt:lpstr>Hot Aisle/Cold Aisle and Raised Floor</vt:lpstr>
      <vt:lpstr>Other Cooling</vt:lpstr>
      <vt:lpstr>Facility Consolidation</vt:lpstr>
      <vt:lpstr>Green Servers and Storage</vt:lpstr>
      <vt:lpstr>Virtualization</vt:lpstr>
      <vt:lpstr>Network Equipment</vt:lpstr>
      <vt:lpstr>Datacenter results to date…</vt:lpstr>
      <vt:lpstr>Green Client Computing</vt:lpstr>
      <vt:lpstr>Green Desktop Computing</vt:lpstr>
      <vt:lpstr>Green Desktop Computing</vt:lpstr>
      <vt:lpstr>Green big picture</vt:lpstr>
      <vt:lpstr>Green big picture</vt:lpstr>
      <vt:lpstr>Questions?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Green Data Center</dc:title>
  <dc:creator>cmsedore</dc:creator>
  <cp:lastModifiedBy>cmsedore</cp:lastModifiedBy>
  <cp:revision>130</cp:revision>
  <dcterms:created xsi:type="dcterms:W3CDTF">2010-06-10T12:47:02Z</dcterms:created>
  <dcterms:modified xsi:type="dcterms:W3CDTF">2011-01-12T15:26:33Z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-1499989112</vt:i4>
  </property>
  <property fmtid="{D5CDD505-2E9C-101B-9397-08002B2CF9AE}" pid="3" name="_NewReviewCycle">
    <vt:lpwstr/>
  </property>
  <property fmtid="{D5CDD505-2E9C-101B-9397-08002B2CF9AE}" pid="4" name="_EmailSubject">
    <vt:lpwstr>Columbia's Winter Workshop</vt:lpwstr>
  </property>
  <property fmtid="{D5CDD505-2E9C-101B-9397-08002B2CF9AE}" pid="5" name="_AuthorEmail">
    <vt:lpwstr>cmsedore@syr.edu</vt:lpwstr>
  </property>
  <property fmtid="{D5CDD505-2E9C-101B-9397-08002B2CF9AE}" pid="6" name="_AuthorEmailDisplayName">
    <vt:lpwstr>Christopher M Sedore</vt:lpwstr>
  </property>
</Properties>
</file>