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45"/>
  </p:notesMasterIdLst>
  <p:handoutMasterIdLst>
    <p:handoutMasterId r:id="rId46"/>
  </p:handoutMasterIdLst>
  <p:sldIdLst>
    <p:sldId id="442" r:id="rId2"/>
    <p:sldId id="256" r:id="rId3"/>
    <p:sldId id="259" r:id="rId4"/>
    <p:sldId id="328" r:id="rId5"/>
    <p:sldId id="344" r:id="rId6"/>
    <p:sldId id="341" r:id="rId7"/>
    <p:sldId id="321" r:id="rId8"/>
    <p:sldId id="408" r:id="rId9"/>
    <p:sldId id="322" r:id="rId10"/>
    <p:sldId id="413" r:id="rId11"/>
    <p:sldId id="414" r:id="rId12"/>
    <p:sldId id="415" r:id="rId13"/>
    <p:sldId id="416" r:id="rId14"/>
    <p:sldId id="417" r:id="rId15"/>
    <p:sldId id="418" r:id="rId16"/>
    <p:sldId id="419" r:id="rId17"/>
    <p:sldId id="420" r:id="rId18"/>
    <p:sldId id="421" r:id="rId19"/>
    <p:sldId id="422" r:id="rId20"/>
    <p:sldId id="423" r:id="rId21"/>
    <p:sldId id="424" r:id="rId22"/>
    <p:sldId id="425" r:id="rId23"/>
    <p:sldId id="426" r:id="rId24"/>
    <p:sldId id="444" r:id="rId25"/>
    <p:sldId id="427" r:id="rId26"/>
    <p:sldId id="440" r:id="rId27"/>
    <p:sldId id="430" r:id="rId28"/>
    <p:sldId id="431" r:id="rId29"/>
    <p:sldId id="432" r:id="rId30"/>
    <p:sldId id="433" r:id="rId31"/>
    <p:sldId id="434" r:id="rId32"/>
    <p:sldId id="435" r:id="rId33"/>
    <p:sldId id="436" r:id="rId34"/>
    <p:sldId id="437" r:id="rId35"/>
    <p:sldId id="445" r:id="rId36"/>
    <p:sldId id="438" r:id="rId37"/>
    <p:sldId id="443" r:id="rId38"/>
    <p:sldId id="439" r:id="rId39"/>
    <p:sldId id="405" r:id="rId40"/>
    <p:sldId id="441" r:id="rId41"/>
    <p:sldId id="406" r:id="rId42"/>
    <p:sldId id="407" r:id="rId43"/>
    <p:sldId id="373" r:id="rId44"/>
  </p:sldIdLst>
  <p:sldSz cx="9144000" cy="6858000" type="screen4x3"/>
  <p:notesSz cx="7010400" cy="9296400"/>
  <p:defaultTextStyle>
    <a:defPPr>
      <a:defRPr lang="en-US"/>
    </a:defPPr>
    <a:lvl1pPr algn="l" rtl="0" fontAlgn="base">
      <a:spcBef>
        <a:spcPct val="0"/>
      </a:spcBef>
      <a:spcAft>
        <a:spcPct val="0"/>
      </a:spcAft>
      <a:defRPr sz="2400" kern="1200">
        <a:solidFill>
          <a:schemeClr val="hlink"/>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hlink"/>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hlink"/>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hlink"/>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hlink"/>
        </a:solidFill>
        <a:latin typeface="Arial" charset="0"/>
        <a:ea typeface="ＭＳ Ｐゴシック"/>
        <a:cs typeface="ＭＳ Ｐゴシック"/>
      </a:defRPr>
    </a:lvl5pPr>
    <a:lvl6pPr marL="2286000" algn="l" defTabSz="914400" rtl="0" eaLnBrk="1" latinLnBrk="0" hangingPunct="1">
      <a:defRPr sz="2400" kern="1200">
        <a:solidFill>
          <a:schemeClr val="hlink"/>
        </a:solidFill>
        <a:latin typeface="Arial" charset="0"/>
        <a:ea typeface="ＭＳ Ｐゴシック"/>
        <a:cs typeface="ＭＳ Ｐゴシック"/>
      </a:defRPr>
    </a:lvl6pPr>
    <a:lvl7pPr marL="2743200" algn="l" defTabSz="914400" rtl="0" eaLnBrk="1" latinLnBrk="0" hangingPunct="1">
      <a:defRPr sz="2400" kern="1200">
        <a:solidFill>
          <a:schemeClr val="hlink"/>
        </a:solidFill>
        <a:latin typeface="Arial" charset="0"/>
        <a:ea typeface="ＭＳ Ｐゴシック"/>
        <a:cs typeface="ＭＳ Ｐゴシック"/>
      </a:defRPr>
    </a:lvl7pPr>
    <a:lvl8pPr marL="3200400" algn="l" defTabSz="914400" rtl="0" eaLnBrk="1" latinLnBrk="0" hangingPunct="1">
      <a:defRPr sz="2400" kern="1200">
        <a:solidFill>
          <a:schemeClr val="hlink"/>
        </a:solidFill>
        <a:latin typeface="Arial" charset="0"/>
        <a:ea typeface="ＭＳ Ｐゴシック"/>
        <a:cs typeface="ＭＳ Ｐゴシック"/>
      </a:defRPr>
    </a:lvl8pPr>
    <a:lvl9pPr marL="3657600" algn="l" defTabSz="914400" rtl="0" eaLnBrk="1" latinLnBrk="0" hangingPunct="1">
      <a:defRPr sz="2400" kern="1200">
        <a:solidFill>
          <a:schemeClr val="hlink"/>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4D4D4D"/>
    <a:srgbClr val="053F75"/>
    <a:srgbClr val="9CCAF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95" autoAdjust="0"/>
    <p:restoredTop sz="67865" autoAdjust="0"/>
  </p:normalViewPr>
  <p:slideViewPr>
    <p:cSldViewPr>
      <p:cViewPr varScale="1">
        <p:scale>
          <a:sx n="68" d="100"/>
          <a:sy n="68" d="100"/>
        </p:scale>
        <p:origin x="-5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0"/>
    </p:cViewPr>
  </p:sorterViewPr>
  <p:notesViewPr>
    <p:cSldViewPr>
      <p:cViewPr varScale="1">
        <p:scale>
          <a:sx n="56" d="100"/>
          <a:sy n="56" d="100"/>
        </p:scale>
        <p:origin x="-1812" y="-78"/>
      </p:cViewPr>
      <p:guideLst>
        <p:guide orient="horz" pos="2929"/>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6888" cy="465138"/>
          </a:xfrm>
          <a:prstGeom prst="rect">
            <a:avLst/>
          </a:prstGeom>
          <a:noFill/>
          <a:ln w="9525">
            <a:noFill/>
            <a:miter lim="800000"/>
            <a:headEnd/>
            <a:tailEnd/>
          </a:ln>
        </p:spPr>
        <p:txBody>
          <a:bodyPr vert="horz" wrap="square" lIns="92465" tIns="46232" rIns="92465" bIns="46232" numCol="1" anchor="t" anchorCtr="0" compatLnSpc="1">
            <a:prstTxWarp prst="textNoShape">
              <a:avLst/>
            </a:prstTxWarp>
          </a:bodyPr>
          <a:lstStyle>
            <a:lvl1pPr defTabSz="925513" eaLnBrk="0" hangingPunct="0">
              <a:defRPr sz="1200">
                <a:solidFill>
                  <a:schemeClr val="tx1"/>
                </a:solidFill>
              </a:defRPr>
            </a:lvl1pPr>
          </a:lstStyle>
          <a:p>
            <a:pPr>
              <a:defRPr/>
            </a:pPr>
            <a:endParaRPr lang="en-US"/>
          </a:p>
        </p:txBody>
      </p:sp>
      <p:sp>
        <p:nvSpPr>
          <p:cNvPr id="10243" name="Rectangle 3"/>
          <p:cNvSpPr>
            <a:spLocks noGrp="1" noChangeArrowheads="1"/>
          </p:cNvSpPr>
          <p:nvPr>
            <p:ph type="dt" sz="quarter" idx="1"/>
          </p:nvPr>
        </p:nvSpPr>
        <p:spPr bwMode="auto">
          <a:xfrm>
            <a:off x="3971925" y="0"/>
            <a:ext cx="3036888" cy="465138"/>
          </a:xfrm>
          <a:prstGeom prst="rect">
            <a:avLst/>
          </a:prstGeom>
          <a:noFill/>
          <a:ln w="9525">
            <a:noFill/>
            <a:miter lim="800000"/>
            <a:headEnd/>
            <a:tailEnd/>
          </a:ln>
        </p:spPr>
        <p:txBody>
          <a:bodyPr vert="horz" wrap="square" lIns="92465" tIns="46232" rIns="92465" bIns="46232" numCol="1" anchor="t" anchorCtr="0" compatLnSpc="1">
            <a:prstTxWarp prst="textNoShape">
              <a:avLst/>
            </a:prstTxWarp>
          </a:bodyPr>
          <a:lstStyle>
            <a:lvl1pPr algn="r" defTabSz="925513" eaLnBrk="0" hangingPunct="0">
              <a:defRPr sz="1200">
                <a:solidFill>
                  <a:schemeClr val="tx1"/>
                </a:solidFill>
              </a:defRPr>
            </a:lvl1pPr>
          </a:lstStyle>
          <a:p>
            <a:pPr>
              <a:defRPr/>
            </a:pPr>
            <a:endParaRPr lang="en-US"/>
          </a:p>
        </p:txBody>
      </p:sp>
      <p:sp>
        <p:nvSpPr>
          <p:cNvPr id="10244" name="Rectangle 4"/>
          <p:cNvSpPr>
            <a:spLocks noGrp="1" noChangeArrowheads="1"/>
          </p:cNvSpPr>
          <p:nvPr>
            <p:ph type="ftr" sz="quarter" idx="2"/>
          </p:nvPr>
        </p:nvSpPr>
        <p:spPr bwMode="auto">
          <a:xfrm>
            <a:off x="0" y="8829675"/>
            <a:ext cx="3036888" cy="465138"/>
          </a:xfrm>
          <a:prstGeom prst="rect">
            <a:avLst/>
          </a:prstGeom>
          <a:noFill/>
          <a:ln w="9525">
            <a:noFill/>
            <a:miter lim="800000"/>
            <a:headEnd/>
            <a:tailEnd/>
          </a:ln>
        </p:spPr>
        <p:txBody>
          <a:bodyPr vert="horz" wrap="square" lIns="92465" tIns="46232" rIns="92465" bIns="46232" numCol="1" anchor="b" anchorCtr="0" compatLnSpc="1">
            <a:prstTxWarp prst="textNoShape">
              <a:avLst/>
            </a:prstTxWarp>
          </a:bodyPr>
          <a:lstStyle>
            <a:lvl1pPr defTabSz="925513" eaLnBrk="0" hangingPunct="0">
              <a:defRPr sz="1200">
                <a:solidFill>
                  <a:schemeClr val="tx1"/>
                </a:solidFill>
              </a:defRPr>
            </a:lvl1pPr>
          </a:lstStyle>
          <a:p>
            <a:pPr>
              <a:defRPr/>
            </a:pPr>
            <a:endParaRPr lang="en-US"/>
          </a:p>
        </p:txBody>
      </p:sp>
      <p:sp>
        <p:nvSpPr>
          <p:cNvPr id="10245" name="Rectangle 5"/>
          <p:cNvSpPr>
            <a:spLocks noGrp="1" noChangeArrowheads="1"/>
          </p:cNvSpPr>
          <p:nvPr>
            <p:ph type="sldNum" sz="quarter" idx="3"/>
          </p:nvPr>
        </p:nvSpPr>
        <p:spPr bwMode="auto">
          <a:xfrm>
            <a:off x="3971925" y="8829675"/>
            <a:ext cx="3036888" cy="465138"/>
          </a:xfrm>
          <a:prstGeom prst="rect">
            <a:avLst/>
          </a:prstGeom>
          <a:noFill/>
          <a:ln w="9525">
            <a:noFill/>
            <a:miter lim="800000"/>
            <a:headEnd/>
            <a:tailEnd/>
          </a:ln>
        </p:spPr>
        <p:txBody>
          <a:bodyPr vert="horz" wrap="square" lIns="92465" tIns="46232" rIns="92465" bIns="46232" numCol="1" anchor="b" anchorCtr="0" compatLnSpc="1">
            <a:prstTxWarp prst="textNoShape">
              <a:avLst/>
            </a:prstTxWarp>
          </a:bodyPr>
          <a:lstStyle>
            <a:lvl1pPr algn="r" defTabSz="925513" eaLnBrk="0" hangingPunct="0">
              <a:defRPr sz="1200">
                <a:solidFill>
                  <a:schemeClr val="tx1"/>
                </a:solidFill>
              </a:defRPr>
            </a:lvl1pPr>
          </a:lstStyle>
          <a:p>
            <a:pPr>
              <a:defRPr/>
            </a:pPr>
            <a:fld id="{77068BA0-983A-4B2D-8361-0DD828E552E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6888" cy="465138"/>
          </a:xfrm>
          <a:prstGeom prst="rect">
            <a:avLst/>
          </a:prstGeom>
          <a:noFill/>
          <a:ln w="9525">
            <a:noFill/>
            <a:miter lim="800000"/>
            <a:headEnd/>
            <a:tailEnd/>
          </a:ln>
        </p:spPr>
        <p:txBody>
          <a:bodyPr vert="horz" wrap="square" lIns="92465" tIns="46232" rIns="92465" bIns="46232" numCol="1" anchor="t" anchorCtr="0" compatLnSpc="1">
            <a:prstTxWarp prst="textNoShape">
              <a:avLst/>
            </a:prstTxWarp>
          </a:bodyPr>
          <a:lstStyle>
            <a:lvl1pPr defTabSz="925513" eaLnBrk="0" hangingPunct="0">
              <a:defRPr sz="1200">
                <a:solidFill>
                  <a:schemeClr val="tx1"/>
                </a:solidFill>
              </a:defRPr>
            </a:lvl1pPr>
          </a:lstStyle>
          <a:p>
            <a:pPr>
              <a:defRPr/>
            </a:pPr>
            <a:endParaRPr lang="en-US"/>
          </a:p>
        </p:txBody>
      </p:sp>
      <p:sp>
        <p:nvSpPr>
          <p:cNvPr id="4099" name="Rectangle 3"/>
          <p:cNvSpPr>
            <a:spLocks noGrp="1" noChangeArrowheads="1"/>
          </p:cNvSpPr>
          <p:nvPr>
            <p:ph type="dt" idx="1"/>
          </p:nvPr>
        </p:nvSpPr>
        <p:spPr bwMode="auto">
          <a:xfrm>
            <a:off x="3973513" y="0"/>
            <a:ext cx="3036887" cy="465138"/>
          </a:xfrm>
          <a:prstGeom prst="rect">
            <a:avLst/>
          </a:prstGeom>
          <a:noFill/>
          <a:ln w="9525">
            <a:noFill/>
            <a:miter lim="800000"/>
            <a:headEnd/>
            <a:tailEnd/>
          </a:ln>
        </p:spPr>
        <p:txBody>
          <a:bodyPr vert="horz" wrap="square" lIns="92465" tIns="46232" rIns="92465" bIns="46232" numCol="1" anchor="t" anchorCtr="0" compatLnSpc="1">
            <a:prstTxWarp prst="textNoShape">
              <a:avLst/>
            </a:prstTxWarp>
          </a:bodyPr>
          <a:lstStyle>
            <a:lvl1pPr algn="r" defTabSz="925513" eaLnBrk="0" hangingPunct="0">
              <a:defRPr sz="1200">
                <a:solidFill>
                  <a:schemeClr val="tx1"/>
                </a:solidFill>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2688" y="698500"/>
            <a:ext cx="4646612" cy="348456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5038" y="4416425"/>
            <a:ext cx="5140325" cy="4181475"/>
          </a:xfrm>
          <a:prstGeom prst="rect">
            <a:avLst/>
          </a:prstGeom>
          <a:noFill/>
          <a:ln w="9525">
            <a:noFill/>
            <a:miter lim="800000"/>
            <a:headEnd/>
            <a:tailEnd/>
          </a:ln>
        </p:spPr>
        <p:txBody>
          <a:bodyPr vert="horz" wrap="square" lIns="92465" tIns="46232" rIns="92465" bIns="4623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31263"/>
            <a:ext cx="3036888" cy="465137"/>
          </a:xfrm>
          <a:prstGeom prst="rect">
            <a:avLst/>
          </a:prstGeom>
          <a:noFill/>
          <a:ln w="9525">
            <a:noFill/>
            <a:miter lim="800000"/>
            <a:headEnd/>
            <a:tailEnd/>
          </a:ln>
        </p:spPr>
        <p:txBody>
          <a:bodyPr vert="horz" wrap="square" lIns="92465" tIns="46232" rIns="92465" bIns="46232" numCol="1" anchor="b" anchorCtr="0" compatLnSpc="1">
            <a:prstTxWarp prst="textNoShape">
              <a:avLst/>
            </a:prstTxWarp>
          </a:bodyPr>
          <a:lstStyle>
            <a:lvl1pPr defTabSz="925513" eaLnBrk="0" hangingPunct="0">
              <a:defRPr sz="1200">
                <a:solidFill>
                  <a:schemeClr val="tx1"/>
                </a:solidFill>
              </a:defRPr>
            </a:lvl1pPr>
          </a:lstStyle>
          <a:p>
            <a:pPr>
              <a:defRPr/>
            </a:pPr>
            <a:endParaRPr lang="en-US"/>
          </a:p>
        </p:txBody>
      </p:sp>
      <p:sp>
        <p:nvSpPr>
          <p:cNvPr id="4103" name="Rectangle 7"/>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p:spPr>
        <p:txBody>
          <a:bodyPr vert="horz" wrap="square" lIns="92465" tIns="46232" rIns="92465" bIns="46232" numCol="1" anchor="b" anchorCtr="0" compatLnSpc="1">
            <a:prstTxWarp prst="textNoShape">
              <a:avLst/>
            </a:prstTxWarp>
          </a:bodyPr>
          <a:lstStyle>
            <a:lvl1pPr algn="r" defTabSz="925513" eaLnBrk="0" hangingPunct="0">
              <a:defRPr sz="1200">
                <a:solidFill>
                  <a:schemeClr val="tx1"/>
                </a:solidFill>
              </a:defRPr>
            </a:lvl1pPr>
          </a:lstStyle>
          <a:p>
            <a:pPr>
              <a:defRPr/>
            </a:pPr>
            <a:fld id="{C1AD1F7B-E307-449B-9220-F2EE6D6A239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endParaRPr lang="en-US" smtClean="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35843" name="Slide Number Placeholder 3"/>
          <p:cNvSpPr>
            <a:spLocks noGrp="1"/>
          </p:cNvSpPr>
          <p:nvPr>
            <p:ph type="sldNum" sz="quarter" idx="5"/>
          </p:nvPr>
        </p:nvSpPr>
        <p:spPr>
          <a:noFill/>
        </p:spPr>
        <p:txBody>
          <a:bodyPr/>
          <a:lstStyle/>
          <a:p>
            <a:fld id="{54C8B2F6-4908-443A-A987-BCE12AEBD707}"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9"/>
          <p:cNvSpPr>
            <a:spLocks noGrp="1" noChangeArrowheads="1"/>
          </p:cNvSpPr>
          <p:nvPr>
            <p:ph type="dt" sz="quarter" idx="1"/>
          </p:nvPr>
        </p:nvSpPr>
        <p:spPr>
          <a:noFill/>
        </p:spPr>
        <p:txBody>
          <a:bodyPr/>
          <a:lstStyle/>
          <a:p>
            <a:r>
              <a:rPr lang="en-US" smtClean="0"/>
              <a:t>03/16/08</a:t>
            </a:r>
          </a:p>
        </p:txBody>
      </p:sp>
      <p:sp>
        <p:nvSpPr>
          <p:cNvPr id="37891" name="Rectangle 13"/>
          <p:cNvSpPr>
            <a:spLocks noGrp="1" noChangeArrowheads="1"/>
          </p:cNvSpPr>
          <p:nvPr>
            <p:ph type="sldNum" sz="quarter" idx="5"/>
          </p:nvPr>
        </p:nvSpPr>
        <p:spPr>
          <a:noFill/>
        </p:spPr>
        <p:txBody>
          <a:bodyPr/>
          <a:lstStyle/>
          <a:p>
            <a:fld id="{FACF56F0-D4DB-4E69-9186-8957AD86A867}" type="slidenum">
              <a:rPr lang="en-GB" smtClean="0"/>
              <a:pPr/>
              <a:t>11</a:t>
            </a:fld>
            <a:endParaRPr lang="en-GB" smtClean="0"/>
          </a:p>
        </p:txBody>
      </p:sp>
      <p:sp>
        <p:nvSpPr>
          <p:cNvPr id="37892" name="Text Box 1"/>
          <p:cNvSpPr txBox="1">
            <a:spLocks noChangeArrowheads="1"/>
          </p:cNvSpPr>
          <p:nvPr/>
        </p:nvSpPr>
        <p:spPr bwMode="auto">
          <a:xfrm>
            <a:off x="1168400" y="696913"/>
            <a:ext cx="4673600" cy="3487737"/>
          </a:xfrm>
          <a:prstGeom prst="rect">
            <a:avLst/>
          </a:prstGeom>
          <a:solidFill>
            <a:srgbClr val="FFFFFF"/>
          </a:solidFill>
          <a:ln w="9360">
            <a:solidFill>
              <a:srgbClr val="000000"/>
            </a:solidFill>
            <a:miter lim="800000"/>
            <a:headEnd/>
            <a:tailEnd/>
          </a:ln>
        </p:spPr>
        <p:txBody>
          <a:bodyPr wrap="none" lIns="92473" tIns="46237" rIns="92473" bIns="46237" anchor="ctr"/>
          <a:lstStyle/>
          <a:p>
            <a:pPr algn="ctr" eaLnBrk="0" hangingPunct="0">
              <a:lnSpc>
                <a:spcPct val="71000"/>
              </a:lnSpc>
              <a:buClr>
                <a:srgbClr val="000000"/>
              </a:buClr>
              <a:buSzPct val="100000"/>
              <a:buFont typeface="Arial" charset="0"/>
              <a:buNone/>
            </a:pPr>
            <a:endParaRPr lang="en-US"/>
          </a:p>
        </p:txBody>
      </p:sp>
      <p:sp>
        <p:nvSpPr>
          <p:cNvPr id="37893" name="Rectangle 2"/>
          <p:cNvSpPr>
            <a:spLocks noGrp="1" noChangeArrowheads="1"/>
          </p:cNvSpPr>
          <p:nvPr>
            <p:ph type="body"/>
          </p:nvPr>
        </p:nvSpPr>
        <p:spPr>
          <a:xfrm>
            <a:off x="935038" y="4416425"/>
            <a:ext cx="5130800" cy="4179888"/>
          </a:xfrm>
          <a:noFill/>
          <a:ln/>
        </p:spPr>
        <p:txBody>
          <a:bodyPr wrap="none" anchor="ctr"/>
          <a:lstStyle/>
          <a:p>
            <a:endParaRPr lang="en-US" smtClean="0">
              <a:latin typeface="Times New Roman" pitchFamily="18" charset="0"/>
              <a:ea typeface="ＭＳ Ｐゴシック"/>
              <a:cs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xfrm>
            <a:off x="1177925" y="696913"/>
            <a:ext cx="4643438" cy="3482975"/>
          </a:xfrm>
          <a:ln/>
        </p:spPr>
      </p:sp>
      <p:sp>
        <p:nvSpPr>
          <p:cNvPr id="39938" name="Notes Placeholder 2"/>
          <p:cNvSpPr>
            <a:spLocks noGrp="1"/>
          </p:cNvSpPr>
          <p:nvPr>
            <p:ph type="body" idx="1"/>
          </p:nvPr>
        </p:nvSpPr>
        <p:spPr>
          <a:noFill/>
          <a:ln/>
        </p:spPr>
        <p:txBody>
          <a:bodyPr/>
          <a:lstStyle/>
          <a:p>
            <a:r>
              <a:rPr lang="en-US" smtClean="0">
                <a:latin typeface="Times New Roman" pitchFamily="18" charset="0"/>
                <a:ea typeface="ＭＳ Ｐゴシック"/>
                <a:cs typeface="ＭＳ Ｐゴシック"/>
              </a:rPr>
              <a:t>Modbus – facilities industry standard for monitoring, communicates on RS-485 serial network… SNMP is IT industry standard for monitoring devices, communicates over ethernet.</a:t>
            </a:r>
          </a:p>
        </p:txBody>
      </p:sp>
      <p:sp>
        <p:nvSpPr>
          <p:cNvPr id="39939" name="Date Placeholder 3"/>
          <p:cNvSpPr>
            <a:spLocks noGrp="1"/>
          </p:cNvSpPr>
          <p:nvPr>
            <p:ph type="dt" sz="quarter" idx="1"/>
          </p:nvPr>
        </p:nvSpPr>
        <p:spPr>
          <a:noFill/>
        </p:spPr>
        <p:txBody>
          <a:bodyPr/>
          <a:lstStyle/>
          <a:p>
            <a:r>
              <a:rPr lang="en-US" smtClean="0"/>
              <a:t>03/16/08</a:t>
            </a:r>
          </a:p>
        </p:txBody>
      </p:sp>
      <p:sp>
        <p:nvSpPr>
          <p:cNvPr id="39940" name="Slide Number Placeholder 4"/>
          <p:cNvSpPr>
            <a:spLocks noGrp="1"/>
          </p:cNvSpPr>
          <p:nvPr>
            <p:ph type="sldNum" sz="quarter" idx="5"/>
          </p:nvPr>
        </p:nvSpPr>
        <p:spPr>
          <a:noFill/>
        </p:spPr>
        <p:txBody>
          <a:bodyPr/>
          <a:lstStyle/>
          <a:p>
            <a:fld id="{974CC84B-DA9A-4C1F-B0E4-FCDD870957BC}" type="slidenum">
              <a:rPr lang="en-GB" smtClean="0"/>
              <a:pPr/>
              <a:t>12</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9"/>
          <p:cNvSpPr>
            <a:spLocks noGrp="1" noChangeArrowheads="1"/>
          </p:cNvSpPr>
          <p:nvPr>
            <p:ph type="dt" sz="quarter" idx="1"/>
          </p:nvPr>
        </p:nvSpPr>
        <p:spPr>
          <a:noFill/>
        </p:spPr>
        <p:txBody>
          <a:bodyPr/>
          <a:lstStyle/>
          <a:p>
            <a:r>
              <a:rPr lang="en-US" smtClean="0"/>
              <a:t>03/16/08</a:t>
            </a:r>
          </a:p>
        </p:txBody>
      </p:sp>
      <p:sp>
        <p:nvSpPr>
          <p:cNvPr id="41987" name="Rectangle 13"/>
          <p:cNvSpPr>
            <a:spLocks noGrp="1" noChangeArrowheads="1"/>
          </p:cNvSpPr>
          <p:nvPr>
            <p:ph type="sldNum" sz="quarter" idx="5"/>
          </p:nvPr>
        </p:nvSpPr>
        <p:spPr>
          <a:noFill/>
        </p:spPr>
        <p:txBody>
          <a:bodyPr/>
          <a:lstStyle/>
          <a:p>
            <a:fld id="{88CBE076-4CA9-46EE-BCDE-C2C38B56884F}" type="slidenum">
              <a:rPr lang="en-GB" smtClean="0"/>
              <a:pPr/>
              <a:t>13</a:t>
            </a:fld>
            <a:endParaRPr lang="en-GB" smtClean="0"/>
          </a:p>
        </p:txBody>
      </p:sp>
      <p:sp>
        <p:nvSpPr>
          <p:cNvPr id="41988" name="Text Box 1"/>
          <p:cNvSpPr txBox="1">
            <a:spLocks noChangeArrowheads="1"/>
          </p:cNvSpPr>
          <p:nvPr/>
        </p:nvSpPr>
        <p:spPr bwMode="auto">
          <a:xfrm>
            <a:off x="1168400" y="696913"/>
            <a:ext cx="4665663" cy="3486150"/>
          </a:xfrm>
          <a:prstGeom prst="rect">
            <a:avLst/>
          </a:prstGeom>
          <a:solidFill>
            <a:srgbClr val="FFFFFF"/>
          </a:solidFill>
          <a:ln w="9525">
            <a:solidFill>
              <a:srgbClr val="000000"/>
            </a:solidFill>
            <a:miter lim="800000"/>
            <a:headEnd/>
            <a:tailEnd/>
          </a:ln>
        </p:spPr>
        <p:txBody>
          <a:bodyPr wrap="none" lIns="92473" tIns="46237" rIns="92473" bIns="46237" anchor="ctr"/>
          <a:lstStyle/>
          <a:p>
            <a:pPr algn="ctr" eaLnBrk="0" hangingPunct="0">
              <a:lnSpc>
                <a:spcPct val="71000"/>
              </a:lnSpc>
              <a:buClr>
                <a:srgbClr val="000000"/>
              </a:buClr>
              <a:buSzPct val="100000"/>
              <a:buFont typeface="Arial" charset="0"/>
              <a:buNone/>
            </a:pPr>
            <a:endParaRPr lang="en-US"/>
          </a:p>
        </p:txBody>
      </p:sp>
      <p:sp>
        <p:nvSpPr>
          <p:cNvPr id="41989" name="Rectangle 2"/>
          <p:cNvSpPr>
            <a:spLocks noGrp="1" noChangeArrowheads="1"/>
          </p:cNvSpPr>
          <p:nvPr>
            <p:ph type="body"/>
          </p:nvPr>
        </p:nvSpPr>
        <p:spPr>
          <a:xfrm>
            <a:off x="935038" y="4416425"/>
            <a:ext cx="5130800" cy="4179888"/>
          </a:xfrm>
          <a:noFill/>
          <a:ln/>
        </p:spPr>
        <p:txBody>
          <a:bodyPr wrap="none" anchor="ctr"/>
          <a:lstStyle/>
          <a:p>
            <a:r>
              <a:rPr lang="en-US" smtClean="0">
                <a:latin typeface="Times New Roman" pitchFamily="18" charset="0"/>
                <a:ea typeface="ＭＳ Ｐゴシック"/>
                <a:cs typeface="ＭＳ Ｐゴシック"/>
              </a:rPr>
              <a:t>Challenges to getting it done…Knowledge base improvement – we know usage vs capacity now (cuf used to have to install temporary meter for 1 week to measure our load).  Costs…$10k for 20 wattnodes + ct’s + cuf install costs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endParaRPr lang="en-US" smtClean="0">
              <a:ea typeface="ＭＳ Ｐゴシック"/>
              <a:cs typeface="ＭＳ Ｐゴシック"/>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9"/>
          <p:cNvSpPr>
            <a:spLocks noGrp="1" noChangeArrowheads="1"/>
          </p:cNvSpPr>
          <p:nvPr>
            <p:ph type="dt" sz="quarter" idx="1"/>
          </p:nvPr>
        </p:nvSpPr>
        <p:spPr>
          <a:noFill/>
        </p:spPr>
        <p:txBody>
          <a:bodyPr/>
          <a:lstStyle/>
          <a:p>
            <a:r>
              <a:rPr lang="en-US" smtClean="0"/>
              <a:t>03/16/08</a:t>
            </a:r>
          </a:p>
        </p:txBody>
      </p:sp>
      <p:sp>
        <p:nvSpPr>
          <p:cNvPr id="45059" name="Rectangle 13"/>
          <p:cNvSpPr>
            <a:spLocks noGrp="1" noChangeArrowheads="1"/>
          </p:cNvSpPr>
          <p:nvPr>
            <p:ph type="sldNum" sz="quarter" idx="5"/>
          </p:nvPr>
        </p:nvSpPr>
        <p:spPr>
          <a:noFill/>
        </p:spPr>
        <p:txBody>
          <a:bodyPr/>
          <a:lstStyle/>
          <a:p>
            <a:fld id="{63072939-0C97-4EAF-B8E4-59D5591F7273}" type="slidenum">
              <a:rPr lang="en-GB" smtClean="0"/>
              <a:pPr/>
              <a:t>15</a:t>
            </a:fld>
            <a:endParaRPr lang="en-GB" smtClean="0"/>
          </a:p>
        </p:txBody>
      </p:sp>
      <p:sp>
        <p:nvSpPr>
          <p:cNvPr id="45060" name="Text Box 1"/>
          <p:cNvSpPr txBox="1">
            <a:spLocks noChangeArrowheads="1"/>
          </p:cNvSpPr>
          <p:nvPr/>
        </p:nvSpPr>
        <p:spPr bwMode="auto">
          <a:xfrm>
            <a:off x="1168400" y="696913"/>
            <a:ext cx="4665663" cy="3486150"/>
          </a:xfrm>
          <a:prstGeom prst="rect">
            <a:avLst/>
          </a:prstGeom>
          <a:solidFill>
            <a:srgbClr val="FFFFFF"/>
          </a:solidFill>
          <a:ln w="9525">
            <a:solidFill>
              <a:srgbClr val="000000"/>
            </a:solidFill>
            <a:miter lim="800000"/>
            <a:headEnd/>
            <a:tailEnd/>
          </a:ln>
        </p:spPr>
        <p:txBody>
          <a:bodyPr wrap="none" lIns="92473" tIns="46237" rIns="92473" bIns="46237" anchor="ctr"/>
          <a:lstStyle/>
          <a:p>
            <a:pPr algn="ctr" eaLnBrk="0" hangingPunct="0">
              <a:lnSpc>
                <a:spcPct val="71000"/>
              </a:lnSpc>
              <a:buClr>
                <a:srgbClr val="000000"/>
              </a:buClr>
              <a:buSzPct val="100000"/>
              <a:buFont typeface="Arial" charset="0"/>
              <a:buNone/>
            </a:pPr>
            <a:endParaRPr lang="en-US"/>
          </a:p>
        </p:txBody>
      </p:sp>
      <p:sp>
        <p:nvSpPr>
          <p:cNvPr id="45061" name="Rectangle 2"/>
          <p:cNvSpPr>
            <a:spLocks noGrp="1" noChangeArrowheads="1"/>
          </p:cNvSpPr>
          <p:nvPr>
            <p:ph type="body"/>
          </p:nvPr>
        </p:nvSpPr>
        <p:spPr>
          <a:xfrm>
            <a:off x="935038" y="4416425"/>
            <a:ext cx="5130800" cy="4179888"/>
          </a:xfrm>
          <a:noFill/>
          <a:ln/>
        </p:spPr>
        <p:txBody>
          <a:bodyPr wrap="none" anchor="ctr"/>
          <a:lstStyle/>
          <a:p>
            <a:r>
              <a:rPr lang="en-US" smtClean="0">
                <a:latin typeface="Times New Roman" pitchFamily="18" charset="0"/>
                <a:ea typeface="ＭＳ Ｐゴシック"/>
                <a:cs typeface="ＭＳ Ｐゴシック"/>
              </a:rPr>
              <a:t>Chose Raritan for per outlet power metering.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p:spPr>
        <p:txBody>
          <a:bodyPr/>
          <a:lstStyle/>
          <a:p>
            <a:endParaRPr lang="en-US" smtClean="0">
              <a:ea typeface="ＭＳ Ｐゴシック"/>
              <a:cs typeface="ＭＳ Ｐゴシック"/>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ln/>
        </p:spPr>
      </p:sp>
      <p:sp>
        <p:nvSpPr>
          <p:cNvPr id="49154" name="Notes Placeholder 2"/>
          <p:cNvSpPr>
            <a:spLocks noGrp="1"/>
          </p:cNvSpPr>
          <p:nvPr>
            <p:ph type="body" idx="1"/>
          </p:nvPr>
        </p:nvSpPr>
        <p:spPr>
          <a:noFill/>
          <a:ln/>
        </p:spPr>
        <p:txBody>
          <a:bodyPr/>
          <a:lstStyle/>
          <a:p>
            <a:r>
              <a:rPr lang="en-US" smtClean="0">
                <a:latin typeface="Times New Roman" pitchFamily="18" charset="0"/>
                <a:ea typeface="ＭＳ Ｐゴシック"/>
                <a:cs typeface="ＭＳ Ｐゴシック"/>
              </a:rPr>
              <a:t>We will move toward the annualized average pue which is becoming the industry standard.  Right now, we are looking at PUE differences per season.</a:t>
            </a:r>
          </a:p>
          <a:p>
            <a:r>
              <a:rPr lang="en-US" smtClean="0">
                <a:ea typeface="ＭＳ Ｐゴシック"/>
                <a:cs typeface="ＭＳ Ｐゴシック"/>
              </a:rPr>
              <a:t>DON’T FORGET TO HIT THE LINK TO THE ANIMATED PUE</a:t>
            </a:r>
          </a:p>
        </p:txBody>
      </p:sp>
      <p:sp>
        <p:nvSpPr>
          <p:cNvPr id="49155" name="Slide Number Placeholder 3"/>
          <p:cNvSpPr>
            <a:spLocks noGrp="1"/>
          </p:cNvSpPr>
          <p:nvPr>
            <p:ph type="sldNum" sz="quarter" idx="5"/>
          </p:nvPr>
        </p:nvSpPr>
        <p:spPr>
          <a:noFill/>
        </p:spPr>
        <p:txBody>
          <a:bodyPr/>
          <a:lstStyle/>
          <a:p>
            <a:fld id="{64F2AF3C-1A93-471F-BA20-656C0CE400C7}"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p:spPr>
        <p:txBody>
          <a:bodyPr/>
          <a:lstStyle/>
          <a:p>
            <a:endParaRPr lang="en-US" smtClean="0">
              <a:ea typeface="ＭＳ Ｐゴシック"/>
              <a:cs typeface="ＭＳ Ｐゴシック"/>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p:spPr>
        <p:txBody>
          <a:bodyPr/>
          <a:lstStyle/>
          <a:p>
            <a:endParaRPr lang="en-US" smtClean="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en-US" smtClean="0">
              <a:ea typeface="ＭＳ Ｐゴシック"/>
              <a:cs typeface="ＭＳ Ｐゴシック"/>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xfrm>
            <a:off x="1179513" y="696913"/>
            <a:ext cx="4651375" cy="3487737"/>
          </a:xfrm>
          <a:ln/>
        </p:spPr>
      </p:sp>
      <p:sp>
        <p:nvSpPr>
          <p:cNvPr id="55298" name="Rectangle 3"/>
          <p:cNvSpPr>
            <a:spLocks noGrp="1" noChangeArrowheads="1"/>
          </p:cNvSpPr>
          <p:nvPr>
            <p:ph type="body" idx="1"/>
          </p:nvPr>
        </p:nvSpPr>
        <p:spPr>
          <a:noFill/>
          <a:ln/>
        </p:spPr>
        <p:txBody>
          <a:bodyPr/>
          <a:lstStyle/>
          <a:p>
            <a:r>
              <a:rPr lang="en-US" smtClean="0">
                <a:ea typeface="ＭＳ Ｐゴシック"/>
                <a:cs typeface="ＭＳ Ｐゴシック"/>
              </a:rPr>
              <a:t>NEXT: out with the old…</a:t>
            </a:r>
          </a:p>
          <a:p>
            <a:endParaRPr lang="en-US" smtClean="0">
              <a:ea typeface="ＭＳ Ｐゴシック"/>
              <a:cs typeface="ＭＳ Ｐゴシック"/>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xfrm>
            <a:off x="1179513" y="696913"/>
            <a:ext cx="4651375" cy="3487737"/>
          </a:xfrm>
          <a:ln/>
        </p:spPr>
      </p:sp>
      <p:sp>
        <p:nvSpPr>
          <p:cNvPr id="57346" name="Rectangle 3"/>
          <p:cNvSpPr>
            <a:spLocks noGrp="1" noChangeArrowheads="1"/>
          </p:cNvSpPr>
          <p:nvPr>
            <p:ph type="body" idx="1"/>
          </p:nvPr>
        </p:nvSpPr>
        <p:spPr>
          <a:noFill/>
          <a:ln/>
        </p:spPr>
        <p:txBody>
          <a:bodyPr/>
          <a:lstStyle/>
          <a:p>
            <a:r>
              <a:rPr lang="en-US" smtClean="0">
                <a:ea typeface="ＭＳ Ｐゴシック"/>
                <a:cs typeface="ＭＳ Ｐゴシック"/>
              </a:rPr>
              <a:t>The main idea here is to replace older, less energy efficient servers with newer, more energy efficient hardware</a:t>
            </a:r>
          </a:p>
          <a:p>
            <a:endParaRPr lang="en-US" smtClean="0">
              <a:ea typeface="ＭＳ Ｐゴシック"/>
              <a:cs typeface="ＭＳ Ｐゴシック"/>
            </a:endParaRPr>
          </a:p>
          <a:p>
            <a:r>
              <a:rPr lang="en-US" smtClean="0">
                <a:ea typeface="ＭＳ Ｐゴシック"/>
                <a:cs typeface="ＭＳ Ｐゴシック"/>
              </a:rPr>
              <a:t>Theory: 2 big ideas:</a:t>
            </a:r>
          </a:p>
          <a:p>
            <a:r>
              <a:rPr lang="en-US" smtClean="0">
                <a:ea typeface="ＭＳ Ｐゴシック"/>
                <a:cs typeface="ＭＳ Ｐゴシック"/>
              </a:rPr>
              <a:t>- 1. newer hardware can consume less energy at baseline (while idle or just turned on)</a:t>
            </a:r>
            <a:endParaRPr lang="en-US" b="1" smtClean="0">
              <a:ea typeface="ＭＳ Ｐゴシック"/>
              <a:cs typeface="ＭＳ Ｐゴシック"/>
            </a:endParaRPr>
          </a:p>
          <a:p>
            <a:r>
              <a:rPr lang="en-US" b="1" smtClean="0">
                <a:ea typeface="ＭＳ Ｐゴシック"/>
                <a:cs typeface="ＭＳ Ｐゴシック"/>
              </a:rPr>
              <a:t>	- </a:t>
            </a:r>
            <a:r>
              <a:rPr lang="en-US" smtClean="0">
                <a:ea typeface="ＭＳ Ｐゴシック"/>
                <a:cs typeface="ＭＳ Ｐゴシック"/>
              </a:rPr>
              <a:t>When a processor is run at a lower frequency (speed), it generates less heat and consumes less power </a:t>
            </a:r>
            <a:endParaRPr lang="en-US" b="1" smtClean="0">
              <a:ea typeface="ＭＳ Ｐゴシック"/>
              <a:cs typeface="ＭＳ Ｐゴシック"/>
            </a:endParaRPr>
          </a:p>
          <a:p>
            <a:r>
              <a:rPr lang="en-US" smtClean="0">
                <a:ea typeface="ＭＳ Ｐゴシック"/>
                <a:cs typeface="ＭＳ Ｐゴシック"/>
              </a:rPr>
              <a:t>	- Achieved by </a:t>
            </a:r>
            <a:r>
              <a:rPr lang="en-US" b="1" smtClean="0">
                <a:ea typeface="ＭＳ Ｐゴシック"/>
                <a:cs typeface="ＭＳ Ｐゴシック"/>
              </a:rPr>
              <a:t>SpeedStep</a:t>
            </a:r>
            <a:r>
              <a:rPr lang="en-US" smtClean="0">
                <a:ea typeface="ＭＳ Ｐゴシック"/>
                <a:cs typeface="ＭＳ Ｐゴシック"/>
              </a:rPr>
              <a:t> in Intel Cores or </a:t>
            </a:r>
            <a:r>
              <a:rPr lang="en-US" b="1" smtClean="0">
                <a:ea typeface="ＭＳ Ｐゴシック"/>
                <a:cs typeface="ＭＳ Ｐゴシック"/>
              </a:rPr>
              <a:t>PowerNow</a:t>
            </a:r>
            <a:r>
              <a:rPr lang="en-US" smtClean="0">
                <a:ea typeface="ＭＳ Ｐゴシック"/>
                <a:cs typeface="ＭＳ Ｐゴシック"/>
              </a:rPr>
              <a:t> speed throttling in AMD laptop processors or </a:t>
            </a:r>
            <a:r>
              <a:rPr lang="en-US" b="1" smtClean="0">
                <a:ea typeface="ＭＳ Ｐゴシック"/>
                <a:cs typeface="ＭＳ Ｐゴシック"/>
              </a:rPr>
              <a:t>Cool’n’Quiet</a:t>
            </a:r>
            <a:r>
              <a:rPr lang="en-US" smtClean="0">
                <a:ea typeface="ＭＳ Ｐゴシック"/>
                <a:cs typeface="ＭＳ Ｐゴシック"/>
              </a:rPr>
              <a:t> for Desktops/servers</a:t>
            </a:r>
          </a:p>
          <a:p>
            <a:endParaRPr lang="en-US" smtClean="0">
              <a:ea typeface="ＭＳ Ｐゴシック"/>
              <a:cs typeface="ＭＳ Ｐゴシック"/>
            </a:endParaRPr>
          </a:p>
          <a:p>
            <a:r>
              <a:rPr lang="en-US" smtClean="0">
                <a:ea typeface="ＭＳ Ｐゴシック"/>
                <a:cs typeface="ＭＳ Ｐゴシック"/>
              </a:rPr>
              <a:t>- 2. Newer hardware consumes less energy than older hardware when performing work</a:t>
            </a:r>
            <a:endParaRPr lang="en-US" b="1" smtClean="0">
              <a:ea typeface="ＭＳ Ｐゴシック"/>
              <a:cs typeface="ＭＳ Ｐゴシック"/>
            </a:endParaRPr>
          </a:p>
          <a:p>
            <a:r>
              <a:rPr lang="en-US" b="1" smtClean="0">
                <a:ea typeface="ＭＳ Ｐゴシック"/>
                <a:cs typeface="ＭＳ Ｐゴシック"/>
              </a:rPr>
              <a:t>	</a:t>
            </a:r>
            <a:r>
              <a:rPr lang="en-US" smtClean="0">
                <a:ea typeface="ＭＳ Ｐゴシック"/>
                <a:cs typeface="ＭＳ Ｐゴシック"/>
              </a:rPr>
              <a:t>-  Might be able to get more done, do more calculations, for a given amount of power </a:t>
            </a:r>
          </a:p>
          <a:p>
            <a:r>
              <a:rPr lang="en-US" smtClean="0">
                <a:ea typeface="ＭＳ Ｐゴシック"/>
                <a:cs typeface="ＭＳ Ｐゴシック"/>
              </a:rPr>
              <a:t>	- We might think of a measure of efficiency such as </a:t>
            </a:r>
            <a:r>
              <a:rPr lang="en-US" b="1" smtClean="0">
                <a:ea typeface="ＭＳ Ｐゴシック"/>
                <a:cs typeface="ＭＳ Ｐゴシック"/>
              </a:rPr>
              <a:t>performance per watt</a:t>
            </a:r>
            <a:r>
              <a:rPr lang="en-US" smtClean="0">
                <a:ea typeface="ＭＳ Ｐゴシック"/>
                <a:cs typeface="ＭＳ Ｐゴシック"/>
              </a:rPr>
              <a:t> of power consumed: Can we get the same amount of work done by providing less energy input?</a:t>
            </a:r>
          </a:p>
          <a:p>
            <a:r>
              <a:rPr lang="en-US" smtClean="0">
                <a:ea typeface="ＭＳ Ｐゴシック"/>
                <a:cs typeface="ＭＳ Ｐゴシック"/>
              </a:rPr>
              <a:t>	</a:t>
            </a:r>
          </a:p>
          <a:p>
            <a:r>
              <a:rPr lang="en-US" smtClean="0">
                <a:ea typeface="ＭＳ Ｐゴシック"/>
                <a:cs typeface="ＭＳ Ｐゴシック"/>
              </a:rPr>
              <a:t>NEXT: Power measurement plan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xfrm>
            <a:off x="1179513" y="696913"/>
            <a:ext cx="4651375" cy="3487737"/>
          </a:xfrm>
          <a:ln/>
        </p:spPr>
      </p:sp>
      <p:sp>
        <p:nvSpPr>
          <p:cNvPr id="59394" name="Rectangle 3"/>
          <p:cNvSpPr>
            <a:spLocks noGrp="1" noChangeArrowheads="1"/>
          </p:cNvSpPr>
          <p:nvPr>
            <p:ph type="body" idx="1"/>
          </p:nvPr>
        </p:nvSpPr>
        <p:spPr>
          <a:noFill/>
          <a:ln/>
        </p:spPr>
        <p:txBody>
          <a:bodyPr/>
          <a:lstStyle/>
          <a:p>
            <a:r>
              <a:rPr lang="en-US" smtClean="0">
                <a:ea typeface="ＭＳ Ｐゴシック"/>
                <a:cs typeface="ＭＳ Ｐゴシック"/>
              </a:rPr>
              <a:t>I now will take you through our power measurement plan</a:t>
            </a:r>
          </a:p>
          <a:p>
            <a:endParaRPr lang="en-US" smtClean="0">
              <a:ea typeface="ＭＳ Ｐゴシック"/>
              <a:cs typeface="ＭＳ Ｐゴシック"/>
            </a:endParaRPr>
          </a:p>
          <a:p>
            <a:r>
              <a:rPr lang="en-US" smtClean="0">
                <a:ea typeface="ＭＳ Ｐゴシック"/>
                <a:cs typeface="ＭＳ Ｐゴシック"/>
              </a:rPr>
              <a:t>1) We first took an inventory of all the servers that were slated to be retired or replaced, and we noted the associated IT services. Some services are scheduled to be moved to brand new hardware such as blades, while other services will be migrated to just new-er hardware. Some servers are to be retired and not replaced, while others have already been replaced as this is a operating data center.</a:t>
            </a:r>
          </a:p>
          <a:p>
            <a:endParaRPr lang="en-US" smtClean="0">
              <a:ea typeface="ＭＳ Ｐゴシック"/>
              <a:cs typeface="ＭＳ Ｐゴシック"/>
            </a:endParaRPr>
          </a:p>
          <a:p>
            <a:r>
              <a:rPr lang="en-US" smtClean="0">
                <a:ea typeface="ＭＳ Ｐゴシック"/>
                <a:cs typeface="ＭＳ Ｐゴシック"/>
              </a:rPr>
              <a:t>2) We used the inventory to come up with a suite of service comparison groups consisting of several examples of these old-to-new server transitions. For this task, we focus on services - such as web hosting, database, and e-mail -  that are to be migrated from older hardware to new or newer hardware. We selected a sample of 10 groups, many of which would be replicated several times. We sought to include a variety of service and hardware types.</a:t>
            </a:r>
          </a:p>
          <a:p>
            <a:endParaRPr lang="en-US" smtClean="0">
              <a:ea typeface="ＭＳ Ｐゴシック"/>
              <a:cs typeface="ＭＳ Ｐゴシック"/>
            </a:endParaRPr>
          </a:p>
          <a:p>
            <a:r>
              <a:rPr lang="en-US" smtClean="0">
                <a:ea typeface="ＭＳ Ｐゴシック"/>
                <a:cs typeface="ＭＳ Ｐゴシック"/>
              </a:rPr>
              <a:t>3) We then approached power consumption measurement from 2 directions</a:t>
            </a:r>
          </a:p>
          <a:p>
            <a:endParaRPr lang="en-US" smtClean="0">
              <a:ea typeface="ＭＳ Ｐゴシック"/>
              <a:cs typeface="ＭＳ Ｐゴシック"/>
            </a:endParaRPr>
          </a:p>
          <a:p>
            <a:r>
              <a:rPr lang="en-US" smtClean="0">
                <a:ea typeface="ＭＳ Ｐゴシック"/>
                <a:cs typeface="ＭＳ Ｐゴシック"/>
              </a:rPr>
              <a:t>4) pre/post migration comparison – to measure power consumed while performing specific IT services</a:t>
            </a:r>
          </a:p>
          <a:p>
            <a:endParaRPr lang="en-US" smtClean="0">
              <a:ea typeface="ＭＳ Ｐゴシック"/>
              <a:cs typeface="ＭＳ Ｐゴシック"/>
            </a:endParaRPr>
          </a:p>
          <a:p>
            <a:r>
              <a:rPr lang="en-US" smtClean="0">
                <a:ea typeface="ＭＳ Ｐゴシック"/>
                <a:cs typeface="ＭＳ Ｐゴシック"/>
              </a:rPr>
              <a:t>5) SPECpower benchmark (ssj_ops) – to look at idle power consumption and to have a standard measure of performance that can help compare hardware types</a:t>
            </a:r>
          </a:p>
          <a:p>
            <a:endParaRPr lang="en-US" smtClean="0">
              <a:ea typeface="ＭＳ Ｐゴシック"/>
              <a:cs typeface="ＭＳ Ｐゴシック"/>
            </a:endParaRPr>
          </a:p>
          <a:p>
            <a:r>
              <a:rPr lang="en-US" smtClean="0">
                <a:ea typeface="ＭＳ Ｐゴシック"/>
                <a:cs typeface="ＭＳ Ｐゴシック"/>
              </a:rPr>
              <a:t>I will go into </a:t>
            </a:r>
            <a:r>
              <a:rPr lang="en-US" b="1" smtClean="0">
                <a:ea typeface="ＭＳ Ｐゴシック"/>
                <a:cs typeface="ＭＳ Ｐゴシック"/>
              </a:rPr>
              <a:t>MORE DETAIL</a:t>
            </a:r>
            <a:r>
              <a:rPr lang="en-US" smtClean="0">
                <a:ea typeface="ＭＳ Ｐゴシック"/>
                <a:cs typeface="ＭＳ Ｐゴシック"/>
              </a:rPr>
              <a:t> on both of these</a:t>
            </a:r>
          </a:p>
          <a:p>
            <a:endParaRPr lang="en-US" smtClean="0">
              <a:ea typeface="ＭＳ Ｐゴシック"/>
              <a:cs typeface="ＭＳ Ｐゴシック"/>
            </a:endParaRPr>
          </a:p>
          <a:p>
            <a:r>
              <a:rPr lang="en-US" smtClean="0">
                <a:ea typeface="ＭＳ Ｐゴシック"/>
                <a:cs typeface="ＭＳ Ｐゴシック"/>
              </a:rPr>
              <a:t>NEXT: pre/post migration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xfrm>
            <a:off x="1179513" y="696913"/>
            <a:ext cx="4651375" cy="3487737"/>
          </a:xfrm>
          <a:ln/>
        </p:spPr>
      </p:sp>
      <p:sp>
        <p:nvSpPr>
          <p:cNvPr id="61442" name="Rectangle 3"/>
          <p:cNvSpPr>
            <a:spLocks noGrp="1" noChangeArrowheads="1"/>
          </p:cNvSpPr>
          <p:nvPr>
            <p:ph type="body" idx="1"/>
          </p:nvPr>
        </p:nvSpPr>
        <p:spPr>
          <a:noFill/>
          <a:ln/>
        </p:spPr>
        <p:txBody>
          <a:bodyPr/>
          <a:lstStyle/>
          <a:p>
            <a:r>
              <a:rPr lang="en-US" smtClean="0">
                <a:ea typeface="ＭＳ Ｐゴシック"/>
                <a:cs typeface="ＭＳ Ｐゴシック"/>
              </a:rPr>
              <a:t>For each of the 10 service groups, we will do the following</a:t>
            </a:r>
          </a:p>
          <a:p>
            <a:endParaRPr lang="en-US" smtClean="0">
              <a:ea typeface="ＭＳ Ｐゴシック"/>
              <a:cs typeface="ＭＳ Ｐゴシック"/>
            </a:endParaRPr>
          </a:p>
          <a:p>
            <a:pPr>
              <a:buFontTx/>
              <a:buChar char="-"/>
            </a:pPr>
            <a:r>
              <a:rPr lang="en-US" smtClean="0">
                <a:ea typeface="ＭＳ Ｐゴシック"/>
                <a:cs typeface="ＭＳ Ｐゴシック"/>
              </a:rPr>
              <a:t>Collect  a </a:t>
            </a:r>
            <a:r>
              <a:rPr lang="en-US" b="1" smtClean="0">
                <a:ea typeface="ＭＳ Ｐゴシック"/>
                <a:cs typeface="ＭＳ Ｐゴシック"/>
              </a:rPr>
              <a:t>typical</a:t>
            </a:r>
            <a:r>
              <a:rPr lang="en-US" smtClean="0">
                <a:ea typeface="ＭＳ Ｐゴシック"/>
                <a:cs typeface="ＭＳ Ｐゴシック"/>
              </a:rPr>
              <a:t> weeks worth of power consumption data before the service moves to new hardware</a:t>
            </a:r>
          </a:p>
          <a:p>
            <a:pPr>
              <a:buFontTx/>
              <a:buChar char="-"/>
            </a:pPr>
            <a:endParaRPr lang="en-US" smtClean="0">
              <a:ea typeface="ＭＳ Ｐゴシック"/>
              <a:cs typeface="ＭＳ Ｐゴシック"/>
            </a:endParaRPr>
          </a:p>
          <a:p>
            <a:pPr>
              <a:buFontTx/>
              <a:buChar char="-"/>
            </a:pPr>
            <a:r>
              <a:rPr lang="en-US" smtClean="0">
                <a:ea typeface="ＭＳ Ｐゴシック"/>
                <a:cs typeface="ＭＳ Ｐゴシック"/>
              </a:rPr>
              <a:t>Then perform the </a:t>
            </a:r>
            <a:r>
              <a:rPr lang="en-US" b="1" smtClean="0">
                <a:ea typeface="ＭＳ Ｐゴシック"/>
                <a:cs typeface="ＭＳ Ｐゴシック"/>
              </a:rPr>
              <a:t>migration</a:t>
            </a:r>
          </a:p>
          <a:p>
            <a:pPr>
              <a:buFontTx/>
              <a:buChar char="-"/>
            </a:pPr>
            <a:endParaRPr lang="en-US" smtClean="0">
              <a:ea typeface="ＭＳ Ｐゴシック"/>
              <a:cs typeface="ＭＳ Ｐゴシック"/>
            </a:endParaRPr>
          </a:p>
          <a:p>
            <a:pPr>
              <a:buFontTx/>
              <a:buChar char="-"/>
            </a:pPr>
            <a:r>
              <a:rPr lang="en-US" smtClean="0">
                <a:ea typeface="ＭＳ Ｐゴシック"/>
                <a:cs typeface="ＭＳ Ｐゴシック"/>
              </a:rPr>
              <a:t>Collect another </a:t>
            </a:r>
            <a:r>
              <a:rPr lang="en-US" b="1" smtClean="0">
                <a:ea typeface="ＭＳ Ｐゴシック"/>
                <a:cs typeface="ＭＳ Ｐゴシック"/>
              </a:rPr>
              <a:t>typical</a:t>
            </a:r>
            <a:r>
              <a:rPr lang="en-US" smtClean="0">
                <a:ea typeface="ＭＳ Ｐゴシック"/>
                <a:cs typeface="ＭＳ Ｐゴシック"/>
              </a:rPr>
              <a:t> weeks worth of power consumption data after the service has been migrated</a:t>
            </a:r>
          </a:p>
          <a:p>
            <a:endParaRPr lang="en-US" smtClean="0">
              <a:ea typeface="ＭＳ Ｐゴシック"/>
              <a:cs typeface="ＭＳ Ｐゴシック"/>
            </a:endParaRPr>
          </a:p>
          <a:p>
            <a:r>
              <a:rPr lang="en-US" smtClean="0">
                <a:ea typeface="ＭＳ Ｐゴシック"/>
                <a:cs typeface="ＭＳ Ｐゴシック"/>
              </a:rPr>
              <a:t>Since loads may vary throughout the year, we plan to look at a typical week during the semester that may provide a decent representation of power consumption</a:t>
            </a:r>
          </a:p>
          <a:p>
            <a:endParaRPr lang="en-US" smtClean="0">
              <a:ea typeface="ＭＳ Ｐゴシック"/>
              <a:cs typeface="ＭＳ Ｐゴシック"/>
            </a:endParaRPr>
          </a:p>
          <a:p>
            <a:r>
              <a:rPr lang="en-US" smtClean="0">
                <a:ea typeface="ＭＳ Ｐゴシック"/>
                <a:cs typeface="ＭＳ Ｐゴシック"/>
              </a:rPr>
              <a:t>This comparison will enable us to calculate the total amount of energy used to perform the IT service in that time period, and we can extrapolate from there.</a:t>
            </a:r>
          </a:p>
          <a:p>
            <a:endParaRPr lang="en-US" smtClean="0">
              <a:ea typeface="ＭＳ Ｐゴシック"/>
              <a:cs typeface="ＭＳ Ｐゴシック"/>
            </a:endParaRPr>
          </a:p>
          <a:p>
            <a:r>
              <a:rPr lang="en-US" smtClean="0">
                <a:ea typeface="ＭＳ Ｐゴシック"/>
                <a:cs typeface="ＭＳ Ｐゴシック"/>
              </a:rPr>
              <a:t>FOR EXAMPLE: LAMP</a:t>
            </a:r>
          </a:p>
          <a:p>
            <a:r>
              <a:rPr lang="en-US" smtClean="0">
                <a:ea typeface="ＭＳ Ｐゴシック"/>
                <a:cs typeface="ＭＳ Ｐゴシック"/>
              </a:rPr>
              <a:t>70% less power used after change to blade infrastructure </a:t>
            </a:r>
          </a:p>
          <a:p>
            <a:endParaRPr lang="en-US" smtClean="0">
              <a:ea typeface="ＭＳ Ｐゴシック"/>
              <a:cs typeface="ＭＳ Ｐゴシック"/>
            </a:endParaRPr>
          </a:p>
          <a:p>
            <a:pPr>
              <a:buFontTx/>
              <a:buChar char="-"/>
            </a:pPr>
            <a:r>
              <a:rPr lang="en-US" smtClean="0">
                <a:ea typeface="ＭＳ Ｐゴシック"/>
                <a:cs typeface="ＭＳ Ｐゴシック"/>
              </a:rPr>
              <a:t>Next: Graph of DL360 G5p power consumption over typical week</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r>
              <a:rPr lang="en-US" smtClean="0">
                <a:ea typeface="ＭＳ Ｐゴシック"/>
                <a:cs typeface="ＭＳ Ｐゴシック"/>
              </a:rPr>
              <a:t>Example power usage profile of server</a:t>
            </a:r>
          </a:p>
          <a:p>
            <a:r>
              <a:rPr lang="en-US" b="1" smtClean="0">
                <a:ea typeface="ＭＳ Ｐゴシック"/>
                <a:cs typeface="ＭＳ Ｐゴシック"/>
              </a:rPr>
              <a:t>AXES!!!</a:t>
            </a:r>
          </a:p>
          <a:p>
            <a:endParaRPr lang="en-US" smtClean="0">
              <a:ea typeface="ＭＳ Ｐゴシック"/>
              <a:cs typeface="ＭＳ Ｐゴシック"/>
            </a:endParaRPr>
          </a:p>
          <a:p>
            <a:r>
              <a:rPr lang="en-US" smtClean="0">
                <a:ea typeface="ＭＳ Ｐゴシック"/>
                <a:cs typeface="ＭＳ Ｐゴシック"/>
              </a:rPr>
              <a:t>NEXT: Also looked at SPECpower…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xfrm>
            <a:off x="1179513" y="696913"/>
            <a:ext cx="4651375" cy="3487737"/>
          </a:xfrm>
          <a:ln/>
        </p:spPr>
      </p:sp>
      <p:sp>
        <p:nvSpPr>
          <p:cNvPr id="63490" name="Rectangle 3"/>
          <p:cNvSpPr>
            <a:spLocks noGrp="1" noChangeArrowheads="1"/>
          </p:cNvSpPr>
          <p:nvPr>
            <p:ph type="body" idx="1"/>
          </p:nvPr>
        </p:nvSpPr>
        <p:spPr>
          <a:noFill/>
          <a:ln/>
        </p:spPr>
        <p:txBody>
          <a:bodyPr/>
          <a:lstStyle/>
          <a:p>
            <a:pPr>
              <a:lnSpc>
                <a:spcPct val="80000"/>
              </a:lnSpc>
            </a:pPr>
            <a:r>
              <a:rPr lang="en-US" sz="900" smtClean="0">
                <a:ea typeface="ＭＳ Ｐゴシック"/>
                <a:cs typeface="ＭＳ Ｐゴシック"/>
              </a:rPr>
              <a:t>We chose the SPECpower benchmark as a way of comparing equipment: traditional servers vs. blades, for example</a:t>
            </a:r>
          </a:p>
          <a:p>
            <a:pPr>
              <a:lnSpc>
                <a:spcPct val="80000"/>
              </a:lnSpc>
            </a:pPr>
            <a:endParaRPr lang="en-US" sz="900" smtClean="0">
              <a:ea typeface="ＭＳ Ｐゴシック"/>
              <a:cs typeface="ＭＳ Ｐゴシック"/>
            </a:endParaRPr>
          </a:p>
          <a:p>
            <a:pPr>
              <a:lnSpc>
                <a:spcPct val="80000"/>
              </a:lnSpc>
            </a:pPr>
            <a:r>
              <a:rPr lang="en-US" sz="900" smtClean="0">
                <a:ea typeface="ＭＳ Ｐゴシック"/>
                <a:cs typeface="ＭＳ Ｐゴシック"/>
              </a:rPr>
              <a:t>1 SPEC is the Standard Performance Evaluation Corporation – a nonprofit, nonaligned, industry </a:t>
            </a:r>
            <a:r>
              <a:rPr lang="en-US" sz="900" b="1" smtClean="0">
                <a:ea typeface="ＭＳ Ｐゴシック"/>
                <a:cs typeface="ＭＳ Ｐゴシック"/>
              </a:rPr>
              <a:t>standard</a:t>
            </a:r>
            <a:r>
              <a:rPr lang="en-US" sz="900" smtClean="0">
                <a:ea typeface="ＭＳ Ｐゴシック"/>
                <a:cs typeface="ＭＳ Ｐゴシック"/>
              </a:rPr>
              <a:t>, widely used by (IBM, Sun, Dell, HP, etc). First came out in December 2007.</a:t>
            </a:r>
          </a:p>
          <a:p>
            <a:pPr>
              <a:lnSpc>
                <a:spcPct val="80000"/>
              </a:lnSpc>
            </a:pPr>
            <a:endParaRPr lang="en-US" sz="900" smtClean="0">
              <a:ea typeface="ＭＳ Ｐゴシック"/>
              <a:cs typeface="ＭＳ Ｐゴシック"/>
            </a:endParaRPr>
          </a:p>
          <a:p>
            <a:pPr>
              <a:lnSpc>
                <a:spcPct val="80000"/>
              </a:lnSpc>
            </a:pPr>
            <a:r>
              <a:rPr lang="en-US" sz="900" smtClean="0">
                <a:ea typeface="ＭＳ Ｐゴシック"/>
                <a:cs typeface="ＭＳ Ｐゴシック"/>
              </a:rPr>
              <a:t>2 Performance of server side java:</a:t>
            </a:r>
          </a:p>
          <a:p>
            <a:pPr>
              <a:lnSpc>
                <a:spcPct val="80000"/>
              </a:lnSpc>
            </a:pPr>
            <a:r>
              <a:rPr lang="en-US" sz="900" smtClean="0">
                <a:ea typeface="ＭＳ Ｐゴシック"/>
                <a:cs typeface="ＭＳ Ｐゴシック"/>
              </a:rPr>
              <a:t>- Runs Java program that </a:t>
            </a:r>
            <a:r>
              <a:rPr lang="en-US" sz="900" b="1" smtClean="0">
                <a:ea typeface="ＭＳ Ｐゴシック"/>
                <a:cs typeface="ＭＳ Ｐゴシック"/>
              </a:rPr>
              <a:t>Exercises CPUs</a:t>
            </a:r>
            <a:r>
              <a:rPr lang="en-US" sz="900" smtClean="0">
                <a:ea typeface="ＭＳ Ｐゴシック"/>
                <a:cs typeface="ＭＳ Ｐゴシック"/>
              </a:rPr>
              <a:t>, caches, memory hierarchy, garbage collection, etc …</a:t>
            </a:r>
          </a:p>
          <a:p>
            <a:pPr>
              <a:lnSpc>
                <a:spcPct val="80000"/>
              </a:lnSpc>
            </a:pPr>
            <a:endParaRPr lang="en-US" sz="900" smtClean="0">
              <a:ea typeface="ＭＳ Ｐゴシック"/>
              <a:cs typeface="ＭＳ Ｐゴシック"/>
            </a:endParaRPr>
          </a:p>
          <a:p>
            <a:pPr>
              <a:lnSpc>
                <a:spcPct val="80000"/>
              </a:lnSpc>
            </a:pPr>
            <a:r>
              <a:rPr lang="en-US" sz="900" smtClean="0">
                <a:ea typeface="ＭＳ Ｐゴシック"/>
                <a:cs typeface="ＭＳ Ｐゴシック"/>
              </a:rPr>
              <a:t>3 The benchmark’s goal is to find the </a:t>
            </a:r>
            <a:r>
              <a:rPr lang="en-US" sz="900" b="1" smtClean="0">
                <a:ea typeface="ＭＳ Ｐゴシック"/>
                <a:cs typeface="ＭＳ Ｐゴシック"/>
              </a:rPr>
              <a:t>maximum</a:t>
            </a:r>
            <a:r>
              <a:rPr lang="en-US" sz="900" smtClean="0">
                <a:ea typeface="ＭＳ Ｐゴシック"/>
                <a:cs typeface="ＭＳ Ｐゴシック"/>
              </a:rPr>
              <a:t> ssj_ops – server side Java operations per second</a:t>
            </a:r>
          </a:p>
          <a:p>
            <a:pPr>
              <a:lnSpc>
                <a:spcPct val="80000"/>
              </a:lnSpc>
            </a:pPr>
            <a:endParaRPr lang="en-US" sz="900" smtClean="0">
              <a:ea typeface="ＭＳ Ｐゴシック"/>
              <a:cs typeface="ＭＳ Ｐゴシック"/>
            </a:endParaRPr>
          </a:p>
          <a:p>
            <a:pPr>
              <a:lnSpc>
                <a:spcPct val="80000"/>
              </a:lnSpc>
            </a:pPr>
            <a:r>
              <a:rPr lang="en-US" sz="900" smtClean="0">
                <a:ea typeface="ＭＳ Ｐゴシック"/>
                <a:cs typeface="ＭＳ Ｐゴシック"/>
              </a:rPr>
              <a:t>4 Allows calculation of </a:t>
            </a:r>
            <a:r>
              <a:rPr lang="en-US" sz="900" b="1" smtClean="0">
                <a:ea typeface="ＭＳ Ｐゴシック"/>
                <a:cs typeface="ＭＳ Ｐゴシック"/>
              </a:rPr>
              <a:t>performance / watt </a:t>
            </a:r>
            <a:r>
              <a:rPr lang="en-US" sz="900" smtClean="0">
                <a:ea typeface="ＭＳ Ｐゴシック"/>
                <a:cs typeface="ＭＳ Ｐゴシック"/>
              </a:rPr>
              <a:t>when simultaneously measuring power</a:t>
            </a:r>
          </a:p>
          <a:p>
            <a:pPr>
              <a:lnSpc>
                <a:spcPct val="80000"/>
              </a:lnSpc>
            </a:pPr>
            <a:endParaRPr lang="en-US" sz="900" smtClean="0">
              <a:ea typeface="ＭＳ Ｐゴシック"/>
              <a:cs typeface="ＭＳ Ｐゴシック"/>
            </a:endParaRPr>
          </a:p>
          <a:p>
            <a:pPr>
              <a:lnSpc>
                <a:spcPct val="80000"/>
              </a:lnSpc>
            </a:pPr>
            <a:r>
              <a:rPr lang="en-US" sz="900" smtClean="0">
                <a:ea typeface="ＭＳ Ｐゴシック"/>
                <a:cs typeface="ＭＳ Ｐゴシック"/>
              </a:rPr>
              <a:t>- SPECpower provides an idle period for active idle power measurement as well as several load levels for power consumption measurements at different machine states.</a:t>
            </a:r>
          </a:p>
          <a:p>
            <a:pPr>
              <a:lnSpc>
                <a:spcPct val="80000"/>
              </a:lnSpc>
            </a:pPr>
            <a:endParaRPr lang="en-US" sz="900" smtClean="0">
              <a:ea typeface="ＭＳ Ｐゴシック"/>
              <a:cs typeface="ＭＳ Ｐゴシック"/>
            </a:endParaRPr>
          </a:p>
          <a:p>
            <a:pPr>
              <a:lnSpc>
                <a:spcPct val="80000"/>
              </a:lnSpc>
            </a:pPr>
            <a:r>
              <a:rPr lang="en-US" sz="900" smtClean="0">
                <a:ea typeface="ＭＳ Ｐゴシック"/>
                <a:cs typeface="ＭＳ Ｐゴシック"/>
              </a:rPr>
              <a:t>- There will be 11 SPECpower results in total because we will be running the benchmark on 11 different types of equipment . We will combine these with the pre/post migration results to get a more complete picture of how power consumption changed due to the service migration</a:t>
            </a:r>
          </a:p>
          <a:p>
            <a:pPr>
              <a:lnSpc>
                <a:spcPct val="80000"/>
              </a:lnSpc>
            </a:pPr>
            <a:endParaRPr lang="en-US" sz="900" smtClean="0">
              <a:ea typeface="ＭＳ Ｐゴシック"/>
              <a:cs typeface="ＭＳ Ｐゴシック"/>
            </a:endParaRPr>
          </a:p>
          <a:p>
            <a:pPr>
              <a:lnSpc>
                <a:spcPct val="80000"/>
              </a:lnSpc>
            </a:pPr>
            <a:r>
              <a:rPr lang="en-US" sz="900" smtClean="0">
                <a:ea typeface="ＭＳ Ｐゴシック"/>
                <a:cs typeface="ＭＳ Ｐゴシック"/>
              </a:rPr>
              <a:t>======</a:t>
            </a:r>
          </a:p>
          <a:p>
            <a:pPr>
              <a:lnSpc>
                <a:spcPct val="80000"/>
              </a:lnSpc>
            </a:pPr>
            <a:endParaRPr lang="en-US" sz="900" smtClean="0">
              <a:ea typeface="ＭＳ Ｐゴシック"/>
              <a:cs typeface="ＭＳ Ｐゴシック"/>
            </a:endParaRPr>
          </a:p>
          <a:p>
            <a:pPr>
              <a:lnSpc>
                <a:spcPct val="80000"/>
              </a:lnSpc>
            </a:pPr>
            <a:r>
              <a:rPr lang="en-US" sz="900" smtClean="0">
                <a:ea typeface="ＭＳ Ｐゴシック"/>
                <a:cs typeface="ＭＳ Ｐゴシック"/>
              </a:rPr>
              <a:t>Now I am going to show two examples of benchmark results that were run on two different machines.</a:t>
            </a:r>
          </a:p>
          <a:p>
            <a:pPr>
              <a:lnSpc>
                <a:spcPct val="80000"/>
              </a:lnSpc>
            </a:pPr>
            <a:endParaRPr lang="en-US" sz="900" smtClean="0">
              <a:ea typeface="ＭＳ Ｐゴシック"/>
              <a:cs typeface="ＭＳ Ｐゴシック"/>
            </a:endParaRPr>
          </a:p>
          <a:p>
            <a:pPr>
              <a:lnSpc>
                <a:spcPct val="80000"/>
              </a:lnSpc>
              <a:buFontTx/>
              <a:buChar char="-"/>
            </a:pPr>
            <a:endParaRPr lang="en-US" sz="900" smtClean="0">
              <a:ea typeface="ＭＳ Ｐゴシック"/>
              <a:cs typeface="ＭＳ Ｐゴシック"/>
            </a:endParaRPr>
          </a:p>
          <a:p>
            <a:pPr>
              <a:lnSpc>
                <a:spcPct val="80000"/>
              </a:lnSpc>
              <a:buFontTx/>
              <a:buChar char="-"/>
            </a:pPr>
            <a:r>
              <a:rPr lang="en-US" sz="900" smtClean="0">
                <a:ea typeface="ＭＳ Ｐゴシック"/>
                <a:cs typeface="ＭＳ Ｐゴシック"/>
              </a:rPr>
              <a:t>NEXT: Sample SPECpower comparison might look like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ln/>
        </p:spPr>
      </p:sp>
      <p:sp>
        <p:nvSpPr>
          <p:cNvPr id="65538" name="Rectangle 3"/>
          <p:cNvSpPr>
            <a:spLocks noGrp="1" noChangeArrowheads="1"/>
          </p:cNvSpPr>
          <p:nvPr>
            <p:ph type="body" idx="1"/>
          </p:nvPr>
        </p:nvSpPr>
        <p:spPr>
          <a:noFill/>
          <a:ln/>
        </p:spPr>
        <p:txBody>
          <a:bodyPr/>
          <a:lstStyle/>
          <a:p>
            <a:r>
              <a:rPr lang="en-US" smtClean="0">
                <a:ea typeface="ＭＳ Ｐゴシック"/>
                <a:cs typeface="ＭＳ Ｐゴシック"/>
              </a:rPr>
              <a:t>This slide shows type of data we were able to gather from measurement database and SPECpower benchmark.</a:t>
            </a:r>
          </a:p>
          <a:p>
            <a:endParaRPr lang="en-US" smtClean="0">
              <a:ea typeface="ＭＳ Ｐゴシック"/>
              <a:cs typeface="ＭＳ Ｐゴシック"/>
            </a:endParaRPr>
          </a:p>
          <a:p>
            <a:r>
              <a:rPr lang="en-US" sz="1600" b="1" smtClean="0">
                <a:ea typeface="ＭＳ Ｐゴシック"/>
                <a:cs typeface="ＭＳ Ｐゴシック"/>
              </a:rPr>
              <a:t>AXES!!!!!!!!!!!</a:t>
            </a:r>
          </a:p>
          <a:p>
            <a:endParaRPr lang="en-US" sz="1600" smtClean="0">
              <a:ea typeface="ＭＳ Ｐゴシック"/>
              <a:cs typeface="ＭＳ Ｐゴシック"/>
            </a:endParaRPr>
          </a:p>
          <a:p>
            <a:r>
              <a:rPr lang="en-US" sz="1600" smtClean="0">
                <a:ea typeface="ＭＳ Ｐゴシック"/>
                <a:cs typeface="ＭＳ Ｐゴシック"/>
              </a:rPr>
              <a:t>Explain different slopes related to the way servers respond to energy needs</a:t>
            </a:r>
          </a:p>
          <a:p>
            <a:endParaRPr lang="en-US" sz="1600" smtClean="0">
              <a:ea typeface="ＭＳ Ｐゴシック"/>
              <a:cs typeface="ＭＳ Ｐゴシック"/>
            </a:endParaRPr>
          </a:p>
          <a:p>
            <a:endParaRPr lang="en-US" sz="1600" smtClean="0">
              <a:ea typeface="ＭＳ Ｐゴシック"/>
              <a:cs typeface="ＭＳ Ｐゴシック"/>
            </a:endParaRPr>
          </a:p>
          <a:p>
            <a:r>
              <a:rPr lang="en-US" smtClean="0">
                <a:ea typeface="ＭＳ Ｐゴシック"/>
                <a:cs typeface="ＭＳ Ｐゴシック"/>
              </a:rPr>
              <a:t>Additional Specific examples of Efficiency gains from retiring and upgrading hardware:</a:t>
            </a:r>
            <a:endParaRPr lang="en-US" sz="1400" smtClean="0">
              <a:ea typeface="ＭＳ Ｐゴシック"/>
              <a:cs typeface="ＭＳ Ｐゴシック"/>
            </a:endParaRPr>
          </a:p>
          <a:p>
            <a:r>
              <a:rPr lang="en-US" sz="1400" smtClean="0">
                <a:ea typeface="ＭＳ Ｐゴシック"/>
                <a:cs typeface="ＭＳ Ｐゴシック"/>
              </a:rPr>
              <a:t>Libraries application server moved from host drawing a weekly average of 1674 W to a host drawing 539 W.</a:t>
            </a:r>
          </a:p>
          <a:p>
            <a:r>
              <a:rPr lang="en-US" sz="1400" smtClean="0">
                <a:ea typeface="ＭＳ Ｐゴシック"/>
                <a:cs typeface="ＭＳ Ｐゴシック"/>
              </a:rPr>
              <a:t>Reconfiguration of mail storage required half as many servers, yielding savings of 3680 W</a:t>
            </a:r>
          </a:p>
          <a:p>
            <a:endParaRPr lang="en-US" smtClean="0">
              <a:ea typeface="ＭＳ Ｐゴシック"/>
              <a:cs typeface="ＭＳ Ｐゴシック"/>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a:xfrm>
            <a:off x="1179513" y="696913"/>
            <a:ext cx="4651375" cy="3487737"/>
          </a:xfrm>
          <a:ln/>
        </p:spPr>
      </p:sp>
      <p:sp>
        <p:nvSpPr>
          <p:cNvPr id="71682" name="Rectangle 3"/>
          <p:cNvSpPr>
            <a:spLocks noGrp="1" noChangeArrowheads="1"/>
          </p:cNvSpPr>
          <p:nvPr>
            <p:ph type="body" idx="1"/>
          </p:nvPr>
        </p:nvSpPr>
        <p:spPr>
          <a:noFill/>
          <a:ln/>
        </p:spPr>
        <p:txBody>
          <a:bodyPr/>
          <a:lstStyle/>
          <a:p>
            <a:r>
              <a:rPr lang="en-US" smtClean="0">
                <a:ea typeface="ＭＳ Ｐゴシック"/>
                <a:cs typeface="ＭＳ Ｐゴシック"/>
              </a:rPr>
              <a:t>This is casaba – a Sun Sunfire V880 from 2002</a:t>
            </a:r>
          </a:p>
          <a:p>
            <a:endParaRPr lang="en-US" smtClean="0">
              <a:ea typeface="ＭＳ Ｐゴシック"/>
              <a:cs typeface="ＭＳ Ｐゴシック"/>
            </a:endParaRPr>
          </a:p>
          <a:p>
            <a:r>
              <a:rPr lang="en-US" smtClean="0">
                <a:ea typeface="ＭＳ Ｐゴシック"/>
                <a:cs typeface="ＭＳ Ｐゴシック"/>
              </a:rPr>
              <a:t>Vertical axis here goes from 0 to 1200 W</a:t>
            </a:r>
          </a:p>
          <a:p>
            <a:r>
              <a:rPr lang="en-US" smtClean="0">
                <a:ea typeface="ＭＳ Ｐゴシック"/>
                <a:cs typeface="ＭＳ Ｐゴシック"/>
              </a:rPr>
              <a:t>Horizontal Axis is time again</a:t>
            </a:r>
          </a:p>
          <a:p>
            <a:endParaRPr lang="en-US" smtClean="0">
              <a:ea typeface="ＭＳ Ｐゴシック"/>
              <a:cs typeface="ＭＳ Ｐゴシック"/>
            </a:endParaRPr>
          </a:p>
          <a:p>
            <a:r>
              <a:rPr lang="en-US" smtClean="0">
                <a:ea typeface="ＭＳ Ｐゴシック"/>
                <a:cs typeface="ＭＳ Ｐゴシック"/>
              </a:rPr>
              <a:t>- Different pattern than last graphs</a:t>
            </a:r>
          </a:p>
          <a:p>
            <a:endParaRPr lang="en-US" smtClean="0">
              <a:ea typeface="ＭＳ Ｐゴシック"/>
              <a:cs typeface="ＭＳ Ｐゴシック"/>
            </a:endParaRPr>
          </a:p>
          <a:p>
            <a:r>
              <a:rPr lang="en-US" smtClean="0">
                <a:ea typeface="ＭＳ Ｐゴシック"/>
                <a:cs typeface="ＭＳ Ｐゴシック"/>
              </a:rPr>
              <a:t>-With this server, like many older ones, we learned that there are only two settings: ON and OFF</a:t>
            </a:r>
          </a:p>
          <a:p>
            <a:endParaRPr lang="en-US" smtClean="0">
              <a:ea typeface="ＭＳ Ｐゴシック"/>
              <a:cs typeface="ＭＳ Ｐゴシック"/>
            </a:endParaRPr>
          </a:p>
          <a:p>
            <a:r>
              <a:rPr lang="en-US" smtClean="0">
                <a:ea typeface="ＭＳ Ｐゴシック"/>
                <a:cs typeface="ＭＳ Ｐゴシック"/>
              </a:rPr>
              <a:t>At idle: 1218 W</a:t>
            </a:r>
          </a:p>
          <a:p>
            <a:r>
              <a:rPr lang="en-US" smtClean="0">
                <a:ea typeface="ＭＳ Ｐゴシック"/>
                <a:cs typeface="ＭＳ Ｐゴシック"/>
              </a:rPr>
              <a:t>Overall ssj/W: 12</a:t>
            </a:r>
          </a:p>
          <a:p>
            <a:r>
              <a:rPr lang="en-US" smtClean="0">
                <a:ea typeface="ＭＳ Ｐゴシック"/>
                <a:cs typeface="ＭＳ Ｐゴシック"/>
              </a:rPr>
              <a:t>Performance per watt: 23 ssj_ops / W</a:t>
            </a:r>
          </a:p>
          <a:p>
            <a:endParaRPr lang="en-US" smtClean="0">
              <a:ea typeface="ＭＳ Ｐゴシック"/>
              <a:cs typeface="ＭＳ Ｐゴシック"/>
            </a:endParaRPr>
          </a:p>
          <a:p>
            <a:endParaRPr lang="en-US" smtClean="0">
              <a:ea typeface="ＭＳ Ｐゴシック"/>
              <a:cs typeface="ＭＳ Ｐゴシック"/>
            </a:endParaRPr>
          </a:p>
          <a:p>
            <a:r>
              <a:rPr lang="en-US" smtClean="0">
                <a:ea typeface="ＭＳ Ｐゴシック"/>
                <a:cs typeface="ＭＳ Ｐゴシック"/>
              </a:rPr>
              <a:t>{Manuf max power 1500 W, 825 @55%}</a:t>
            </a:r>
          </a:p>
          <a:p>
            <a:endParaRPr lang="en-US" smtClean="0">
              <a:ea typeface="ＭＳ Ｐゴシック"/>
              <a:cs typeface="ＭＳ Ｐゴシック"/>
            </a:endParaRPr>
          </a:p>
          <a:p>
            <a:r>
              <a:rPr lang="en-US" smtClean="0">
                <a:ea typeface="ＭＳ Ｐゴシック"/>
                <a:cs typeface="ＭＳ Ｐゴシック"/>
              </a:rPr>
              <a:t>NEXT: Summary</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xfrm>
            <a:off x="1179513" y="696913"/>
            <a:ext cx="4651375" cy="3487737"/>
          </a:xfrm>
          <a:ln/>
        </p:spPr>
      </p:sp>
      <p:sp>
        <p:nvSpPr>
          <p:cNvPr id="73730" name="Rectangle 3"/>
          <p:cNvSpPr>
            <a:spLocks noGrp="1" noChangeArrowheads="1"/>
          </p:cNvSpPr>
          <p:nvPr>
            <p:ph type="body" idx="1"/>
          </p:nvPr>
        </p:nvSpPr>
        <p:spPr>
          <a:noFill/>
          <a:ln/>
        </p:spPr>
        <p:txBody>
          <a:bodyPr/>
          <a:lstStyle/>
          <a:p>
            <a:endParaRPr lang="en-US" smtClean="0">
              <a:ea typeface="ＭＳ Ｐゴシック"/>
              <a:cs typeface="ＭＳ Ｐゴシック"/>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a:xfrm>
            <a:off x="1179513" y="696913"/>
            <a:ext cx="4651375" cy="3487737"/>
          </a:xfrm>
          <a:ln/>
        </p:spPr>
      </p:sp>
      <p:sp>
        <p:nvSpPr>
          <p:cNvPr id="75778" name="Rectangle 3"/>
          <p:cNvSpPr>
            <a:spLocks noGrp="1" noChangeArrowheads="1"/>
          </p:cNvSpPr>
          <p:nvPr>
            <p:ph type="body" idx="1"/>
          </p:nvPr>
        </p:nvSpPr>
        <p:spPr>
          <a:noFill/>
          <a:ln/>
        </p:spPr>
        <p:txBody>
          <a:bodyPr/>
          <a:lstStyle/>
          <a:p>
            <a:endParaRPr lang="en-US" smtClean="0">
              <a:ea typeface="ＭＳ Ｐゴシック"/>
              <a:cs typeface="ＭＳ Ｐゴシック"/>
            </a:endParaRPr>
          </a:p>
          <a:p>
            <a:r>
              <a:rPr lang="en-US" smtClean="0">
                <a:ea typeface="ＭＳ Ｐゴシック"/>
                <a:cs typeface="ＭＳ Ｐゴシック"/>
              </a:rPr>
              <a:t>Beehive: named for Praesepe or Beehive Cluster or stars in the constellation Cancer about 577 light years away</a:t>
            </a:r>
          </a:p>
          <a:p>
            <a:endParaRPr lang="en-US" smtClean="0">
              <a:ea typeface="ＭＳ Ｐゴシック"/>
              <a:cs typeface="ＭＳ Ｐゴシック"/>
            </a:endParaRPr>
          </a:p>
          <a:p>
            <a:r>
              <a:rPr lang="en-US" smtClean="0">
                <a:ea typeface="ＭＳ Ｐゴシック"/>
                <a:cs typeface="ＭＳ Ｐゴシック"/>
              </a:rPr>
              <a:t>Hotfoot:  named for the first sled dog to win the Iditarod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r>
              <a:rPr lang="en-US" smtClean="0">
                <a:ea typeface="ＭＳ Ｐゴシック"/>
                <a:cs typeface="ＭＳ Ｐゴシック"/>
              </a:rPr>
              <a:t>Pic -Reminder that we have super-old datacenter</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a:xfrm>
            <a:off x="1179513" y="696913"/>
            <a:ext cx="4651375" cy="3487737"/>
          </a:xfrm>
          <a:ln/>
        </p:spPr>
      </p:sp>
      <p:sp>
        <p:nvSpPr>
          <p:cNvPr id="77826" name="Rectangle 3"/>
          <p:cNvSpPr>
            <a:spLocks noGrp="1" noChangeArrowheads="1"/>
          </p:cNvSpPr>
          <p:nvPr>
            <p:ph type="body" idx="1"/>
          </p:nvPr>
        </p:nvSpPr>
        <p:spPr>
          <a:noFill/>
          <a:ln/>
        </p:spPr>
        <p:txBody>
          <a:bodyPr/>
          <a:lstStyle/>
          <a:p>
            <a:r>
              <a:rPr lang="en-US" smtClean="0">
                <a:ea typeface="ＭＳ Ｐゴシック"/>
                <a:cs typeface="ＭＳ Ｐゴシック"/>
              </a:rPr>
              <a:t>Here are some basic stats on the two clusters</a:t>
            </a:r>
          </a:p>
          <a:p>
            <a:endParaRPr lang="en-US" smtClean="0">
              <a:ea typeface="ＭＳ Ｐゴシック"/>
              <a:cs typeface="ＭＳ Ｐゴシック"/>
            </a:endParaRPr>
          </a:p>
          <a:p>
            <a:r>
              <a:rPr lang="en-US" smtClean="0">
                <a:ea typeface="ＭＳ Ｐゴシック"/>
                <a:cs typeface="ＭＳ Ｐゴシック"/>
              </a:rPr>
              <a:t>Beehive in Physics building; Hotfoot in </a:t>
            </a:r>
            <a:r>
              <a:rPr lang="en-US" b="1" smtClean="0">
                <a:ea typeface="ＭＳ Ｐゴシック"/>
                <a:cs typeface="ＭＳ Ｐゴシック"/>
              </a:rPr>
              <a:t>DC</a:t>
            </a:r>
          </a:p>
          <a:p>
            <a:endParaRPr lang="en-US" smtClean="0">
              <a:ea typeface="ＭＳ Ｐゴシック"/>
              <a:cs typeface="ＭＳ Ｐゴシック"/>
            </a:endParaRPr>
          </a:p>
          <a:p>
            <a:r>
              <a:rPr lang="en-US" smtClean="0">
                <a:ea typeface="ＭＳ Ｐゴシック"/>
                <a:cs typeface="ＭＳ Ｐゴシック"/>
              </a:rPr>
              <a:t>{44.37 Watts per TPeak GFlops for Beehive}</a:t>
            </a:r>
          </a:p>
          <a:p>
            <a:r>
              <a:rPr lang="en-US" smtClean="0">
                <a:ea typeface="ＭＳ Ｐゴシック"/>
                <a:cs typeface="ＭＳ Ｐゴシック"/>
              </a:rPr>
              <a:t>{1.52 Watts per TPeak Gflops for Hotfoot }</a:t>
            </a:r>
          </a:p>
          <a:p>
            <a:endParaRPr lang="en-US" smtClean="0">
              <a:ea typeface="ＭＳ Ｐゴシック"/>
              <a:cs typeface="ＭＳ Ｐゴシック"/>
            </a:endParaRPr>
          </a:p>
          <a:p>
            <a:r>
              <a:rPr lang="en-US" smtClean="0">
                <a:ea typeface="ＭＳ Ｐゴシック"/>
                <a:cs typeface="ＭＳ Ｐゴシック"/>
              </a:rPr>
              <a:t>NEXT: T8 Challenges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a:xfrm>
            <a:off x="1179513" y="696913"/>
            <a:ext cx="4651375" cy="3487737"/>
          </a:xfrm>
          <a:ln/>
        </p:spPr>
      </p:sp>
      <p:sp>
        <p:nvSpPr>
          <p:cNvPr id="79874" name="Rectangle 3"/>
          <p:cNvSpPr>
            <a:spLocks noGrp="1" noChangeArrowheads="1"/>
          </p:cNvSpPr>
          <p:nvPr>
            <p:ph type="body" idx="1"/>
          </p:nvPr>
        </p:nvSpPr>
        <p:spPr>
          <a:noFill/>
          <a:ln/>
        </p:spPr>
        <p:txBody>
          <a:bodyPr/>
          <a:lstStyle/>
          <a:p>
            <a:r>
              <a:rPr lang="en-US" smtClean="0">
                <a:ea typeface="ＭＳ Ｐゴシック"/>
                <a:cs typeface="ＭＳ Ｐゴシック"/>
              </a:rPr>
              <a:t>Now we already showed idle power usage, but measuring power in active idle state only tells half the story.</a:t>
            </a:r>
          </a:p>
          <a:p>
            <a:endParaRPr lang="en-US" smtClean="0">
              <a:ea typeface="ＭＳ Ｐゴシック"/>
              <a:cs typeface="ＭＳ Ｐゴシック"/>
            </a:endParaRPr>
          </a:p>
          <a:p>
            <a:r>
              <a:rPr lang="en-US" smtClean="0">
                <a:ea typeface="ＭＳ Ｐゴシック"/>
                <a:cs typeface="ＭＳ Ｐゴシック"/>
              </a:rPr>
              <a:t>We really want see how the systems differ while performing the same tasks</a:t>
            </a:r>
          </a:p>
          <a:p>
            <a:r>
              <a:rPr lang="en-US" smtClean="0">
                <a:ea typeface="ＭＳ Ｐゴシック"/>
                <a:cs typeface="ＭＳ Ｐゴシック"/>
              </a:rPr>
              <a:t>- </a:t>
            </a:r>
            <a:r>
              <a:rPr lang="en-US" b="1" smtClean="0">
                <a:ea typeface="ＭＳ Ｐゴシック"/>
                <a:cs typeface="ＭＳ Ｐゴシック"/>
              </a:rPr>
              <a:t>How</a:t>
            </a:r>
            <a:r>
              <a:rPr lang="en-US" smtClean="0">
                <a:ea typeface="ＭＳ Ｐゴシック"/>
                <a:cs typeface="ＭＳ Ｐゴシック"/>
              </a:rPr>
              <a:t> do we put systems at </a:t>
            </a:r>
            <a:r>
              <a:rPr lang="en-US" b="1" smtClean="0">
                <a:ea typeface="ＭＳ Ｐゴシック"/>
                <a:cs typeface="ＭＳ Ｐゴシック"/>
              </a:rPr>
              <a:t>load</a:t>
            </a:r>
            <a:r>
              <a:rPr lang="en-US" smtClean="0">
                <a:ea typeface="ＭＳ Ｐゴシック"/>
                <a:cs typeface="ＭＳ Ｐゴシック"/>
              </a:rPr>
              <a:t>? Well, we chose three jobs to run while measuring power…</a:t>
            </a:r>
          </a:p>
          <a:p>
            <a:endParaRPr lang="en-US" smtClean="0">
              <a:ea typeface="ＭＳ Ｐゴシック"/>
              <a:cs typeface="ＭＳ Ｐゴシック"/>
            </a:endParaRPr>
          </a:p>
          <a:p>
            <a:endParaRPr lang="en-US" smtClean="0">
              <a:ea typeface="ＭＳ Ｐゴシック"/>
              <a:cs typeface="ＭＳ Ｐゴシック"/>
            </a:endParaRPr>
          </a:p>
          <a:p>
            <a:r>
              <a:rPr lang="en-US" smtClean="0">
                <a:ea typeface="ＭＳ Ｐゴシック"/>
                <a:cs typeface="ＭＳ Ｐゴシック"/>
              </a:rPr>
              <a:t>{ Why not SPEC or HPL suite (sicortex)? (we did not have access to SPEC when doing the cluster comparisons, HPL is focused on seeing how fast a computer can go, not necessarily concerned with power, sicortex out of business, green500 uses linpack (runs pretty short) ) }</a:t>
            </a:r>
          </a:p>
          <a:p>
            <a:endParaRPr lang="en-US" smtClean="0">
              <a:ea typeface="ＭＳ Ｐゴシック"/>
              <a:cs typeface="ＭＳ Ｐゴシック"/>
            </a:endParaRPr>
          </a:p>
          <a:p>
            <a:r>
              <a:rPr lang="en-US" smtClean="0">
                <a:ea typeface="ＭＳ Ｐゴシック"/>
                <a:cs typeface="ＭＳ Ｐゴシック"/>
              </a:rPr>
              <a:t>NEXT: T8 Results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a:xfrm>
            <a:off x="1179513" y="696913"/>
            <a:ext cx="4651375" cy="3487737"/>
          </a:xfrm>
          <a:ln/>
        </p:spPr>
      </p:sp>
      <p:sp>
        <p:nvSpPr>
          <p:cNvPr id="81922" name="Rectangle 3"/>
          <p:cNvSpPr>
            <a:spLocks noGrp="1" noChangeArrowheads="1"/>
          </p:cNvSpPr>
          <p:nvPr>
            <p:ph type="body" idx="1"/>
          </p:nvPr>
        </p:nvSpPr>
        <p:spPr>
          <a:noFill/>
          <a:ln/>
        </p:spPr>
        <p:txBody>
          <a:bodyPr/>
          <a:lstStyle/>
          <a:p>
            <a:r>
              <a:rPr lang="en-US" smtClean="0">
                <a:ea typeface="ＭＳ Ｐゴシック"/>
                <a:cs typeface="ＭＳ Ｐゴシック"/>
              </a:rPr>
              <a:t>Note: since jobs ran over a period of time, we now report energy used in Wh or kWh rather than power consumption in Watts</a:t>
            </a:r>
          </a:p>
          <a:p>
            <a:endParaRPr lang="en-US" smtClean="0">
              <a:ea typeface="ＭＳ Ｐゴシック"/>
              <a:cs typeface="ＭＳ Ｐゴシック"/>
            </a:endParaRPr>
          </a:p>
          <a:p>
            <a:r>
              <a:rPr lang="en-US" smtClean="0">
                <a:ea typeface="ＭＳ Ｐゴシック"/>
                <a:cs typeface="ＭＳ Ｐゴシック"/>
              </a:rPr>
              <a:t>1: count to one billion</a:t>
            </a:r>
          </a:p>
          <a:p>
            <a:endParaRPr lang="en-US" smtClean="0">
              <a:ea typeface="ＭＳ Ｐゴシック"/>
              <a:cs typeface="ＭＳ Ｐゴシック"/>
            </a:endParaRPr>
          </a:p>
          <a:p>
            <a:r>
              <a:rPr lang="en-US" smtClean="0">
                <a:ea typeface="ＭＳ Ｐゴシック"/>
                <a:cs typeface="ＭＳ Ｐゴシック"/>
              </a:rPr>
              <a:t>2: mpi sum primes to 2 million (14 slots)</a:t>
            </a:r>
          </a:p>
          <a:p>
            <a:endParaRPr lang="en-US" smtClean="0">
              <a:ea typeface="ＭＳ Ｐゴシック"/>
              <a:cs typeface="ＭＳ Ｐゴシック"/>
            </a:endParaRPr>
          </a:p>
          <a:p>
            <a:r>
              <a:rPr lang="en-US" smtClean="0">
                <a:ea typeface="ＭＳ Ｐゴシック"/>
                <a:cs typeface="ＭＳ Ｐゴシック"/>
              </a:rPr>
              <a:t>3: mpi sum primes to 15 million (14 slots)</a:t>
            </a:r>
          </a:p>
          <a:p>
            <a:endParaRPr lang="en-US" smtClean="0">
              <a:ea typeface="ＭＳ Ｐゴシック"/>
              <a:cs typeface="ＭＳ Ｐゴシック"/>
            </a:endParaRPr>
          </a:p>
          <a:p>
            <a:r>
              <a:rPr lang="en-US" smtClean="0">
                <a:ea typeface="ＭＳ Ｐゴシック"/>
                <a:cs typeface="ＭＳ Ｐゴシック"/>
              </a:rPr>
              <a:t>4: mpi sum primes to 15 million (256 slots on hotfoot)</a:t>
            </a:r>
          </a:p>
          <a:p>
            <a:endParaRPr lang="en-US" smtClean="0">
              <a:ea typeface="ＭＳ Ｐゴシック"/>
              <a:cs typeface="ＭＳ Ｐゴシック"/>
            </a:endParaRPr>
          </a:p>
          <a:p>
            <a:r>
              <a:rPr lang="en-US" smtClean="0">
                <a:ea typeface="ＭＳ Ｐゴシック"/>
                <a:cs typeface="ＭＳ Ｐゴシック"/>
              </a:rPr>
              <a:t>NEXT: T8: Summary</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xfrm>
            <a:off x="1179513" y="696913"/>
            <a:ext cx="4651375" cy="3487737"/>
          </a:xfrm>
          <a:ln/>
        </p:spPr>
      </p:sp>
      <p:sp>
        <p:nvSpPr>
          <p:cNvPr id="83970" name="Rectangle 3"/>
          <p:cNvSpPr>
            <a:spLocks noGrp="1" noChangeArrowheads="1"/>
          </p:cNvSpPr>
          <p:nvPr>
            <p:ph type="body" idx="1"/>
          </p:nvPr>
        </p:nvSpPr>
        <p:spPr>
          <a:noFill/>
          <a:ln/>
        </p:spPr>
        <p:txBody>
          <a:bodyPr/>
          <a:lstStyle/>
          <a:p>
            <a:pPr marL="230188" indent="-230188">
              <a:buFontTx/>
              <a:buAutoNum type="arabicParenR"/>
            </a:pPr>
            <a:r>
              <a:rPr lang="en-US" smtClean="0">
                <a:ea typeface="ＭＳ Ｐゴシック"/>
                <a:cs typeface="ＭＳ Ｐゴシック"/>
              </a:rPr>
              <a:t>Measured at baseline, mostly due to the difference in the number of machines, Beehive draws less power and therefore uses less energy</a:t>
            </a:r>
          </a:p>
          <a:p>
            <a:pPr marL="230188" indent="-230188">
              <a:buFontTx/>
              <a:buAutoNum type="arabicParenR"/>
            </a:pPr>
            <a:endParaRPr lang="en-US" smtClean="0">
              <a:ea typeface="ＭＳ Ｐゴシック"/>
              <a:cs typeface="ＭＳ Ｐゴシック"/>
            </a:endParaRPr>
          </a:p>
          <a:p>
            <a:pPr marL="230188" indent="-230188">
              <a:buFontTx/>
              <a:buAutoNum type="arabicParenR"/>
            </a:pPr>
            <a:r>
              <a:rPr lang="en-US" smtClean="0">
                <a:ea typeface="ＭＳ Ｐゴシック"/>
                <a:cs typeface="ＭＳ Ｐゴシック"/>
              </a:rPr>
              <a:t>Hotfoot proves to be more power efficient as long as it is being utilized. So when we measure the amount of power consumed to perform a specific task, Hotfoot uses less energy than Beehive if the task requires sufficient resources.</a:t>
            </a:r>
          </a:p>
          <a:p>
            <a:pPr marL="230188" indent="-230188"/>
            <a:endParaRPr lang="en-US" smtClean="0">
              <a:ea typeface="ＭＳ Ｐゴシック"/>
              <a:cs typeface="ＭＳ Ｐゴシック"/>
            </a:endParaRPr>
          </a:p>
          <a:p>
            <a:pPr marL="230188" indent="-230188"/>
            <a:endParaRPr lang="en-US" smtClean="0">
              <a:ea typeface="ＭＳ Ｐゴシック"/>
              <a:cs typeface="ＭＳ Ｐゴシック"/>
            </a:endParaRPr>
          </a:p>
          <a:p>
            <a:pPr marL="230188" indent="-230188"/>
            <a:r>
              <a:rPr lang="en-US" smtClean="0">
                <a:ea typeface="ＭＳ Ｐゴシック"/>
                <a:cs typeface="ＭＳ Ｐゴシック"/>
              </a:rPr>
              <a:t>NEXT: Power tuning</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xfrm>
            <a:off x="1179513" y="696913"/>
            <a:ext cx="4651375" cy="3487737"/>
          </a:xfrm>
          <a:ln/>
        </p:spPr>
      </p:sp>
      <p:sp>
        <p:nvSpPr>
          <p:cNvPr id="86018" name="Rectangle 3"/>
          <p:cNvSpPr>
            <a:spLocks noGrp="1" noChangeArrowheads="1"/>
          </p:cNvSpPr>
          <p:nvPr>
            <p:ph type="body" idx="1"/>
          </p:nvPr>
        </p:nvSpPr>
        <p:spPr>
          <a:noFill/>
          <a:ln/>
        </p:spPr>
        <p:txBody>
          <a:bodyPr/>
          <a:lstStyle/>
          <a:p>
            <a:r>
              <a:rPr lang="en-US" smtClean="0">
                <a:ea typeface="ＭＳ Ｐゴシック"/>
                <a:cs typeface="ＭＳ Ｐゴシック"/>
              </a:rPr>
              <a:t>Not many opportunities to power tune,</a:t>
            </a:r>
          </a:p>
          <a:p>
            <a:endParaRPr lang="en-US" smtClean="0">
              <a:ea typeface="ＭＳ Ｐゴシック"/>
              <a:cs typeface="ＭＳ Ｐゴシック"/>
            </a:endParaRPr>
          </a:p>
          <a:p>
            <a:r>
              <a:rPr lang="en-US" smtClean="0">
                <a:ea typeface="ＭＳ Ｐゴシック"/>
                <a:cs typeface="ＭＳ Ｐゴシック"/>
              </a:rPr>
              <a:t>Most servers did not have capabilities: only newer blades and DL380 G5.</a:t>
            </a:r>
          </a:p>
          <a:p>
            <a:endParaRPr lang="en-US" smtClean="0">
              <a:ea typeface="ＭＳ Ｐゴシック"/>
              <a:cs typeface="ＭＳ Ｐゴシック"/>
            </a:endParaRPr>
          </a:p>
          <a:p>
            <a:r>
              <a:rPr lang="en-US" smtClean="0">
                <a:ea typeface="ＭＳ Ｐゴシック"/>
                <a:cs typeface="ＭＳ Ｐゴシック"/>
              </a:rPr>
              <a:t>TALK THROUGH SPECpower results</a:t>
            </a:r>
          </a:p>
          <a:p>
            <a:endParaRPr lang="en-US" smtClean="0">
              <a:ea typeface="ＭＳ Ｐゴシック"/>
              <a:cs typeface="ＭＳ Ｐゴシック"/>
            </a:endParaRPr>
          </a:p>
          <a:p>
            <a:r>
              <a:rPr lang="en-US" smtClean="0">
                <a:ea typeface="ＭＳ Ｐゴシック"/>
                <a:cs typeface="ＭＳ Ｐゴシック"/>
              </a:rPr>
              <a:t>Blade: Default power with SPEcpower between 100 and 200 W</a:t>
            </a:r>
          </a:p>
          <a:p>
            <a:r>
              <a:rPr lang="en-US" smtClean="0">
                <a:ea typeface="ＭＳ Ｐゴシック"/>
                <a:cs typeface="ＭＳ Ｐゴシック"/>
              </a:rPr>
              <a:t>Performance: between 150 and 220 W</a:t>
            </a:r>
          </a:p>
          <a:p>
            <a:r>
              <a:rPr lang="en-US" smtClean="0">
                <a:ea typeface="ＭＳ Ｐゴシック"/>
                <a:cs typeface="ＭＳ Ｐゴシック"/>
              </a:rPr>
              <a:t>Conservative: between 100 and 150 W</a:t>
            </a:r>
          </a:p>
          <a:p>
            <a:endParaRPr lang="en-US" smtClean="0">
              <a:ea typeface="ＭＳ Ｐゴシック"/>
              <a:cs typeface="ＭＳ Ｐゴシック"/>
            </a:endParaRPr>
          </a:p>
          <a:p>
            <a:r>
              <a:rPr lang="en-US" smtClean="0">
                <a:ea typeface="ＭＳ Ｐゴシック"/>
                <a:cs typeface="ＭＳ Ｐゴシック"/>
              </a:rPr>
              <a:t>Best benchmark score on default setting</a:t>
            </a:r>
          </a:p>
          <a:p>
            <a:endParaRPr lang="en-US" smtClean="0">
              <a:ea typeface="ＭＳ Ｐゴシック"/>
              <a:cs typeface="ＭＳ Ｐゴシック"/>
            </a:endParaRPr>
          </a:p>
          <a:p>
            <a:r>
              <a:rPr lang="en-US" smtClean="0">
                <a:ea typeface="ＭＳ Ｐゴシック"/>
                <a:cs typeface="ＭＳ Ｐゴシック"/>
              </a:rPr>
              <a:t>Next: blade tuning example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r>
              <a:rPr lang="en-US" smtClean="0">
                <a:ea typeface="ＭＳ Ｐゴシック"/>
                <a:cs typeface="ＭＳ Ｐゴシック"/>
              </a:rPr>
              <a:t>Blade put into conservative power mode on 10/26.</a:t>
            </a:r>
          </a:p>
          <a:p>
            <a:endParaRPr lang="en-US" smtClean="0">
              <a:ea typeface="ＭＳ Ｐゴシック"/>
              <a:cs typeface="ＭＳ Ｐゴシック"/>
            </a:endParaRPr>
          </a:p>
          <a:p>
            <a:r>
              <a:rPr lang="en-US" smtClean="0">
                <a:ea typeface="ＭＳ Ｐゴシック"/>
                <a:cs typeface="ＭＳ Ｐゴシック"/>
              </a:rPr>
              <a:t>Note drop inaverage power level from about 95 to 92 W</a:t>
            </a:r>
          </a:p>
          <a:p>
            <a:endParaRPr lang="en-US" smtClean="0">
              <a:ea typeface="ＭＳ Ｐゴシック"/>
              <a:cs typeface="ＭＳ Ｐゴシック"/>
            </a:endParaRPr>
          </a:p>
          <a:p>
            <a:r>
              <a:rPr lang="en-US" smtClean="0">
                <a:ea typeface="ＭＳ Ｐゴシック"/>
                <a:cs typeface="ＭＳ Ｐゴシック"/>
              </a:rPr>
              <a:t>Not a lot, but something</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a:ln/>
        </p:spPr>
      </p:sp>
      <p:sp>
        <p:nvSpPr>
          <p:cNvPr id="88066" name="Notes Placeholder 2"/>
          <p:cNvSpPr>
            <a:spLocks noGrp="1"/>
          </p:cNvSpPr>
          <p:nvPr>
            <p:ph type="body" idx="1"/>
          </p:nvPr>
        </p:nvSpPr>
        <p:spPr>
          <a:noFill/>
          <a:ln/>
        </p:spPr>
        <p:txBody>
          <a:bodyPr/>
          <a:lstStyle/>
          <a:p>
            <a:pPr>
              <a:lnSpc>
                <a:spcPct val="80000"/>
              </a:lnSpc>
            </a:pPr>
            <a:r>
              <a:rPr lang="en-US" sz="900" smtClean="0">
                <a:ea typeface="ＭＳ Ｐゴシック"/>
                <a:cs typeface="ＭＳ Ｐゴシック"/>
              </a:rPr>
              <a:t>Alan</a:t>
            </a:r>
          </a:p>
          <a:p>
            <a:pPr>
              <a:lnSpc>
                <a:spcPct val="80000"/>
              </a:lnSpc>
            </a:pPr>
            <a:endParaRPr lang="en-US" sz="900" smtClean="0">
              <a:ea typeface="ＭＳ Ｐゴシック"/>
              <a:cs typeface="ＭＳ Ｐゴシック"/>
            </a:endParaRPr>
          </a:p>
          <a:p>
            <a:pPr>
              <a:lnSpc>
                <a:spcPct val="80000"/>
              </a:lnSpc>
            </a:pPr>
            <a:r>
              <a:rPr lang="en-US" sz="900" smtClean="0">
                <a:ea typeface="ＭＳ Ｐゴシック"/>
                <a:cs typeface="ＭＳ Ｐゴシック"/>
              </a:rPr>
              <a:t>Operational data center</a:t>
            </a:r>
          </a:p>
          <a:p>
            <a:pPr>
              <a:lnSpc>
                <a:spcPct val="80000"/>
              </a:lnSpc>
            </a:pPr>
            <a:r>
              <a:rPr lang="en-US" sz="900" smtClean="0">
                <a:ea typeface="ＭＳ Ｐゴシック"/>
                <a:cs typeface="ＭＳ Ｐゴシック"/>
              </a:rPr>
              <a:t>	- speaks for itself. Can’t just start unplugging and testing things</a:t>
            </a:r>
          </a:p>
          <a:p>
            <a:pPr>
              <a:lnSpc>
                <a:spcPct val="80000"/>
              </a:lnSpc>
            </a:pPr>
            <a:r>
              <a:rPr lang="en-US" sz="900" smtClean="0">
                <a:ea typeface="ＭＳ Ｐゴシック"/>
                <a:cs typeface="ＭＳ Ｐゴシック"/>
              </a:rPr>
              <a:t>	- taking production hosts out of service to run benchmarks</a:t>
            </a:r>
          </a:p>
          <a:p>
            <a:pPr>
              <a:lnSpc>
                <a:spcPct val="80000"/>
              </a:lnSpc>
            </a:pPr>
            <a:endParaRPr lang="en-US" sz="900" smtClean="0">
              <a:ea typeface="ＭＳ Ｐゴシック"/>
              <a:cs typeface="ＭＳ Ｐゴシック"/>
            </a:endParaRPr>
          </a:p>
          <a:p>
            <a:pPr>
              <a:lnSpc>
                <a:spcPct val="80000"/>
              </a:lnSpc>
            </a:pPr>
            <a:r>
              <a:rPr lang="en-US" sz="900" smtClean="0">
                <a:ea typeface="ＭＳ Ｐゴシック"/>
                <a:cs typeface="ＭＳ Ｐゴシック"/>
              </a:rPr>
              <a:t>IT’s limited infrastructure knowledge requires Communication between IT and Facilities</a:t>
            </a:r>
          </a:p>
          <a:p>
            <a:pPr>
              <a:lnSpc>
                <a:spcPct val="80000"/>
              </a:lnSpc>
            </a:pPr>
            <a:r>
              <a:rPr lang="en-US" sz="900" smtClean="0">
                <a:ea typeface="ＭＳ Ｐゴシック"/>
                <a:cs typeface="ＭＳ Ｐゴシック"/>
              </a:rPr>
              <a:t>	- who owns instrumentation</a:t>
            </a:r>
          </a:p>
          <a:p>
            <a:pPr>
              <a:lnSpc>
                <a:spcPct val="80000"/>
              </a:lnSpc>
            </a:pPr>
            <a:r>
              <a:rPr lang="en-US" sz="900" smtClean="0">
                <a:ea typeface="ＭＳ Ｐゴシック"/>
                <a:cs typeface="ＭＳ Ｐゴシック"/>
              </a:rPr>
              <a:t>	- different protocols</a:t>
            </a:r>
          </a:p>
          <a:p>
            <a:pPr>
              <a:lnSpc>
                <a:spcPct val="80000"/>
              </a:lnSpc>
            </a:pPr>
            <a:r>
              <a:rPr lang="en-US" sz="900" smtClean="0">
                <a:ea typeface="ＭＳ Ｐゴシック"/>
                <a:cs typeface="ＭＳ Ｐゴシック"/>
              </a:rPr>
              <a:t>	- different management bureaucracies</a:t>
            </a:r>
          </a:p>
          <a:p>
            <a:pPr>
              <a:lnSpc>
                <a:spcPct val="80000"/>
              </a:lnSpc>
            </a:pPr>
            <a:r>
              <a:rPr lang="en-US" sz="900" smtClean="0">
                <a:ea typeface="ＭＳ Ｐゴシック"/>
                <a:cs typeface="ＭＳ Ｐゴシック"/>
              </a:rPr>
              <a:t>	- much work out of IT control; heavy reliance on facilities workers</a:t>
            </a:r>
          </a:p>
          <a:p>
            <a:pPr>
              <a:lnSpc>
                <a:spcPct val="80000"/>
              </a:lnSpc>
            </a:pPr>
            <a:endParaRPr lang="en-US" sz="900" smtClean="0">
              <a:ea typeface="ＭＳ Ｐゴシック"/>
              <a:cs typeface="ＭＳ Ｐゴシック"/>
            </a:endParaRPr>
          </a:p>
          <a:p>
            <a:pPr>
              <a:lnSpc>
                <a:spcPct val="80000"/>
              </a:lnSpc>
            </a:pPr>
            <a:r>
              <a:rPr lang="en-US" sz="900" smtClean="0">
                <a:ea typeface="ＭＳ Ｐゴシック"/>
                <a:cs typeface="ＭＳ Ｐゴシック"/>
              </a:rPr>
              <a:t>Costs</a:t>
            </a:r>
          </a:p>
          <a:p>
            <a:pPr>
              <a:lnSpc>
                <a:spcPct val="80000"/>
              </a:lnSpc>
            </a:pPr>
            <a:r>
              <a:rPr lang="en-US" sz="900" smtClean="0">
                <a:ea typeface="ＭＳ Ｐゴシック"/>
                <a:cs typeface="ＭＳ Ｐゴシック"/>
              </a:rPr>
              <a:t>	- mention both anticipated and unanticipated costs?</a:t>
            </a:r>
          </a:p>
          <a:p>
            <a:pPr>
              <a:lnSpc>
                <a:spcPct val="80000"/>
              </a:lnSpc>
            </a:pPr>
            <a:r>
              <a:rPr lang="en-US" sz="900" smtClean="0">
                <a:ea typeface="ＭＳ Ｐゴシック"/>
                <a:cs typeface="ＭＳ Ｐゴシック"/>
              </a:rPr>
              <a:t>	- costs of servers is easy; costs of facilities improvements more complicated</a:t>
            </a:r>
          </a:p>
          <a:p>
            <a:pPr>
              <a:lnSpc>
                <a:spcPct val="80000"/>
              </a:lnSpc>
            </a:pPr>
            <a:r>
              <a:rPr lang="en-US" sz="900" smtClean="0">
                <a:ea typeface="ＭＳ Ｐゴシック"/>
                <a:cs typeface="ＭＳ Ｐゴシック"/>
              </a:rPr>
              <a:t>	- wasn’t just cost of self cooled racks, but a bunch of infrastructure costs we didn’t anticipate</a:t>
            </a:r>
          </a:p>
          <a:p>
            <a:pPr>
              <a:lnSpc>
                <a:spcPct val="80000"/>
              </a:lnSpc>
            </a:pPr>
            <a:endParaRPr lang="en-US" sz="900" smtClean="0">
              <a:ea typeface="ＭＳ Ｐゴシック"/>
              <a:cs typeface="ＭＳ Ｐゴシック"/>
            </a:endParaRPr>
          </a:p>
          <a:p>
            <a:pPr>
              <a:lnSpc>
                <a:spcPct val="80000"/>
              </a:lnSpc>
            </a:pPr>
            <a:r>
              <a:rPr lang="en-US" sz="900" smtClean="0">
                <a:ea typeface="ＭＳ Ｐゴシック"/>
                <a:cs typeface="ＭＳ Ｐゴシック"/>
              </a:rPr>
              <a:t>Identification of what to measure and Compare</a:t>
            </a:r>
          </a:p>
          <a:p>
            <a:pPr>
              <a:lnSpc>
                <a:spcPct val="80000"/>
              </a:lnSpc>
            </a:pPr>
            <a:r>
              <a:rPr lang="en-US" sz="900" smtClean="0">
                <a:ea typeface="ＭＳ Ｐゴシック"/>
                <a:cs typeface="ＭＳ Ｐゴシック"/>
              </a:rPr>
              <a:t>	- raw power consumption – active and idle</a:t>
            </a:r>
          </a:p>
          <a:p>
            <a:pPr>
              <a:lnSpc>
                <a:spcPct val="80000"/>
              </a:lnSpc>
            </a:pPr>
            <a:r>
              <a:rPr lang="en-US" sz="900" smtClean="0">
                <a:ea typeface="ＭＳ Ｐゴシック"/>
                <a:cs typeface="ＭＳ Ｐゴシック"/>
              </a:rPr>
              <a:t>	- efficiency measure: MIPS/W, FLOPS/W</a:t>
            </a:r>
          </a:p>
          <a:p>
            <a:pPr>
              <a:lnSpc>
                <a:spcPct val="80000"/>
              </a:lnSpc>
            </a:pPr>
            <a:r>
              <a:rPr lang="en-US" sz="900" smtClean="0">
                <a:ea typeface="ＭＳ Ｐゴシック"/>
                <a:cs typeface="ＭＳ Ｐゴシック"/>
              </a:rPr>
              <a:t>	- Some benchmark program; which one?</a:t>
            </a:r>
          </a:p>
          <a:p>
            <a:pPr>
              <a:lnSpc>
                <a:spcPct val="80000"/>
              </a:lnSpc>
            </a:pPr>
            <a:endParaRPr lang="en-US" sz="900" smtClean="0">
              <a:ea typeface="ＭＳ Ｐゴシック"/>
              <a:cs typeface="ＭＳ Ｐゴシック"/>
            </a:endParaRPr>
          </a:p>
          <a:p>
            <a:pPr>
              <a:lnSpc>
                <a:spcPct val="80000"/>
              </a:lnSpc>
            </a:pPr>
            <a:r>
              <a:rPr lang="en-US" sz="900" smtClean="0">
                <a:ea typeface="ＭＳ Ｐゴシック"/>
                <a:cs typeface="ＭＳ Ｐゴシック"/>
              </a:rPr>
              <a:t>Implementing measurements</a:t>
            </a:r>
          </a:p>
          <a:p>
            <a:pPr>
              <a:lnSpc>
                <a:spcPct val="80000"/>
              </a:lnSpc>
            </a:pPr>
            <a:r>
              <a:rPr lang="en-US" sz="900" smtClean="0">
                <a:ea typeface="ＭＳ Ｐゴシック"/>
                <a:cs typeface="ＭＳ Ｐゴシック"/>
              </a:rPr>
              <a:t>	- beating the clock for hosts slated for retirement</a:t>
            </a:r>
          </a:p>
          <a:p>
            <a:pPr>
              <a:lnSpc>
                <a:spcPct val="80000"/>
              </a:lnSpc>
            </a:pPr>
            <a:r>
              <a:rPr lang="en-US" sz="900" smtClean="0">
                <a:ea typeface="ＭＳ Ｐゴシック"/>
                <a:cs typeface="ＭＳ Ｐゴシック"/>
              </a:rPr>
              <a:t>	- building a useful measurement data base of appropriate size (instinct is to collect everything forever; costs)</a:t>
            </a:r>
          </a:p>
          <a:p>
            <a:pPr>
              <a:lnSpc>
                <a:spcPct val="80000"/>
              </a:lnSpc>
            </a:pPr>
            <a:endParaRPr lang="en-US" sz="800" smtClean="0">
              <a:ea typeface="ＭＳ Ｐゴシック"/>
              <a:cs typeface="ＭＳ Ｐゴシック"/>
            </a:endParaRPr>
          </a:p>
        </p:txBody>
      </p:sp>
      <p:sp>
        <p:nvSpPr>
          <p:cNvPr id="88067" name="Slide Number Placeholder 3"/>
          <p:cNvSpPr>
            <a:spLocks noGrp="1"/>
          </p:cNvSpPr>
          <p:nvPr>
            <p:ph type="sldNum" sz="quarter" idx="5"/>
          </p:nvPr>
        </p:nvSpPr>
        <p:spPr>
          <a:noFill/>
        </p:spPr>
        <p:txBody>
          <a:bodyPr/>
          <a:lstStyle/>
          <a:p>
            <a:fld id="{DD72C665-725B-44BF-A7A4-56F8E5F09031}"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endParaRPr lang="en-US" smtClean="0">
              <a:ea typeface="ＭＳ Ｐゴシック"/>
              <a:cs typeface="ＭＳ Ｐゴシック"/>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9"/>
          <p:cNvSpPr>
            <a:spLocks noGrp="1" noChangeArrowheads="1"/>
          </p:cNvSpPr>
          <p:nvPr>
            <p:ph type="dt" sz="quarter" idx="1"/>
          </p:nvPr>
        </p:nvSpPr>
        <p:spPr>
          <a:noFill/>
        </p:spPr>
        <p:txBody>
          <a:bodyPr/>
          <a:lstStyle/>
          <a:p>
            <a:r>
              <a:rPr lang="en-US" smtClean="0"/>
              <a:t>03/16/08</a:t>
            </a:r>
          </a:p>
        </p:txBody>
      </p:sp>
      <p:sp>
        <p:nvSpPr>
          <p:cNvPr id="91139" name="Rectangle 13"/>
          <p:cNvSpPr>
            <a:spLocks noGrp="1" noChangeArrowheads="1"/>
          </p:cNvSpPr>
          <p:nvPr>
            <p:ph type="sldNum" sz="quarter" idx="5"/>
          </p:nvPr>
        </p:nvSpPr>
        <p:spPr>
          <a:noFill/>
        </p:spPr>
        <p:txBody>
          <a:bodyPr/>
          <a:lstStyle/>
          <a:p>
            <a:fld id="{4927E0AD-70DB-4384-9998-06FCD005DDA3}" type="slidenum">
              <a:rPr lang="en-GB" smtClean="0"/>
              <a:pPr/>
              <a:t>38</a:t>
            </a:fld>
            <a:endParaRPr lang="en-GB" smtClean="0"/>
          </a:p>
        </p:txBody>
      </p:sp>
      <p:sp>
        <p:nvSpPr>
          <p:cNvPr id="91140" name="Text Box 1"/>
          <p:cNvSpPr txBox="1">
            <a:spLocks noChangeArrowheads="1"/>
          </p:cNvSpPr>
          <p:nvPr/>
        </p:nvSpPr>
        <p:spPr bwMode="auto">
          <a:xfrm>
            <a:off x="1168400" y="698500"/>
            <a:ext cx="4673600" cy="3486150"/>
          </a:xfrm>
          <a:prstGeom prst="rect">
            <a:avLst/>
          </a:prstGeom>
          <a:solidFill>
            <a:srgbClr val="FFFFFF"/>
          </a:solidFill>
          <a:ln w="9360">
            <a:solidFill>
              <a:srgbClr val="000000"/>
            </a:solidFill>
            <a:miter lim="800000"/>
            <a:headEnd/>
            <a:tailEnd/>
          </a:ln>
        </p:spPr>
        <p:txBody>
          <a:bodyPr wrap="none" lIns="92465" tIns="46232" rIns="92465" bIns="46232" anchor="ctr"/>
          <a:lstStyle/>
          <a:p>
            <a:pPr algn="ctr" defTabSz="925513" eaLnBrk="0" hangingPunct="0">
              <a:lnSpc>
                <a:spcPct val="71000"/>
              </a:lnSpc>
              <a:buClr>
                <a:srgbClr val="000000"/>
              </a:buClr>
              <a:buSzPct val="100000"/>
              <a:buFont typeface="Arial" charset="0"/>
              <a:buNone/>
            </a:pPr>
            <a:endParaRPr lang="en-US"/>
          </a:p>
        </p:txBody>
      </p:sp>
      <p:sp>
        <p:nvSpPr>
          <p:cNvPr id="91141" name="Rectangle 2"/>
          <p:cNvSpPr>
            <a:spLocks noGrp="1" noChangeArrowheads="1"/>
          </p:cNvSpPr>
          <p:nvPr>
            <p:ph type="body"/>
          </p:nvPr>
        </p:nvSpPr>
        <p:spPr>
          <a:xfrm>
            <a:off x="935038" y="4416425"/>
            <a:ext cx="5130800" cy="4178300"/>
          </a:xfrm>
          <a:noFill/>
          <a:ln/>
        </p:spPr>
        <p:txBody>
          <a:bodyPr wrap="none" anchor="ctr"/>
          <a:lstStyle/>
          <a:p>
            <a:pPr>
              <a:buFontTx/>
              <a:buChar char="-"/>
            </a:pPr>
            <a:r>
              <a:rPr lang="en-US" smtClean="0">
                <a:latin typeface="Times New Roman" pitchFamily="18" charset="0"/>
                <a:ea typeface="ＭＳ Ｐゴシック"/>
                <a:cs typeface="ＭＳ Ｐゴシック"/>
              </a:rPr>
              <a:t>Measurement infrastructure can be used past scope of project </a:t>
            </a:r>
          </a:p>
          <a:p>
            <a:pPr>
              <a:buFontTx/>
              <a:buChar char="-"/>
            </a:pPr>
            <a:endParaRPr lang="en-US" smtClean="0">
              <a:latin typeface="Times New Roman" pitchFamily="18" charset="0"/>
              <a:ea typeface="ＭＳ Ｐゴシック"/>
              <a:cs typeface="ＭＳ Ｐゴシック"/>
            </a:endParaRPr>
          </a:p>
          <a:p>
            <a:r>
              <a:rPr lang="en-US" smtClean="0">
                <a:latin typeface="Times New Roman" pitchFamily="18" charset="0"/>
                <a:ea typeface="ＭＳ Ｐゴシック"/>
                <a:cs typeface="ＭＳ Ｐゴシック"/>
              </a:rPr>
              <a:t>General Infra:</a:t>
            </a:r>
          </a:p>
          <a:p>
            <a:r>
              <a:rPr lang="en-US" smtClean="0">
                <a:latin typeface="Times New Roman" pitchFamily="18" charset="0"/>
                <a:ea typeface="ＭＳ Ｐゴシック"/>
                <a:cs typeface="ＭＳ Ｐゴシック"/>
              </a:rPr>
              <a:t>	- though out of scope of project (not a direct), but a side benefit of knowledge gained from the project, we implemented some other energy efficient practices</a:t>
            </a:r>
          </a:p>
          <a:p>
            <a:r>
              <a:rPr lang="en-US" smtClean="0">
                <a:latin typeface="Times New Roman" pitchFamily="18" charset="0"/>
                <a:ea typeface="ＭＳ Ｐゴシック"/>
                <a:cs typeface="ＭＳ Ｐゴシック"/>
              </a:rPr>
              <a:t>	- hardware consolidation outside of the project</a:t>
            </a:r>
          </a:p>
          <a:p>
            <a:r>
              <a:rPr lang="en-US" smtClean="0">
                <a:latin typeface="Times New Roman" pitchFamily="18" charset="0"/>
                <a:ea typeface="ＭＳ Ｐゴシック"/>
                <a:cs typeface="ＭＳ Ｐゴシック"/>
              </a:rPr>
              <a:t>	- cable trays are green: cables were under the floor blocking air flow, so raised cables overhead</a:t>
            </a:r>
          </a:p>
          <a:p>
            <a:r>
              <a:rPr lang="en-US" smtClean="0">
                <a:latin typeface="Times New Roman" pitchFamily="18" charset="0"/>
                <a:ea typeface="ＭＳ Ｐゴシック"/>
                <a:cs typeface="ＭＳ Ｐゴシック"/>
              </a:rPr>
              <a:t>	- hot/cold aisle allows direction of cold air to hot aisles; allows ACs to work where they should be working; avoids air mixing at higher temperatures and ACs working overtime</a:t>
            </a:r>
          </a:p>
          <a:p>
            <a:endParaRPr lang="en-US" smtClean="0">
              <a:latin typeface="Times New Roman" pitchFamily="18" charset="0"/>
              <a:ea typeface="ＭＳ Ｐゴシック"/>
              <a:cs typeface="ＭＳ Ｐゴシック"/>
            </a:endParaRPr>
          </a:p>
          <a:p>
            <a:r>
              <a:rPr lang="en-US" smtClean="0">
                <a:latin typeface="Times New Roman" pitchFamily="18" charset="0"/>
                <a:ea typeface="ＭＳ Ｐゴシック"/>
                <a:cs typeface="ＭＳ Ｐゴシック"/>
              </a:rPr>
              <a:t>PUE</a:t>
            </a:r>
          </a:p>
          <a:p>
            <a:r>
              <a:rPr lang="en-US" smtClean="0">
                <a:latin typeface="Times New Roman" pitchFamily="18" charset="0"/>
                <a:ea typeface="ＭＳ Ｐゴシック"/>
                <a:cs typeface="ＭＳ Ｐゴシック"/>
              </a:rPr>
              <a:t>- Can calculate a PUE at any time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9"/>
          <p:cNvSpPr>
            <a:spLocks noGrp="1" noChangeArrowheads="1"/>
          </p:cNvSpPr>
          <p:nvPr>
            <p:ph type="dt" sz="quarter" idx="1"/>
          </p:nvPr>
        </p:nvSpPr>
        <p:spPr>
          <a:noFill/>
        </p:spPr>
        <p:txBody>
          <a:bodyPr/>
          <a:lstStyle/>
          <a:p>
            <a:r>
              <a:rPr lang="en-US" smtClean="0"/>
              <a:t>03/16/08</a:t>
            </a:r>
          </a:p>
        </p:txBody>
      </p:sp>
      <p:sp>
        <p:nvSpPr>
          <p:cNvPr id="93187" name="Rectangle 13"/>
          <p:cNvSpPr>
            <a:spLocks noGrp="1" noChangeArrowheads="1"/>
          </p:cNvSpPr>
          <p:nvPr>
            <p:ph type="sldNum" sz="quarter" idx="5"/>
          </p:nvPr>
        </p:nvSpPr>
        <p:spPr>
          <a:noFill/>
        </p:spPr>
        <p:txBody>
          <a:bodyPr/>
          <a:lstStyle/>
          <a:p>
            <a:fld id="{A1CD3EA6-2980-4B4A-904E-CE2D89602D70}" type="slidenum">
              <a:rPr lang="en-GB" smtClean="0"/>
              <a:pPr/>
              <a:t>39</a:t>
            </a:fld>
            <a:endParaRPr lang="en-GB" smtClean="0"/>
          </a:p>
        </p:txBody>
      </p:sp>
      <p:sp>
        <p:nvSpPr>
          <p:cNvPr id="93188" name="Text Box 1"/>
          <p:cNvSpPr txBox="1">
            <a:spLocks noChangeArrowheads="1"/>
          </p:cNvSpPr>
          <p:nvPr/>
        </p:nvSpPr>
        <p:spPr bwMode="auto">
          <a:xfrm>
            <a:off x="1168400" y="698500"/>
            <a:ext cx="4673600" cy="3486150"/>
          </a:xfrm>
          <a:prstGeom prst="rect">
            <a:avLst/>
          </a:prstGeom>
          <a:solidFill>
            <a:srgbClr val="FFFFFF"/>
          </a:solidFill>
          <a:ln w="9360">
            <a:solidFill>
              <a:srgbClr val="000000"/>
            </a:solidFill>
            <a:miter lim="800000"/>
            <a:headEnd/>
            <a:tailEnd/>
          </a:ln>
        </p:spPr>
        <p:txBody>
          <a:bodyPr wrap="none" lIns="92465" tIns="46232" rIns="92465" bIns="46232" anchor="ctr"/>
          <a:lstStyle/>
          <a:p>
            <a:pPr algn="ctr" defTabSz="925513" eaLnBrk="0" hangingPunct="0">
              <a:lnSpc>
                <a:spcPct val="71000"/>
              </a:lnSpc>
              <a:buClr>
                <a:srgbClr val="000000"/>
              </a:buClr>
              <a:buSzPct val="100000"/>
              <a:buFont typeface="Arial" charset="0"/>
              <a:buNone/>
            </a:pPr>
            <a:endParaRPr lang="en-US"/>
          </a:p>
        </p:txBody>
      </p:sp>
      <p:sp>
        <p:nvSpPr>
          <p:cNvPr id="93189" name="Rectangle 2"/>
          <p:cNvSpPr>
            <a:spLocks noGrp="1" noChangeArrowheads="1"/>
          </p:cNvSpPr>
          <p:nvPr>
            <p:ph type="body"/>
          </p:nvPr>
        </p:nvSpPr>
        <p:spPr>
          <a:xfrm>
            <a:off x="935038" y="4416425"/>
            <a:ext cx="5130800" cy="4178300"/>
          </a:xfrm>
          <a:noFill/>
          <a:ln/>
        </p:spPr>
        <p:txBody>
          <a:bodyPr wrap="none" anchor="ctr"/>
          <a:lstStyle/>
          <a:p>
            <a:pPr marL="742950" lvl="1" indent="-285750" eaLnBrk="1" hangingPunct="1"/>
            <a:endParaRPr lang="en-US" sz="1600" smtClean="0">
              <a:ea typeface="ＭＳ Ｐゴシック"/>
            </a:endParaRPr>
          </a:p>
          <a:p>
            <a:pPr marL="742950" lvl="1" indent="-285750" eaLnBrk="1" hangingPunct="1"/>
            <a:r>
              <a:rPr lang="en-US" sz="1600" smtClean="0">
                <a:ea typeface="ＭＳ Ｐゴシック"/>
              </a:rPr>
              <a:t>DB - Reference for Historic data </a:t>
            </a:r>
          </a:p>
          <a:p>
            <a:endParaRPr lang="en-US" sz="1600" smtClean="0">
              <a:ea typeface="ＭＳ Ｐゴシック"/>
              <a:cs typeface="ＭＳ Ｐゴシック"/>
            </a:endParaRPr>
          </a:p>
          <a:p>
            <a:r>
              <a:rPr lang="en-US" smtClean="0">
                <a:latin typeface="Times New Roman" pitchFamily="18" charset="0"/>
                <a:ea typeface="ＭＳ Ｐゴシック"/>
                <a:cs typeface="ＭＳ Ｐゴシック"/>
              </a:rPr>
              <a:t>CLUSTERS</a:t>
            </a:r>
          </a:p>
          <a:p>
            <a:pPr marL="742950" lvl="1" indent="-285750"/>
            <a:r>
              <a:rPr lang="en-US" sz="800" smtClean="0">
                <a:ea typeface="ＭＳ Ｐゴシック"/>
              </a:rPr>
              <a:t>Older cluster consumes less power and uses less energy at baseline</a:t>
            </a:r>
          </a:p>
          <a:p>
            <a:pPr marL="742950" lvl="1" indent="-285750"/>
            <a:r>
              <a:rPr lang="en-US" sz="800" smtClean="0">
                <a:ea typeface="ＭＳ Ｐゴシック"/>
              </a:rPr>
              <a:t>Advantages of newer cluster are evident as utilization increases</a:t>
            </a:r>
          </a:p>
          <a:p>
            <a:endParaRPr lang="en-US" sz="1600" smtClean="0">
              <a:ea typeface="ＭＳ Ｐゴシック"/>
              <a:cs typeface="ＭＳ Ｐゴシック"/>
            </a:endParaRPr>
          </a:p>
          <a:p>
            <a:endParaRPr lang="en-US" sz="1600" smtClean="0">
              <a:ea typeface="ＭＳ Ｐゴシック"/>
              <a:cs typeface="ＭＳ Ｐゴシック"/>
            </a:endParaRPr>
          </a:p>
          <a:p>
            <a:r>
              <a:rPr lang="en-US" sz="1600" smtClean="0">
                <a:ea typeface="ＭＳ Ｐゴシック"/>
                <a:cs typeface="ＭＳ Ｐゴシック"/>
              </a:rPr>
              <a:t> - Cricket and Nagios, don’t need to spend a lot of money on commercial tools. Open is good.</a:t>
            </a:r>
          </a:p>
          <a:p>
            <a:endParaRPr lang="en-US" sz="1600" smtClean="0">
              <a:ea typeface="ＭＳ Ｐゴシック"/>
              <a:cs typeface="ＭＳ Ｐゴシック"/>
            </a:endParaRPr>
          </a:p>
          <a:p>
            <a:r>
              <a:rPr lang="en-US" sz="1600" smtClean="0">
                <a:ea typeface="ＭＳ Ｐゴシック"/>
                <a:cs typeface="ＭＳ Ｐゴシック"/>
              </a:rPr>
              <a:t>SPEC: standard measurement tool (SPECpower benchmark)</a:t>
            </a:r>
          </a:p>
          <a:p>
            <a:pPr marL="1143000" lvl="2" indent="-228600"/>
            <a:r>
              <a:rPr lang="en-US" sz="1000" smtClean="0">
                <a:ea typeface="ＭＳ Ｐゴシック"/>
              </a:rPr>
              <a:t>- Industry standard benchmark to evaluate performance and power</a:t>
            </a:r>
          </a:p>
          <a:p>
            <a:pPr marL="1143000" lvl="2" indent="-228600"/>
            <a:r>
              <a:rPr lang="en-US" sz="1000" smtClean="0">
                <a:ea typeface="ＭＳ Ｐゴシック"/>
              </a:rPr>
              <a:t>- Addresses the performance of server side Java</a:t>
            </a:r>
          </a:p>
          <a:p>
            <a:pPr marL="1143000" lvl="2" indent="-228600"/>
            <a:r>
              <a:rPr lang="en-US" sz="1000" smtClean="0">
                <a:ea typeface="ＭＳ Ｐゴシック"/>
              </a:rPr>
              <a:t>- Finds maximum ssj_ops (server side Java operations per second)</a:t>
            </a:r>
          </a:p>
          <a:p>
            <a:pPr marL="1143000" lvl="2" indent="-228600"/>
            <a:r>
              <a:rPr lang="en-US" sz="1000" smtClean="0">
                <a:ea typeface="ＭＳ Ｐゴシック"/>
              </a:rPr>
              <a:t>- With simultaneous power measurement, allows calculation of ssj_ops / watt (</a:t>
            </a:r>
            <a:r>
              <a:rPr lang="en-US" sz="1000" b="1" smtClean="0">
                <a:ea typeface="ＭＳ Ｐゴシック"/>
              </a:rPr>
              <a:t>performance per watt</a:t>
            </a:r>
            <a:r>
              <a:rPr lang="en-US" sz="1000" smtClean="0">
                <a:ea typeface="ＭＳ Ｐゴシック"/>
              </a:rPr>
              <a:t>)</a:t>
            </a:r>
          </a:p>
          <a:p>
            <a:endParaRPr lang="en-US" smtClean="0">
              <a:latin typeface="Times New Roman" pitchFamily="18" charset="0"/>
              <a:ea typeface="ＭＳ Ｐゴシック"/>
              <a:cs typeface="ＭＳ Ｐゴシック"/>
            </a:endParaRPr>
          </a:p>
          <a:p>
            <a:endParaRPr lang="en-US" smtClean="0">
              <a:latin typeface="Times New Roman" pitchFamily="18" charset="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9"/>
          <p:cNvSpPr>
            <a:spLocks noGrp="1" noChangeArrowheads="1"/>
          </p:cNvSpPr>
          <p:nvPr>
            <p:ph type="dt" sz="quarter" idx="1"/>
          </p:nvPr>
        </p:nvSpPr>
        <p:spPr>
          <a:noFill/>
        </p:spPr>
        <p:txBody>
          <a:bodyPr/>
          <a:lstStyle/>
          <a:p>
            <a:pPr>
              <a:buFont typeface="Wingdings" pitchFamily="2" charset="2"/>
              <a:buNone/>
            </a:pPr>
            <a:r>
              <a:rPr lang="en-US" smtClean="0">
                <a:latin typeface="Times New Roman" pitchFamily="18" charset="0"/>
              </a:rPr>
              <a:t>03/16/08</a:t>
            </a:r>
          </a:p>
        </p:txBody>
      </p:sp>
      <p:sp>
        <p:nvSpPr>
          <p:cNvPr id="23555" name="Rectangle 13"/>
          <p:cNvSpPr>
            <a:spLocks noGrp="1" noChangeArrowheads="1"/>
          </p:cNvSpPr>
          <p:nvPr>
            <p:ph type="sldNum" sz="quarter" idx="5"/>
          </p:nvPr>
        </p:nvSpPr>
        <p:spPr>
          <a:noFill/>
        </p:spPr>
        <p:txBody>
          <a:bodyPr/>
          <a:lstStyle/>
          <a:p>
            <a:pPr>
              <a:buFont typeface="Wingdings" pitchFamily="2" charset="2"/>
              <a:buNone/>
            </a:pPr>
            <a:fld id="{553EF43D-5B4F-4BCB-8EA1-ECE90692DFFB}" type="slidenum">
              <a:rPr lang="en-GB" smtClean="0">
                <a:latin typeface="Times New Roman" pitchFamily="18" charset="0"/>
              </a:rPr>
              <a:pPr>
                <a:buFont typeface="Wingdings" pitchFamily="2" charset="2"/>
                <a:buNone/>
              </a:pPr>
              <a:t>4</a:t>
            </a:fld>
            <a:endParaRPr lang="en-GB" smtClean="0">
              <a:latin typeface="Times New Roman" pitchFamily="18" charset="0"/>
            </a:endParaRPr>
          </a:p>
        </p:txBody>
      </p:sp>
      <p:sp>
        <p:nvSpPr>
          <p:cNvPr id="23556" name="Text Box 1"/>
          <p:cNvSpPr txBox="1">
            <a:spLocks noChangeArrowheads="1"/>
          </p:cNvSpPr>
          <p:nvPr/>
        </p:nvSpPr>
        <p:spPr bwMode="auto">
          <a:xfrm>
            <a:off x="1168400" y="698500"/>
            <a:ext cx="4673600" cy="3486150"/>
          </a:xfrm>
          <a:prstGeom prst="rect">
            <a:avLst/>
          </a:prstGeom>
          <a:solidFill>
            <a:srgbClr val="FFFFFF"/>
          </a:solidFill>
          <a:ln w="9360">
            <a:solidFill>
              <a:srgbClr val="000000"/>
            </a:solidFill>
            <a:miter lim="800000"/>
            <a:headEnd/>
            <a:tailEnd/>
          </a:ln>
        </p:spPr>
        <p:txBody>
          <a:bodyPr wrap="none" lIns="92465" tIns="46232" rIns="92465" bIns="46232" anchor="ctr"/>
          <a:lstStyle/>
          <a:p>
            <a:pPr algn="ctr" defTabSz="925513" eaLnBrk="0" hangingPunct="0">
              <a:lnSpc>
                <a:spcPct val="71000"/>
              </a:lnSpc>
              <a:buClr>
                <a:srgbClr val="000000"/>
              </a:buClr>
              <a:buSzPct val="100000"/>
              <a:buFont typeface="Arial" charset="0"/>
              <a:buNone/>
            </a:pPr>
            <a:endParaRPr lang="en-US"/>
          </a:p>
        </p:txBody>
      </p:sp>
      <p:sp>
        <p:nvSpPr>
          <p:cNvPr id="23557" name="Rectangle 2"/>
          <p:cNvSpPr>
            <a:spLocks noGrp="1" noChangeArrowheads="1"/>
          </p:cNvSpPr>
          <p:nvPr>
            <p:ph type="body"/>
          </p:nvPr>
        </p:nvSpPr>
        <p:spPr>
          <a:xfrm>
            <a:off x="935038" y="4416425"/>
            <a:ext cx="5130800" cy="4178300"/>
          </a:xfrm>
          <a:noFill/>
          <a:ln/>
        </p:spPr>
        <p:txBody>
          <a:bodyPr wrap="none" anchor="ctr"/>
          <a:lstStyle/>
          <a:p>
            <a:r>
              <a:rPr lang="en-US" smtClean="0">
                <a:ea typeface="ＭＳ Ｐゴシック"/>
                <a:cs typeface="ＭＳ Ｐゴシック"/>
              </a:rPr>
              <a:t>First bullet – ENERGY STAR PROGRAM AUG 2007 (Report to Congress)</a:t>
            </a:r>
          </a:p>
          <a:p>
            <a:endParaRPr lang="en-US" smtClean="0">
              <a:ea typeface="ＭＳ Ｐゴシック"/>
              <a:cs typeface="ＭＳ Ｐゴシック"/>
            </a:endParaRPr>
          </a:p>
          <a:p>
            <a:endParaRPr lang="en-US" smtClean="0">
              <a:ea typeface="ＭＳ Ｐゴシック"/>
              <a:cs typeface="ＭＳ Ｐゴシック"/>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defRPr/>
            </a:pPr>
            <a:r>
              <a:rPr lang="en-US" sz="1600" dirty="0" smtClean="0">
                <a:solidFill>
                  <a:schemeClr val="accent2">
                    <a:lumMod val="75000"/>
                  </a:schemeClr>
                </a:solidFill>
              </a:rPr>
              <a:t>Objectives:</a:t>
            </a:r>
            <a:endParaRPr lang="en-US" sz="1400" dirty="0" smtClean="0">
              <a:solidFill>
                <a:schemeClr val="accent2">
                  <a:lumMod val="75000"/>
                </a:schemeClr>
              </a:solidFill>
            </a:endParaRPr>
          </a:p>
          <a:p>
            <a:pPr marL="347663" lvl="1" indent="-211138">
              <a:buFont typeface="Arial" pitchFamily="34" charset="0"/>
              <a:buChar char="•"/>
              <a:defRPr/>
            </a:pPr>
            <a:r>
              <a:rPr lang="en-US" sz="1400" dirty="0" smtClean="0">
                <a:solidFill>
                  <a:schemeClr val="accent6"/>
                </a:solidFill>
                <a:ea typeface="MS PGothic" charset="0"/>
                <a:cs typeface="MS PGothic" charset="0"/>
              </a:rPr>
              <a:t>Standardized  server hardware architecture with Intel blades and VMware virtualization</a:t>
            </a:r>
            <a:endParaRPr lang="en-US" sz="1400" dirty="0" smtClean="0">
              <a:solidFill>
                <a:schemeClr val="accent6"/>
              </a:solidFill>
            </a:endParaRPr>
          </a:p>
          <a:p>
            <a:pPr marL="347663" lvl="1" indent="-211138">
              <a:buFont typeface="Arial" pitchFamily="34" charset="0"/>
              <a:buChar char="•"/>
              <a:defRPr/>
            </a:pPr>
            <a:r>
              <a:rPr lang="en-US" sz="1400" dirty="0" smtClean="0">
                <a:solidFill>
                  <a:schemeClr val="accent6"/>
                </a:solidFill>
                <a:ea typeface="MS PGothic" charset="0"/>
                <a:cs typeface="MS PGothic" charset="0"/>
              </a:rPr>
              <a:t>Standardize on Linux Operating System</a:t>
            </a:r>
            <a:endParaRPr lang="en-US" sz="1400" dirty="0" smtClean="0">
              <a:solidFill>
                <a:schemeClr val="accent6"/>
              </a:solidFill>
            </a:endParaRPr>
          </a:p>
          <a:p>
            <a:pPr marL="347663" lvl="1" indent="-211138">
              <a:buFont typeface="Arial" pitchFamily="34" charset="0"/>
              <a:buChar char="•"/>
              <a:defRPr/>
            </a:pPr>
            <a:r>
              <a:rPr lang="en-US" sz="1400" dirty="0" smtClean="0">
                <a:solidFill>
                  <a:schemeClr val="accent6"/>
                </a:solidFill>
                <a:ea typeface="MS PGothic" charset="0"/>
                <a:cs typeface="MS PGothic" charset="0"/>
              </a:rPr>
              <a:t>Standardize on Oracle Data Base System</a:t>
            </a:r>
          </a:p>
          <a:p>
            <a:pPr>
              <a:defRPr/>
            </a:pPr>
            <a:endParaRPr lang="en-US" dirty="0"/>
          </a:p>
        </p:txBody>
      </p:sp>
      <p:sp>
        <p:nvSpPr>
          <p:cNvPr id="96259" name="Slide Number Placeholder 3"/>
          <p:cNvSpPr>
            <a:spLocks noGrp="1"/>
          </p:cNvSpPr>
          <p:nvPr>
            <p:ph type="sldNum" sz="quarter" idx="5"/>
          </p:nvPr>
        </p:nvSpPr>
        <p:spPr>
          <a:noFill/>
        </p:spPr>
        <p:txBody>
          <a:bodyPr/>
          <a:lstStyle/>
          <a:p>
            <a:fld id="{5676A5E2-EC2E-4197-9612-64D81C17F11B}" type="slidenum">
              <a:rPr lang="en-US" smtClean="0"/>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9"/>
          <p:cNvSpPr>
            <a:spLocks noGrp="1" noChangeArrowheads="1"/>
          </p:cNvSpPr>
          <p:nvPr>
            <p:ph type="dt" sz="quarter" idx="1"/>
          </p:nvPr>
        </p:nvSpPr>
        <p:spPr>
          <a:noFill/>
        </p:spPr>
        <p:txBody>
          <a:bodyPr/>
          <a:lstStyle/>
          <a:p>
            <a:r>
              <a:rPr lang="en-US" smtClean="0"/>
              <a:t>03/16/08</a:t>
            </a:r>
          </a:p>
        </p:txBody>
      </p:sp>
      <p:sp>
        <p:nvSpPr>
          <p:cNvPr id="98307" name="Rectangle 13"/>
          <p:cNvSpPr>
            <a:spLocks noGrp="1" noChangeArrowheads="1"/>
          </p:cNvSpPr>
          <p:nvPr>
            <p:ph type="sldNum" sz="quarter" idx="5"/>
          </p:nvPr>
        </p:nvSpPr>
        <p:spPr>
          <a:noFill/>
        </p:spPr>
        <p:txBody>
          <a:bodyPr/>
          <a:lstStyle/>
          <a:p>
            <a:fld id="{84C1134F-86C1-48D8-B0EC-791FA89B16BD}" type="slidenum">
              <a:rPr lang="en-GB" smtClean="0"/>
              <a:pPr/>
              <a:t>41</a:t>
            </a:fld>
            <a:endParaRPr lang="en-GB" smtClean="0"/>
          </a:p>
        </p:txBody>
      </p:sp>
      <p:sp>
        <p:nvSpPr>
          <p:cNvPr id="98308" name="Text Box 1"/>
          <p:cNvSpPr txBox="1">
            <a:spLocks noChangeArrowheads="1"/>
          </p:cNvSpPr>
          <p:nvPr/>
        </p:nvSpPr>
        <p:spPr bwMode="auto">
          <a:xfrm>
            <a:off x="1168400" y="698500"/>
            <a:ext cx="4673600" cy="3486150"/>
          </a:xfrm>
          <a:prstGeom prst="rect">
            <a:avLst/>
          </a:prstGeom>
          <a:solidFill>
            <a:srgbClr val="FFFFFF"/>
          </a:solidFill>
          <a:ln w="9360">
            <a:solidFill>
              <a:srgbClr val="000000"/>
            </a:solidFill>
            <a:miter lim="800000"/>
            <a:headEnd/>
            <a:tailEnd/>
          </a:ln>
        </p:spPr>
        <p:txBody>
          <a:bodyPr wrap="none" lIns="92465" tIns="46232" rIns="92465" bIns="46232" anchor="ctr"/>
          <a:lstStyle/>
          <a:p>
            <a:pPr algn="ctr" defTabSz="925513" eaLnBrk="0" hangingPunct="0">
              <a:lnSpc>
                <a:spcPct val="71000"/>
              </a:lnSpc>
              <a:buClr>
                <a:srgbClr val="000000"/>
              </a:buClr>
              <a:buSzPct val="100000"/>
              <a:buFont typeface="Arial" charset="0"/>
              <a:buNone/>
            </a:pPr>
            <a:endParaRPr lang="en-US"/>
          </a:p>
        </p:txBody>
      </p:sp>
      <p:sp>
        <p:nvSpPr>
          <p:cNvPr id="98309" name="Rectangle 2"/>
          <p:cNvSpPr>
            <a:spLocks noGrp="1" noChangeArrowheads="1"/>
          </p:cNvSpPr>
          <p:nvPr>
            <p:ph type="body"/>
          </p:nvPr>
        </p:nvSpPr>
        <p:spPr>
          <a:xfrm>
            <a:off x="935038" y="4416425"/>
            <a:ext cx="5130800" cy="4178300"/>
          </a:xfrm>
          <a:noFill/>
          <a:ln/>
        </p:spPr>
        <p:txBody>
          <a:bodyPr wrap="none" anchor="ctr"/>
          <a:lstStyle/>
          <a:p>
            <a:endParaRPr lang="en-US" smtClean="0">
              <a:latin typeface="Times New Roman" pitchFamily="18" charset="0"/>
              <a:ea typeface="ＭＳ Ｐゴシック"/>
              <a:cs typeface="ＭＳ Ｐゴシック"/>
            </a:endParaRPr>
          </a:p>
          <a:p>
            <a:pPr>
              <a:buFontTx/>
              <a:buChar char="-"/>
            </a:pPr>
            <a:r>
              <a:rPr lang="en-US" smtClean="0">
                <a:latin typeface="Times New Roman" pitchFamily="18" charset="0"/>
                <a:ea typeface="ＭＳ Ｐゴシック"/>
                <a:cs typeface="ＭＳ Ｐゴシック"/>
              </a:rPr>
              <a:t>Two projects that were unable to be completed because we did not work with facilities early enough to properly establish costs. </a:t>
            </a:r>
          </a:p>
          <a:p>
            <a:pPr marL="742950" lvl="1" indent="-285750">
              <a:buFontTx/>
              <a:buChar char="-"/>
            </a:pPr>
            <a:r>
              <a:rPr lang="en-US" smtClean="0">
                <a:latin typeface="Times New Roman" pitchFamily="18" charset="0"/>
                <a:ea typeface="ＭＳ Ｐゴシック"/>
              </a:rPr>
              <a:t>Increasing the chilled water set point – Post award, we worked with facilities crew, and they did a feasibility study. They said that because data center is part of campus chilled water system that heats multiple buildings, every time water goes through each building, the water gets hotter. A 5-degree change would make it such that the water would be too hot to cool buildings at the end of the line.</a:t>
            </a:r>
          </a:p>
          <a:p>
            <a:pPr marL="742950" lvl="1" indent="-285750">
              <a:buFontTx/>
              <a:buChar char="-"/>
            </a:pPr>
            <a:r>
              <a:rPr lang="en-US" smtClean="0">
                <a:latin typeface="Times New Roman" pitchFamily="18" charset="0"/>
                <a:ea typeface="ＭＳ Ｐゴシック"/>
              </a:rPr>
              <a:t>Install 9 high-density racks - we initially didn’t anticipate the high costs of additional work (such as plumbing and electrical) which take it out of budget. As of now, what we have been quoted puts it out of budget.</a:t>
            </a:r>
          </a:p>
          <a:p>
            <a:pPr>
              <a:buFontTx/>
              <a:buChar char="-"/>
            </a:pPr>
            <a:endParaRPr lang="en-US" smtClean="0">
              <a:latin typeface="Times New Roman" pitchFamily="18" charset="0"/>
              <a:ea typeface="ＭＳ Ｐゴシック"/>
              <a:cs typeface="ＭＳ Ｐゴシック"/>
            </a:endParaRPr>
          </a:p>
          <a:p>
            <a:pPr>
              <a:buFontTx/>
              <a:buChar char="-"/>
            </a:pPr>
            <a:r>
              <a:rPr lang="en-US" smtClean="0">
                <a:latin typeface="Times New Roman" pitchFamily="18" charset="0"/>
                <a:ea typeface="ＭＳ Ｐゴシック"/>
                <a:cs typeface="ＭＳ Ｐゴシック"/>
              </a:rPr>
              <a:t>Power tuning: we had higher hopes</a:t>
            </a:r>
            <a:r>
              <a:rPr lang="en-US" sz="1000" smtClean="0">
                <a:ea typeface="ＭＳ Ｐゴシック"/>
                <a:cs typeface="ＭＳ Ｐゴシック"/>
              </a:rPr>
              <a:t> </a:t>
            </a:r>
          </a:p>
          <a:p>
            <a:pPr marL="742950" lvl="1" indent="-285750" eaLnBrk="1" hangingPunct="1"/>
            <a:r>
              <a:rPr lang="en-US" smtClean="0">
                <a:ea typeface="ＭＳ Ｐゴシック"/>
              </a:rPr>
              <a:t>BIOS- and OS-level power tuning rarely possible</a:t>
            </a:r>
          </a:p>
          <a:p>
            <a:pPr marL="742950" lvl="1" indent="-285750" eaLnBrk="1" hangingPunct="1"/>
            <a:r>
              <a:rPr lang="en-US" smtClean="0">
                <a:ea typeface="ＭＳ Ｐゴシック"/>
              </a:rPr>
              <a:t>Most hosts un-tunable or already tuned</a:t>
            </a:r>
          </a:p>
          <a:p>
            <a:endParaRPr lang="en-US" smtClean="0">
              <a:latin typeface="Times New Roman" pitchFamily="18" charset="0"/>
              <a:ea typeface="ＭＳ Ｐゴシック"/>
              <a:cs typeface="ＭＳ Ｐゴシック"/>
            </a:endParaRPr>
          </a:p>
          <a:p>
            <a:pPr>
              <a:buFontTx/>
              <a:buChar char="-"/>
            </a:pPr>
            <a:r>
              <a:rPr lang="en-US" smtClean="0">
                <a:latin typeface="Times New Roman" pitchFamily="18" charset="0"/>
                <a:ea typeface="ＭＳ Ｐゴシック"/>
                <a:cs typeface="ＭＳ Ｐゴシック"/>
              </a:rPr>
              <a:t>Retrofitting older data center vs new construction</a:t>
            </a:r>
          </a:p>
          <a:p>
            <a:r>
              <a:rPr lang="en-US" smtClean="0">
                <a:latin typeface="Times New Roman" pitchFamily="18" charset="0"/>
                <a:ea typeface="ＭＳ Ｐゴシック"/>
                <a:cs typeface="ＭＳ Ｐゴシック"/>
              </a:rPr>
              <a:t>	 Didn’t go from oldest servers to blades; but migrated oldest to less old and less old to new. Intermediate steps still result in efficiency improvements without throwing away good equipment. Also can makes sense in operational data center.</a:t>
            </a:r>
          </a:p>
          <a:p>
            <a:endParaRPr lang="en-US" smtClean="0">
              <a:latin typeface="Times New Roman" pitchFamily="18" charset="0"/>
              <a:ea typeface="ＭＳ Ｐゴシック"/>
              <a:cs typeface="ＭＳ Ｐゴシック"/>
            </a:endParaRPr>
          </a:p>
          <a:p>
            <a:pPr>
              <a:buFontTx/>
              <a:buChar char="-"/>
            </a:pPr>
            <a:r>
              <a:rPr lang="en-US" smtClean="0">
                <a:latin typeface="Times New Roman" pitchFamily="18" charset="0"/>
                <a:ea typeface="ＭＳ Ｐゴシック"/>
                <a:cs typeface="ＭＳ Ｐゴシック"/>
              </a:rPr>
              <a:t>By selecting a reasonable sample of systems, can extrapolate from there without the expense and work of instrumenting and measuring each piece</a:t>
            </a:r>
          </a:p>
          <a:p>
            <a:pPr>
              <a:buFontTx/>
              <a:buChar char="-"/>
            </a:pPr>
            <a:endParaRPr lang="en-US" smtClean="0">
              <a:latin typeface="Times New Roman" pitchFamily="18" charset="0"/>
              <a:ea typeface="ＭＳ Ｐゴシック"/>
              <a:cs typeface="ＭＳ Ｐゴシック"/>
            </a:endParaRPr>
          </a:p>
          <a:p>
            <a:pPr>
              <a:buFontTx/>
              <a:buChar char="-"/>
            </a:pPr>
            <a:endParaRPr lang="en-US" smtClean="0">
              <a:latin typeface="Times New Roman" pitchFamily="18" charset="0"/>
              <a:ea typeface="ＭＳ Ｐゴシック"/>
              <a:cs typeface="ＭＳ Ｐゴシック"/>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9"/>
          <p:cNvSpPr>
            <a:spLocks noGrp="1" noChangeArrowheads="1"/>
          </p:cNvSpPr>
          <p:nvPr>
            <p:ph type="dt" sz="quarter" idx="1"/>
          </p:nvPr>
        </p:nvSpPr>
        <p:spPr>
          <a:noFill/>
        </p:spPr>
        <p:txBody>
          <a:bodyPr/>
          <a:lstStyle/>
          <a:p>
            <a:r>
              <a:rPr lang="en-US" smtClean="0"/>
              <a:t>03/16/08</a:t>
            </a:r>
          </a:p>
        </p:txBody>
      </p:sp>
      <p:sp>
        <p:nvSpPr>
          <p:cNvPr id="100355" name="Rectangle 13"/>
          <p:cNvSpPr>
            <a:spLocks noGrp="1" noChangeArrowheads="1"/>
          </p:cNvSpPr>
          <p:nvPr>
            <p:ph type="sldNum" sz="quarter" idx="5"/>
          </p:nvPr>
        </p:nvSpPr>
        <p:spPr>
          <a:noFill/>
        </p:spPr>
        <p:txBody>
          <a:bodyPr/>
          <a:lstStyle/>
          <a:p>
            <a:fld id="{9370F410-5375-4757-A4EE-20DBD2D39717}" type="slidenum">
              <a:rPr lang="en-GB" smtClean="0"/>
              <a:pPr/>
              <a:t>42</a:t>
            </a:fld>
            <a:endParaRPr lang="en-GB" smtClean="0"/>
          </a:p>
        </p:txBody>
      </p:sp>
      <p:sp>
        <p:nvSpPr>
          <p:cNvPr id="100356" name="Text Box 1"/>
          <p:cNvSpPr txBox="1">
            <a:spLocks noChangeArrowheads="1"/>
          </p:cNvSpPr>
          <p:nvPr/>
        </p:nvSpPr>
        <p:spPr bwMode="auto">
          <a:xfrm>
            <a:off x="1168400" y="698500"/>
            <a:ext cx="4673600" cy="3486150"/>
          </a:xfrm>
          <a:prstGeom prst="rect">
            <a:avLst/>
          </a:prstGeom>
          <a:solidFill>
            <a:srgbClr val="FFFFFF"/>
          </a:solidFill>
          <a:ln w="9360">
            <a:solidFill>
              <a:srgbClr val="000000"/>
            </a:solidFill>
            <a:miter lim="800000"/>
            <a:headEnd/>
            <a:tailEnd/>
          </a:ln>
        </p:spPr>
        <p:txBody>
          <a:bodyPr wrap="none" lIns="92465" tIns="46232" rIns="92465" bIns="46232" anchor="ctr"/>
          <a:lstStyle/>
          <a:p>
            <a:pPr algn="ctr" defTabSz="925513" eaLnBrk="0" hangingPunct="0">
              <a:lnSpc>
                <a:spcPct val="71000"/>
              </a:lnSpc>
              <a:buClr>
                <a:srgbClr val="000000"/>
              </a:buClr>
              <a:buSzPct val="100000"/>
              <a:buFont typeface="Arial" charset="0"/>
              <a:buNone/>
            </a:pPr>
            <a:endParaRPr lang="en-US"/>
          </a:p>
        </p:txBody>
      </p:sp>
      <p:sp>
        <p:nvSpPr>
          <p:cNvPr id="100357" name="Rectangle 2"/>
          <p:cNvSpPr>
            <a:spLocks noGrp="1" noChangeArrowheads="1"/>
          </p:cNvSpPr>
          <p:nvPr>
            <p:ph type="body"/>
          </p:nvPr>
        </p:nvSpPr>
        <p:spPr>
          <a:xfrm>
            <a:off x="935038" y="4416425"/>
            <a:ext cx="5130800" cy="4178300"/>
          </a:xfrm>
          <a:noFill/>
          <a:ln/>
        </p:spPr>
        <p:txBody>
          <a:bodyPr wrap="none" anchor="ctr"/>
          <a:lstStyle/>
          <a:p>
            <a:endParaRPr lang="en-US" smtClean="0">
              <a:latin typeface="Times New Roman" pitchFamily="18" charset="0"/>
              <a:ea typeface="ＭＳ Ｐゴシック"/>
              <a:cs typeface="ＭＳ Ｐゴシック"/>
            </a:endParaRPr>
          </a:p>
          <a:p>
            <a:r>
              <a:rPr lang="en-US" smtClean="0">
                <a:ea typeface="ＭＳ Ｐゴシック"/>
                <a:cs typeface="ＭＳ Ｐゴシック"/>
              </a:rPr>
              <a:t>Three last takeaways:</a:t>
            </a:r>
          </a:p>
          <a:p>
            <a:endParaRPr lang="en-US" smtClean="0">
              <a:ea typeface="ＭＳ Ｐゴシック"/>
              <a:cs typeface="ＭＳ Ｐゴシック"/>
            </a:endParaRPr>
          </a:p>
          <a:p>
            <a:r>
              <a:rPr lang="en-US" smtClean="0">
                <a:ea typeface="ＭＳ Ｐゴシック"/>
                <a:cs typeface="ＭＳ Ｐゴシック"/>
              </a:rPr>
              <a:t>It is important to continue monitoring, measuring, and collecting data after Project closure. This means ensuring these operations are mandated with proper funding.</a:t>
            </a:r>
          </a:p>
          <a:p>
            <a:endParaRPr lang="en-US" smtClean="0">
              <a:ea typeface="ＭＳ Ｐゴシック"/>
              <a:cs typeface="ＭＳ Ｐゴシック"/>
            </a:endParaRPr>
          </a:p>
          <a:p>
            <a:r>
              <a:rPr lang="en-US" smtClean="0">
                <a:ea typeface="ＭＳ Ｐゴシック"/>
                <a:cs typeface="ＭＳ Ｐゴシック"/>
              </a:rPr>
              <a:t>Information gathered from data collection should be injected into business processes, whether it is for hardware retirement, purchasing, upgrades, consolidation, etc.</a:t>
            </a:r>
          </a:p>
          <a:p>
            <a:endParaRPr lang="en-US" smtClean="0">
              <a:ea typeface="ＭＳ Ｐゴシック"/>
              <a:cs typeface="ＭＳ Ｐゴシック"/>
            </a:endParaRPr>
          </a:p>
          <a:p>
            <a:r>
              <a:rPr lang="en-US" smtClean="0">
                <a:ea typeface="ＭＳ Ｐゴシック"/>
                <a:cs typeface="ＭＳ Ｐゴシック"/>
              </a:rPr>
              <a:t>Related to this is ensuring effective information dissemination. The decision makers must be aware of the information they have; so proper mechanisms must be in place.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a:xfrm>
            <a:off x="1177925" y="698500"/>
            <a:ext cx="4641850" cy="3481388"/>
          </a:xfrm>
          <a:ln/>
        </p:spPr>
      </p:sp>
      <p:sp>
        <p:nvSpPr>
          <p:cNvPr id="102402" name="Notes Placeholder 2"/>
          <p:cNvSpPr>
            <a:spLocks noGrp="1"/>
          </p:cNvSpPr>
          <p:nvPr>
            <p:ph type="body" idx="1"/>
          </p:nvPr>
        </p:nvSpPr>
        <p:spPr>
          <a:noFill/>
          <a:ln/>
        </p:spPr>
        <p:txBody>
          <a:bodyPr/>
          <a:lstStyle/>
          <a:p>
            <a:endParaRPr lang="en-US" smtClean="0">
              <a:latin typeface="Times New Roman" pitchFamily="18" charset="0"/>
              <a:ea typeface="ＭＳ Ｐゴシック"/>
              <a:cs typeface="ＭＳ Ｐゴシック"/>
            </a:endParaRPr>
          </a:p>
        </p:txBody>
      </p:sp>
      <p:sp>
        <p:nvSpPr>
          <p:cNvPr id="102403" name="Date Placeholder 3"/>
          <p:cNvSpPr>
            <a:spLocks noGrp="1"/>
          </p:cNvSpPr>
          <p:nvPr>
            <p:ph type="dt" sz="quarter" idx="1"/>
          </p:nvPr>
        </p:nvSpPr>
        <p:spPr>
          <a:noFill/>
        </p:spPr>
        <p:txBody>
          <a:bodyPr/>
          <a:lstStyle/>
          <a:p>
            <a:pPr>
              <a:buFont typeface="Wingdings" pitchFamily="2" charset="2"/>
              <a:buNone/>
            </a:pPr>
            <a:r>
              <a:rPr lang="en-US" smtClean="0">
                <a:latin typeface="Times New Roman" pitchFamily="18" charset="0"/>
              </a:rPr>
              <a:t>03/16/08</a:t>
            </a:r>
          </a:p>
        </p:txBody>
      </p:sp>
      <p:sp>
        <p:nvSpPr>
          <p:cNvPr id="102404" name="Slide Number Placeholder 4"/>
          <p:cNvSpPr>
            <a:spLocks noGrp="1"/>
          </p:cNvSpPr>
          <p:nvPr>
            <p:ph type="sldNum" sz="quarter" idx="5"/>
          </p:nvPr>
        </p:nvSpPr>
        <p:spPr>
          <a:noFill/>
        </p:spPr>
        <p:txBody>
          <a:bodyPr/>
          <a:lstStyle/>
          <a:p>
            <a:fld id="{66F7B907-637A-4027-A24C-BF523C22C043}" type="slidenum">
              <a:rPr lang="en-GB" smtClean="0"/>
              <a:pPr/>
              <a:t>43</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p:spPr>
        <p:txBody>
          <a:bodyPr/>
          <a:lstStyle/>
          <a:p>
            <a:r>
              <a:rPr lang="en-US" smtClean="0">
                <a:solidFill>
                  <a:srgbClr val="FF0000"/>
                </a:solidFill>
                <a:ea typeface="ＭＳ Ｐゴシック"/>
                <a:cs typeface="ＭＳ Ｐゴシック"/>
              </a:rPr>
              <a:t>Over-all assessment  - Bruns Pak – Data Center consultants (NYC)</a:t>
            </a:r>
          </a:p>
          <a:p>
            <a:r>
              <a:rPr lang="en-US" smtClean="0">
                <a:solidFill>
                  <a:srgbClr val="FF0000"/>
                </a:solidFill>
                <a:ea typeface="ＭＳ Ｐゴシック"/>
                <a:cs typeface="ＭＳ Ｐゴシック"/>
              </a:rPr>
              <a:t>Then became more focused on infrastructure – HVAC and Generator </a:t>
            </a:r>
          </a:p>
          <a:p>
            <a:r>
              <a:rPr lang="en-US" smtClean="0">
                <a:solidFill>
                  <a:srgbClr val="FF0000"/>
                </a:solidFill>
                <a:ea typeface="ＭＳ Ｐゴシック"/>
                <a:cs typeface="ＭＳ Ｐゴシック"/>
              </a:rPr>
              <a:t>Led to development of master plan (8 steps) – allowed us to identify and focus effort on  key areas in need of improvement </a:t>
            </a:r>
          </a:p>
          <a:p>
            <a:endParaRPr lang="en-US" smtClean="0">
              <a:solidFill>
                <a:srgbClr val="FF0000"/>
              </a:solidFill>
              <a:ea typeface="ＭＳ Ｐゴシック"/>
              <a:cs typeface="ＭＳ Ｐゴシック"/>
            </a:endParaRPr>
          </a:p>
          <a:p>
            <a:endParaRPr lang="en-US" smtClean="0">
              <a:solidFill>
                <a:srgbClr val="FF0000"/>
              </a:solidFill>
              <a:ea typeface="ＭＳ Ｐゴシック"/>
              <a:cs typeface="ＭＳ Ｐゴシック"/>
            </a:endParaRPr>
          </a:p>
        </p:txBody>
      </p:sp>
      <p:sp>
        <p:nvSpPr>
          <p:cNvPr id="25603" name="Slide Number Placeholder 3"/>
          <p:cNvSpPr>
            <a:spLocks noGrp="1"/>
          </p:cNvSpPr>
          <p:nvPr>
            <p:ph type="sldNum" sz="quarter" idx="5"/>
          </p:nvPr>
        </p:nvSpPr>
        <p:spPr>
          <a:noFill/>
        </p:spPr>
        <p:txBody>
          <a:bodyPr/>
          <a:lstStyle/>
          <a:p>
            <a:fld id="{B5BFD745-4E8B-4D0E-B2BF-0F5175FDC297}"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9"/>
          <p:cNvSpPr>
            <a:spLocks noGrp="1" noChangeArrowheads="1"/>
          </p:cNvSpPr>
          <p:nvPr>
            <p:ph type="dt" sz="quarter" idx="1"/>
          </p:nvPr>
        </p:nvSpPr>
        <p:spPr>
          <a:noFill/>
        </p:spPr>
        <p:txBody>
          <a:bodyPr/>
          <a:lstStyle/>
          <a:p>
            <a:pPr>
              <a:buFont typeface="Wingdings" pitchFamily="2" charset="2"/>
              <a:buNone/>
            </a:pPr>
            <a:r>
              <a:rPr lang="en-US" smtClean="0">
                <a:latin typeface="Times New Roman" pitchFamily="18" charset="0"/>
              </a:rPr>
              <a:t>03/16/08</a:t>
            </a:r>
          </a:p>
        </p:txBody>
      </p:sp>
      <p:sp>
        <p:nvSpPr>
          <p:cNvPr id="27651" name="Rectangle 13"/>
          <p:cNvSpPr>
            <a:spLocks noGrp="1" noChangeArrowheads="1"/>
          </p:cNvSpPr>
          <p:nvPr>
            <p:ph type="sldNum" sz="quarter" idx="5"/>
          </p:nvPr>
        </p:nvSpPr>
        <p:spPr>
          <a:noFill/>
        </p:spPr>
        <p:txBody>
          <a:bodyPr/>
          <a:lstStyle/>
          <a:p>
            <a:pPr>
              <a:buFont typeface="Wingdings" pitchFamily="2" charset="2"/>
              <a:buNone/>
            </a:pPr>
            <a:fld id="{14FC3667-C367-47FB-B270-F1E28F11BCD4}" type="slidenum">
              <a:rPr lang="en-GB" smtClean="0">
                <a:latin typeface="Times New Roman" pitchFamily="18" charset="0"/>
              </a:rPr>
              <a:pPr>
                <a:buFont typeface="Wingdings" pitchFamily="2" charset="2"/>
                <a:buNone/>
              </a:pPr>
              <a:t>6</a:t>
            </a:fld>
            <a:endParaRPr lang="en-GB" smtClean="0">
              <a:latin typeface="Times New Roman" pitchFamily="18" charset="0"/>
            </a:endParaRPr>
          </a:p>
        </p:txBody>
      </p:sp>
      <p:sp>
        <p:nvSpPr>
          <p:cNvPr id="27652" name="Text Box 1"/>
          <p:cNvSpPr txBox="1">
            <a:spLocks noChangeArrowheads="1"/>
          </p:cNvSpPr>
          <p:nvPr/>
        </p:nvSpPr>
        <p:spPr bwMode="auto">
          <a:xfrm>
            <a:off x="1168400" y="698500"/>
            <a:ext cx="4665663" cy="3484563"/>
          </a:xfrm>
          <a:prstGeom prst="rect">
            <a:avLst/>
          </a:prstGeom>
          <a:solidFill>
            <a:srgbClr val="FFFFFF"/>
          </a:solidFill>
          <a:ln w="9525">
            <a:solidFill>
              <a:srgbClr val="000000"/>
            </a:solidFill>
            <a:miter lim="800000"/>
            <a:headEnd/>
            <a:tailEnd/>
          </a:ln>
        </p:spPr>
        <p:txBody>
          <a:bodyPr wrap="none" lIns="92465" tIns="46232" rIns="92465" bIns="46232" anchor="ctr"/>
          <a:lstStyle/>
          <a:p>
            <a:pPr algn="ctr" defTabSz="925513" eaLnBrk="0" hangingPunct="0">
              <a:lnSpc>
                <a:spcPct val="71000"/>
              </a:lnSpc>
              <a:buClr>
                <a:srgbClr val="000000"/>
              </a:buClr>
              <a:buSzPct val="100000"/>
              <a:buFont typeface="Arial" charset="0"/>
              <a:buNone/>
            </a:pPr>
            <a:endParaRPr lang="en-US"/>
          </a:p>
        </p:txBody>
      </p:sp>
      <p:sp>
        <p:nvSpPr>
          <p:cNvPr id="27653" name="Rectangle 2"/>
          <p:cNvSpPr>
            <a:spLocks noGrp="1" noChangeArrowheads="1"/>
          </p:cNvSpPr>
          <p:nvPr>
            <p:ph type="body"/>
          </p:nvPr>
        </p:nvSpPr>
        <p:spPr>
          <a:xfrm>
            <a:off x="935038" y="4416425"/>
            <a:ext cx="5130800" cy="4178300"/>
          </a:xfrm>
          <a:noFill/>
          <a:ln/>
        </p:spPr>
        <p:txBody>
          <a:bodyPr wrap="none" anchor="ctr"/>
          <a:lstStyle/>
          <a:p>
            <a:r>
              <a:rPr lang="en-US" smtClean="0">
                <a:latin typeface="Times New Roman" pitchFamily="18" charset="0"/>
                <a:ea typeface="ＭＳ Ｐゴシック"/>
                <a:cs typeface="ＭＳ Ｐゴシック"/>
              </a:rPr>
              <a:t>Allowed us to put our previous efforts to work, but we realized we could also perform a service to our peers w/ NYSERDA’s grant -&gt; GOALS</a:t>
            </a:r>
          </a:p>
          <a:p>
            <a:endParaRPr lang="en-US" smtClean="0">
              <a:latin typeface="Times New Roman" pitchFamily="18" charset="0"/>
              <a:ea typeface="ＭＳ Ｐゴシック"/>
              <a:cs typeface="ＭＳ Ｐゴシック"/>
            </a:endParaRPr>
          </a:p>
          <a:p>
            <a:r>
              <a:rPr lang="en-US" smtClean="0">
                <a:latin typeface="Times New Roman" pitchFamily="18" charset="0"/>
                <a:ea typeface="ＭＳ Ｐゴシック"/>
                <a:cs typeface="ＭＳ Ｐゴシック"/>
              </a:rPr>
              <a:t>RETOFITTING an OPERATIONAL 1960’s Data center into a modern/green data center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txBox="1">
            <a:spLocks noGrp="1" noChangeArrowheads="1"/>
          </p:cNvSpPr>
          <p:nvPr/>
        </p:nvSpPr>
        <p:spPr bwMode="auto">
          <a:xfrm>
            <a:off x="3973513" y="8831263"/>
            <a:ext cx="3036887" cy="465137"/>
          </a:xfrm>
          <a:prstGeom prst="rect">
            <a:avLst/>
          </a:prstGeom>
          <a:noFill/>
          <a:ln w="9525">
            <a:noFill/>
            <a:miter lim="800000"/>
            <a:headEnd/>
            <a:tailEnd/>
          </a:ln>
        </p:spPr>
        <p:txBody>
          <a:bodyPr lIns="92465" tIns="46232" rIns="92465" bIns="46232" anchor="b"/>
          <a:lstStyle/>
          <a:p>
            <a:pPr algn="r" defTabSz="925513" eaLnBrk="0" hangingPunct="0"/>
            <a:fld id="{05110044-8DF9-4656-81E1-D20271A31E8A}" type="slidenum">
              <a:rPr lang="en-US" sz="1200">
                <a:solidFill>
                  <a:schemeClr val="tx1"/>
                </a:solidFill>
              </a:rPr>
              <a:pPr algn="r" defTabSz="925513" eaLnBrk="0" hangingPunct="0"/>
              <a:t>7</a:t>
            </a:fld>
            <a:endParaRPr lang="en-US" sz="1200">
              <a:solidFill>
                <a:schemeClr val="tx1"/>
              </a:solidFill>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Inventory – we have over 600 servers – needed a sample size to track </a:t>
            </a:r>
          </a:p>
          <a:p>
            <a:pPr eaLnBrk="1" hangingPunct="1"/>
            <a:endParaRPr lang="en-US" smtClean="0">
              <a:ea typeface="ＭＳ Ｐゴシック"/>
              <a:cs typeface="ＭＳ Ｐゴシック"/>
            </a:endParaRPr>
          </a:p>
          <a:p>
            <a:pPr eaLnBrk="1" hangingPunct="1"/>
            <a:r>
              <a:rPr lang="en-US" smtClean="0">
                <a:ea typeface="ＭＳ Ｐゴシック"/>
                <a:cs typeface="ＭＳ Ｐゴシック"/>
              </a:rPr>
              <a:t>Measuring – not only power draw but heat load/cooling (also requires energy usage)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ea typeface="ＭＳ Ｐゴシック"/>
              <a:cs typeface="ＭＳ Ｐゴシック"/>
            </a:endParaRPr>
          </a:p>
          <a:p>
            <a:r>
              <a:rPr lang="en-US" smtClean="0">
                <a:ea typeface="ＭＳ Ｐゴシック"/>
                <a:cs typeface="ＭＳ Ｐゴシック"/>
              </a:rPr>
              <a:t>theory of why self-cooled high density racks are more efficient – concentrate cooling on heat source, so not working harder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973513" y="8831263"/>
            <a:ext cx="3036887" cy="465137"/>
          </a:xfrm>
          <a:prstGeom prst="rect">
            <a:avLst/>
          </a:prstGeom>
          <a:noFill/>
          <a:ln w="9525">
            <a:noFill/>
            <a:miter lim="800000"/>
            <a:headEnd/>
            <a:tailEnd/>
          </a:ln>
        </p:spPr>
        <p:txBody>
          <a:bodyPr lIns="92465" tIns="46232" rIns="92465" bIns="46232" anchor="b"/>
          <a:lstStyle/>
          <a:p>
            <a:pPr algn="r" defTabSz="925513" eaLnBrk="0" hangingPunct="0"/>
            <a:fld id="{DF25CCAE-4240-4F3A-9B18-5D2DB2FE2F73}" type="slidenum">
              <a:rPr lang="en-US" sz="1200">
                <a:solidFill>
                  <a:schemeClr val="tx1"/>
                </a:solidFill>
              </a:rPr>
              <a:pPr algn="r" defTabSz="925513" eaLnBrk="0" hangingPunct="0"/>
              <a:t>9</a:t>
            </a:fld>
            <a:endParaRPr lang="en-US" sz="1200">
              <a:solidFill>
                <a:schemeClr val="tx1"/>
              </a:solidFill>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en-US" smtClean="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CUIT_logo_1colorBlue"/>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6705600" y="4953000"/>
            <a:ext cx="2173288" cy="1668463"/>
          </a:xfrm>
          <a:prstGeom prst="rect">
            <a:avLst/>
          </a:prstGeom>
          <a:noFill/>
          <a:ln w="9525">
            <a:noFill/>
            <a:miter lim="800000"/>
            <a:headEnd/>
            <a:tailEnd/>
          </a:ln>
        </p:spPr>
      </p:pic>
      <p:grpSp>
        <p:nvGrpSpPr>
          <p:cNvPr id="5" name="Group 8"/>
          <p:cNvGrpSpPr>
            <a:grpSpLocks/>
          </p:cNvGrpSpPr>
          <p:nvPr userDrawn="1"/>
        </p:nvGrpSpPr>
        <p:grpSpPr bwMode="auto">
          <a:xfrm>
            <a:off x="-500063" y="449263"/>
            <a:ext cx="4538663" cy="3694112"/>
            <a:chOff x="-315" y="593"/>
            <a:chExt cx="2478" cy="2017"/>
          </a:xfrm>
        </p:grpSpPr>
        <p:sp>
          <p:nvSpPr>
            <p:cNvPr id="6" name="Rectangle 9"/>
            <p:cNvSpPr>
              <a:spLocks noChangeArrowheads="1"/>
            </p:cNvSpPr>
            <p:nvPr/>
          </p:nvSpPr>
          <p:spPr bwMode="auto">
            <a:xfrm rot="-2034782">
              <a:off x="-315" y="1093"/>
              <a:ext cx="784" cy="784"/>
            </a:xfrm>
            <a:prstGeom prst="rect">
              <a:avLst/>
            </a:prstGeom>
            <a:solidFill>
              <a:schemeClr val="bg1">
                <a:alpha val="50000"/>
              </a:schemeClr>
            </a:solidFill>
            <a:ln w="9525">
              <a:noFill/>
              <a:miter lim="800000"/>
              <a:headEnd/>
              <a:tailEnd/>
            </a:ln>
          </p:spPr>
          <p:txBody>
            <a:bodyPr wrap="none" anchor="ctr"/>
            <a:lstStyle/>
            <a:p>
              <a:pPr eaLnBrk="0" hangingPunct="0">
                <a:defRPr/>
              </a:pPr>
              <a:endParaRPr lang="en-US">
                <a:solidFill>
                  <a:schemeClr val="tx1"/>
                </a:solidFill>
                <a:ea typeface="ＭＳ Ｐゴシック" pitchFamily="34" charset="-128"/>
                <a:cs typeface="+mn-cs"/>
              </a:endParaRPr>
            </a:p>
          </p:txBody>
        </p:sp>
        <p:sp>
          <p:nvSpPr>
            <p:cNvPr id="7" name="Rectangle 10"/>
            <p:cNvSpPr>
              <a:spLocks noChangeArrowheads="1"/>
            </p:cNvSpPr>
            <p:nvPr/>
          </p:nvSpPr>
          <p:spPr bwMode="auto">
            <a:xfrm rot="-2034782">
              <a:off x="429" y="593"/>
              <a:ext cx="784" cy="784"/>
            </a:xfrm>
            <a:prstGeom prst="rect">
              <a:avLst/>
            </a:prstGeom>
            <a:solidFill>
              <a:schemeClr val="bg1">
                <a:alpha val="50000"/>
              </a:schemeClr>
            </a:solidFill>
            <a:ln w="9525">
              <a:noFill/>
              <a:miter lim="800000"/>
              <a:headEnd/>
              <a:tailEnd/>
            </a:ln>
          </p:spPr>
          <p:txBody>
            <a:bodyPr wrap="none" anchor="ctr"/>
            <a:lstStyle/>
            <a:p>
              <a:pPr eaLnBrk="0" hangingPunct="0">
                <a:defRPr/>
              </a:pPr>
              <a:endParaRPr lang="en-US">
                <a:solidFill>
                  <a:schemeClr val="tx1"/>
                </a:solidFill>
                <a:ea typeface="ＭＳ Ｐゴシック" pitchFamily="34" charset="-128"/>
                <a:cs typeface="+mn-cs"/>
              </a:endParaRPr>
            </a:p>
          </p:txBody>
        </p:sp>
        <p:sp>
          <p:nvSpPr>
            <p:cNvPr id="8" name="Rectangle 11"/>
            <p:cNvSpPr>
              <a:spLocks noChangeArrowheads="1"/>
            </p:cNvSpPr>
            <p:nvPr/>
          </p:nvSpPr>
          <p:spPr bwMode="auto">
            <a:xfrm rot="-2034782">
              <a:off x="922" y="1326"/>
              <a:ext cx="784" cy="784"/>
            </a:xfrm>
            <a:prstGeom prst="rect">
              <a:avLst/>
            </a:prstGeom>
            <a:solidFill>
              <a:schemeClr val="bg1">
                <a:alpha val="50000"/>
              </a:schemeClr>
            </a:solidFill>
            <a:ln w="9525">
              <a:noFill/>
              <a:miter lim="800000"/>
              <a:headEnd/>
              <a:tailEnd/>
            </a:ln>
          </p:spPr>
          <p:txBody>
            <a:bodyPr wrap="none" anchor="ctr"/>
            <a:lstStyle/>
            <a:p>
              <a:pPr eaLnBrk="0" hangingPunct="0">
                <a:defRPr/>
              </a:pPr>
              <a:endParaRPr lang="en-US">
                <a:solidFill>
                  <a:schemeClr val="tx1"/>
                </a:solidFill>
                <a:ea typeface="ＭＳ Ｐゴシック" pitchFamily="34" charset="-128"/>
                <a:cs typeface="+mn-cs"/>
              </a:endParaRPr>
            </a:p>
          </p:txBody>
        </p:sp>
        <p:sp>
          <p:nvSpPr>
            <p:cNvPr id="9" name="Rectangle 12"/>
            <p:cNvSpPr>
              <a:spLocks noChangeArrowheads="1"/>
            </p:cNvSpPr>
            <p:nvPr/>
          </p:nvSpPr>
          <p:spPr bwMode="auto">
            <a:xfrm rot="-2034782">
              <a:off x="178" y="1826"/>
              <a:ext cx="784" cy="784"/>
            </a:xfrm>
            <a:prstGeom prst="rect">
              <a:avLst/>
            </a:prstGeom>
            <a:solidFill>
              <a:schemeClr val="bg1">
                <a:alpha val="50000"/>
              </a:schemeClr>
            </a:solidFill>
            <a:ln w="9525">
              <a:noFill/>
              <a:miter lim="800000"/>
              <a:headEnd/>
              <a:tailEnd/>
            </a:ln>
          </p:spPr>
          <p:txBody>
            <a:bodyPr wrap="none" anchor="ctr"/>
            <a:lstStyle/>
            <a:p>
              <a:pPr eaLnBrk="0" hangingPunct="0">
                <a:defRPr/>
              </a:pPr>
              <a:endParaRPr lang="en-US">
                <a:solidFill>
                  <a:schemeClr val="tx1"/>
                </a:solidFill>
                <a:ea typeface="ＭＳ Ｐゴシック" pitchFamily="34" charset="-128"/>
                <a:cs typeface="+mn-cs"/>
              </a:endParaRPr>
            </a:p>
          </p:txBody>
        </p:sp>
        <p:grpSp>
          <p:nvGrpSpPr>
            <p:cNvPr id="10" name="Group 13"/>
            <p:cNvGrpSpPr>
              <a:grpSpLocks/>
            </p:cNvGrpSpPr>
            <p:nvPr/>
          </p:nvGrpSpPr>
          <p:grpSpPr bwMode="auto">
            <a:xfrm rot="-2034782">
              <a:off x="483" y="925"/>
              <a:ext cx="1680" cy="1668"/>
              <a:chOff x="4368" y="2981"/>
              <a:chExt cx="720" cy="715"/>
            </a:xfrm>
          </p:grpSpPr>
          <p:sp>
            <p:nvSpPr>
              <p:cNvPr id="11" name="Rectangle 14"/>
              <p:cNvSpPr>
                <a:spLocks noChangeArrowheads="1"/>
              </p:cNvSpPr>
              <p:nvPr/>
            </p:nvSpPr>
            <p:spPr bwMode="auto">
              <a:xfrm>
                <a:off x="4368" y="2981"/>
                <a:ext cx="336" cy="336"/>
              </a:xfrm>
              <a:prstGeom prst="rect">
                <a:avLst/>
              </a:prstGeom>
              <a:solidFill>
                <a:schemeClr val="bg1">
                  <a:alpha val="25999"/>
                </a:schemeClr>
              </a:solidFill>
              <a:ln w="9525">
                <a:noFill/>
                <a:miter lim="800000"/>
                <a:headEnd/>
                <a:tailEnd/>
              </a:ln>
            </p:spPr>
            <p:txBody>
              <a:bodyPr wrap="none" anchor="ctr"/>
              <a:lstStyle/>
              <a:p>
                <a:pPr eaLnBrk="0" hangingPunct="0">
                  <a:defRPr/>
                </a:pPr>
                <a:endParaRPr lang="en-US">
                  <a:solidFill>
                    <a:schemeClr val="tx1"/>
                  </a:solidFill>
                  <a:ea typeface="ＭＳ Ｐゴシック" pitchFamily="34" charset="-128"/>
                  <a:cs typeface="+mn-cs"/>
                </a:endParaRPr>
              </a:p>
            </p:txBody>
          </p:sp>
          <p:sp>
            <p:nvSpPr>
              <p:cNvPr id="12" name="Rectangle 15"/>
              <p:cNvSpPr>
                <a:spLocks noChangeArrowheads="1"/>
              </p:cNvSpPr>
              <p:nvPr/>
            </p:nvSpPr>
            <p:spPr bwMode="auto">
              <a:xfrm>
                <a:off x="4752" y="2981"/>
                <a:ext cx="336" cy="336"/>
              </a:xfrm>
              <a:prstGeom prst="rect">
                <a:avLst/>
              </a:prstGeom>
              <a:solidFill>
                <a:schemeClr val="bg1">
                  <a:alpha val="25999"/>
                </a:schemeClr>
              </a:solidFill>
              <a:ln w="9525">
                <a:noFill/>
                <a:miter lim="800000"/>
                <a:headEnd/>
                <a:tailEnd/>
              </a:ln>
            </p:spPr>
            <p:txBody>
              <a:bodyPr wrap="none" anchor="ctr"/>
              <a:lstStyle/>
              <a:p>
                <a:pPr eaLnBrk="0" hangingPunct="0">
                  <a:defRPr/>
                </a:pPr>
                <a:endParaRPr lang="en-US">
                  <a:solidFill>
                    <a:schemeClr val="tx1"/>
                  </a:solidFill>
                  <a:ea typeface="ＭＳ Ｐゴシック" pitchFamily="34" charset="-128"/>
                  <a:cs typeface="+mn-cs"/>
                </a:endParaRPr>
              </a:p>
            </p:txBody>
          </p:sp>
          <p:sp>
            <p:nvSpPr>
              <p:cNvPr id="13" name="Rectangle 16"/>
              <p:cNvSpPr>
                <a:spLocks noChangeArrowheads="1"/>
              </p:cNvSpPr>
              <p:nvPr/>
            </p:nvSpPr>
            <p:spPr bwMode="auto">
              <a:xfrm>
                <a:off x="4752" y="3360"/>
                <a:ext cx="336" cy="336"/>
              </a:xfrm>
              <a:prstGeom prst="rect">
                <a:avLst/>
              </a:prstGeom>
              <a:solidFill>
                <a:schemeClr val="bg1">
                  <a:alpha val="25999"/>
                </a:schemeClr>
              </a:solidFill>
              <a:ln w="9525">
                <a:noFill/>
                <a:miter lim="800000"/>
                <a:headEnd/>
                <a:tailEnd/>
              </a:ln>
            </p:spPr>
            <p:txBody>
              <a:bodyPr wrap="none" anchor="ctr"/>
              <a:lstStyle/>
              <a:p>
                <a:pPr eaLnBrk="0" hangingPunct="0">
                  <a:defRPr/>
                </a:pPr>
                <a:endParaRPr lang="en-US">
                  <a:solidFill>
                    <a:schemeClr val="tx1"/>
                  </a:solidFill>
                  <a:ea typeface="ＭＳ Ｐゴシック" pitchFamily="34" charset="-128"/>
                  <a:cs typeface="+mn-cs"/>
                </a:endParaRPr>
              </a:p>
            </p:txBody>
          </p:sp>
          <p:sp>
            <p:nvSpPr>
              <p:cNvPr id="14" name="Rectangle 17"/>
              <p:cNvSpPr>
                <a:spLocks noChangeArrowheads="1"/>
              </p:cNvSpPr>
              <p:nvPr/>
            </p:nvSpPr>
            <p:spPr bwMode="auto">
              <a:xfrm>
                <a:off x="4368" y="3360"/>
                <a:ext cx="336" cy="336"/>
              </a:xfrm>
              <a:prstGeom prst="rect">
                <a:avLst/>
              </a:prstGeom>
              <a:solidFill>
                <a:schemeClr val="bg1">
                  <a:alpha val="25999"/>
                </a:schemeClr>
              </a:solidFill>
              <a:ln w="9525">
                <a:noFill/>
                <a:miter lim="800000"/>
                <a:headEnd/>
                <a:tailEnd/>
              </a:ln>
            </p:spPr>
            <p:txBody>
              <a:bodyPr wrap="none" anchor="ctr"/>
              <a:lstStyle/>
              <a:p>
                <a:pPr eaLnBrk="0" hangingPunct="0">
                  <a:defRPr/>
                </a:pPr>
                <a:endParaRPr lang="en-US">
                  <a:solidFill>
                    <a:schemeClr val="tx1"/>
                  </a:solidFill>
                  <a:ea typeface="ＭＳ Ｐゴシック" pitchFamily="34" charset="-128"/>
                  <a:cs typeface="+mn-cs"/>
                </a:endParaRPr>
              </a:p>
            </p:txBody>
          </p:sp>
        </p:grpSp>
      </p:grpSp>
      <p:sp>
        <p:nvSpPr>
          <p:cNvPr id="14338" name="Rectangle 2"/>
          <p:cNvSpPr>
            <a:spLocks noGrp="1" noChangeArrowheads="1"/>
          </p:cNvSpPr>
          <p:nvPr>
            <p:ph type="ctrTitle"/>
          </p:nvPr>
        </p:nvSpPr>
        <p:spPr>
          <a:xfrm>
            <a:off x="914400" y="4645025"/>
            <a:ext cx="6553200" cy="993775"/>
          </a:xfrm>
        </p:spPr>
        <p:txBody>
          <a:bodyPr/>
          <a:lstStyle>
            <a:lvl1pPr>
              <a:defRPr>
                <a:solidFill>
                  <a:schemeClr val="bg1"/>
                </a:solidFill>
              </a:defRPr>
            </a:lvl1pPr>
          </a:lstStyle>
          <a:p>
            <a:r>
              <a:rPr lang="en-US"/>
              <a:t>Click to edit Master title style</a:t>
            </a:r>
          </a:p>
        </p:txBody>
      </p:sp>
      <p:sp>
        <p:nvSpPr>
          <p:cNvPr id="14339" name="Rectangle 3"/>
          <p:cNvSpPr>
            <a:spLocks noGrp="1" noChangeArrowheads="1"/>
          </p:cNvSpPr>
          <p:nvPr>
            <p:ph type="subTitle" idx="1"/>
          </p:nvPr>
        </p:nvSpPr>
        <p:spPr>
          <a:xfrm>
            <a:off x="914400" y="5715000"/>
            <a:ext cx="4876800" cy="381000"/>
          </a:xfrm>
        </p:spPr>
        <p:txBody>
          <a:bodyPr/>
          <a:lstStyle>
            <a:lvl1pPr marL="0" indent="0">
              <a:buFontTx/>
              <a:buNone/>
              <a:defRPr>
                <a:solidFill>
                  <a:schemeClr val="bg2"/>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03/20/09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AC51FA-C9C7-42DE-BE56-C1E07A1FA58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03/20/09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8EA86A-01AD-4CF2-89D8-51E260A51C4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3886200"/>
          </a:xfrm>
        </p:spPr>
        <p:txBody>
          <a:bodyPr/>
          <a:lstStyle/>
          <a:p>
            <a:pPr lvl="0"/>
            <a:endParaRPr lang="en-US" noProof="0"/>
          </a:p>
        </p:txBody>
      </p:sp>
      <p:sp>
        <p:nvSpPr>
          <p:cNvPr id="4" name="Date Placeholder 3"/>
          <p:cNvSpPr>
            <a:spLocks noGrp="1"/>
          </p:cNvSpPr>
          <p:nvPr>
            <p:ph type="dt" sz="half" idx="10"/>
          </p:nvPr>
        </p:nvSpPr>
        <p:spPr/>
        <p:txBody>
          <a:bodyPr/>
          <a:lstStyle>
            <a:lvl1pPr>
              <a:defRPr smtClean="0">
                <a:ea typeface="ＭＳ Ｐゴシック" pitchFamily="34" charset="-128"/>
              </a:defRPr>
            </a:lvl1pPr>
          </a:lstStyle>
          <a:p>
            <a:pPr>
              <a:defRPr/>
            </a:pPr>
            <a:r>
              <a:rPr lang="en-US"/>
              <a:t>03/20/09</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689F33-1933-42CC-BA32-60761161C28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38862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r>
              <a:rPr lang="en-US"/>
              <a:t>03/20/09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F60079-42C7-44CE-9323-1FCA6603796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03/20/09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ADBB0F-9C58-42E5-AADF-AB7D7A3698A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03/20/09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B0910B-EE5C-41C1-8834-2AC675EB99B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03/20/09</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D22313-B8BF-4BAD-842C-52E011759DF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03/20/09</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C25E9E6-8BC2-4DE4-A05D-73B1AF21786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03/20/09</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306958-4BDE-4C8D-8D2E-3EDE073F208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03/20/09</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ECE9F2D-42BB-4E51-8394-8F9F02BEF4A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03/20/09</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9F4558-8052-44EB-814B-CF9A6922F60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03/20/09</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4BDE31-74EC-46EA-8B2D-C36280F39BD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9" name="Rectangle 7"/>
          <p:cNvSpPr>
            <a:spLocks noChangeArrowheads="1"/>
          </p:cNvSpPr>
          <p:nvPr userDrawn="1"/>
        </p:nvSpPr>
        <p:spPr bwMode="auto">
          <a:xfrm>
            <a:off x="0" y="5715000"/>
            <a:ext cx="9144000" cy="1143000"/>
          </a:xfrm>
          <a:prstGeom prst="rect">
            <a:avLst/>
          </a:prstGeom>
          <a:solidFill>
            <a:srgbClr val="9CCAF4"/>
          </a:solidFill>
          <a:ln w="9525">
            <a:solidFill>
              <a:schemeClr val="tx1"/>
            </a:solidFill>
            <a:miter lim="800000"/>
            <a:headEnd/>
            <a:tailEnd/>
          </a:ln>
        </p:spPr>
        <p:txBody>
          <a:bodyPr wrap="none" anchor="ctr"/>
          <a:lstStyle/>
          <a:p>
            <a:pPr eaLnBrk="0" hangingPunct="0">
              <a:defRPr/>
            </a:pPr>
            <a:endParaRPr lang="en-US">
              <a:solidFill>
                <a:schemeClr val="tx1"/>
              </a:solidFill>
              <a:ea typeface="ＭＳ Ｐゴシック" pitchFamily="34" charset="-128"/>
              <a:cs typeface="+mn-cs"/>
            </a:endParaRPr>
          </a:p>
        </p:txBody>
      </p:sp>
      <p:sp>
        <p:nvSpPr>
          <p:cNvPr id="95235" name="Rectangle 2"/>
          <p:cNvSpPr>
            <a:spLocks noGrp="1" noChangeArrowheads="1"/>
          </p:cNvSpPr>
          <p:nvPr>
            <p:ph type="title"/>
          </p:nvPr>
        </p:nvSpPr>
        <p:spPr bwMode="auto">
          <a:xfrm>
            <a:off x="457200" y="274638"/>
            <a:ext cx="82296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5236"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0"/>
            <a:r>
              <a:rPr lang="en-US" smtClean="0"/>
              <a:t>Click to edit Master text styles</a:t>
            </a:r>
          </a:p>
          <a:p>
            <a:pPr lvl="0"/>
            <a:r>
              <a:rPr lang="en-US" smtClean="0"/>
              <a:t>Click to edit Master text styles</a:t>
            </a:r>
          </a:p>
          <a:p>
            <a:pPr lvl="1"/>
            <a:r>
              <a:rPr lang="en-US" smtClean="0"/>
              <a:t>Sub text</a:t>
            </a:r>
          </a:p>
          <a:p>
            <a:pPr lvl="1"/>
            <a:r>
              <a:rPr lang="en-US" smtClean="0"/>
              <a:t>Sub text</a:t>
            </a:r>
          </a:p>
          <a:p>
            <a:pPr lvl="0"/>
            <a:endParaRPr lang="en-US" smtClean="0"/>
          </a:p>
        </p:txBody>
      </p:sp>
      <p:sp>
        <p:nvSpPr>
          <p:cNvPr id="13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smtClean="0">
                <a:solidFill>
                  <a:schemeClr val="tx1"/>
                </a:solidFill>
                <a:latin typeface="Arial" pitchFamily="34" charset="0"/>
                <a:ea typeface="ＭＳ Ｐゴシック" pitchFamily="1" charset="-128"/>
                <a:cs typeface="+mn-cs"/>
              </a:defRPr>
            </a:lvl1pPr>
          </a:lstStyle>
          <a:p>
            <a:pPr>
              <a:defRPr/>
            </a:pPr>
            <a:r>
              <a:rPr lang="en-US"/>
              <a:t>03/20/09</a:t>
            </a:r>
            <a:endParaRPr 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chemeClr val="tx1"/>
                </a:solidFill>
                <a:ea typeface="ＭＳ Ｐゴシック" pitchFamily="34" charset="-128"/>
                <a:cs typeface="+mn-cs"/>
              </a:defRPr>
            </a:lvl1pPr>
          </a:lstStyle>
          <a:p>
            <a:pPr>
              <a:defRPr/>
            </a:pPr>
            <a:endParaRPr lang="en-US"/>
          </a:p>
        </p:txBody>
      </p:sp>
      <p:pic>
        <p:nvPicPr>
          <p:cNvPr id="95239" name="Picture 8" descr="CUIT_logo_Horizontal_1c_Blue"/>
          <p:cNvPicPr>
            <a:picLocks noChangeAspect="1" noChangeArrowheads="1"/>
          </p:cNvPicPr>
          <p:nvPr userDrawn="1"/>
        </p:nvPicPr>
        <p:blipFill>
          <a:blip r:embed="rId15">
            <a:clrChange>
              <a:clrFrom>
                <a:srgbClr val="FFFFFF"/>
              </a:clrFrom>
              <a:clrTo>
                <a:srgbClr val="FFFFFF">
                  <a:alpha val="0"/>
                </a:srgbClr>
              </a:clrTo>
            </a:clrChange>
          </a:blip>
          <a:srcRect/>
          <a:stretch>
            <a:fillRect/>
          </a:stretch>
        </p:blipFill>
        <p:spPr bwMode="auto">
          <a:xfrm>
            <a:off x="304800" y="5957888"/>
            <a:ext cx="3505200" cy="685800"/>
          </a:xfrm>
          <a:prstGeom prst="rect">
            <a:avLst/>
          </a:prstGeom>
          <a:noFill/>
          <a:ln w="9525">
            <a:noFill/>
            <a:miter lim="800000"/>
            <a:headEnd/>
            <a:tailEnd/>
          </a:ln>
        </p:spPr>
      </p:pic>
      <p:sp>
        <p:nvSpPr>
          <p:cNvPr id="13321" name="Rectangle 9"/>
          <p:cNvSpPr>
            <a:spLocks noChangeArrowheads="1"/>
          </p:cNvSpPr>
          <p:nvPr userDrawn="1"/>
        </p:nvSpPr>
        <p:spPr bwMode="auto">
          <a:xfrm>
            <a:off x="0" y="0"/>
            <a:ext cx="9144000" cy="228600"/>
          </a:xfrm>
          <a:prstGeom prst="rect">
            <a:avLst/>
          </a:prstGeom>
          <a:solidFill>
            <a:srgbClr val="053F75"/>
          </a:solidFill>
          <a:ln w="9525">
            <a:solidFill>
              <a:schemeClr val="tx1"/>
            </a:solidFill>
            <a:miter lim="800000"/>
            <a:headEnd/>
            <a:tailEnd/>
          </a:ln>
        </p:spPr>
        <p:txBody>
          <a:bodyPr wrap="none" anchor="ctr"/>
          <a:lstStyle/>
          <a:p>
            <a:pPr eaLnBrk="0" hangingPunct="0">
              <a:defRPr/>
            </a:pPr>
            <a:endParaRPr lang="en-US">
              <a:solidFill>
                <a:schemeClr val="tx1"/>
              </a:solidFill>
              <a:ea typeface="ＭＳ Ｐゴシック" pitchFamily="34" charset="-128"/>
              <a:cs typeface="+mn-cs"/>
            </a:endParaRPr>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chemeClr val="tx1"/>
                </a:solidFill>
                <a:ea typeface="ＭＳ Ｐゴシック" pitchFamily="34" charset="-128"/>
                <a:cs typeface="+mn-cs"/>
              </a:defRPr>
            </a:lvl1pPr>
          </a:lstStyle>
          <a:p>
            <a:pPr>
              <a:defRPr/>
            </a:pPr>
            <a:fld id="{75321979-7707-47A1-986F-C69B3C21DD3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4" r:id="rId2"/>
    <p:sldLayoutId id="2147483663" r:id="rId3"/>
    <p:sldLayoutId id="2147483662" r:id="rId4"/>
    <p:sldLayoutId id="2147483661" r:id="rId5"/>
    <p:sldLayoutId id="2147483660" r:id="rId6"/>
    <p:sldLayoutId id="2147483659" r:id="rId7"/>
    <p:sldLayoutId id="2147483658" r:id="rId8"/>
    <p:sldLayoutId id="2147483657" r:id="rId9"/>
    <p:sldLayoutId id="2147483656" r:id="rId10"/>
    <p:sldLayoutId id="2147483655" r:id="rId11"/>
    <p:sldLayoutId id="2147483666" r:id="rId12"/>
    <p:sldLayoutId id="2147483654" r:id="rId13"/>
  </p:sldLayoutIdLst>
  <p:hf hdr="0" ftr="0" dt="0"/>
  <p:txStyles>
    <p:titleStyle>
      <a:lvl1pPr algn="l" rtl="0" eaLnBrk="0" fontAlgn="base" hangingPunct="0">
        <a:spcBef>
          <a:spcPct val="0"/>
        </a:spcBef>
        <a:spcAft>
          <a:spcPct val="0"/>
        </a:spcAft>
        <a:defRPr sz="2400" b="1">
          <a:solidFill>
            <a:schemeClr val="accent2"/>
          </a:solidFill>
          <a:latin typeface="+mj-lt"/>
          <a:ea typeface="ＭＳ Ｐゴシック" pitchFamily="-110" charset="-128"/>
          <a:cs typeface="ＭＳ Ｐゴシック" pitchFamily="-110" charset="-128"/>
        </a:defRPr>
      </a:lvl1pPr>
      <a:lvl2pPr algn="l" rtl="0" eaLnBrk="0" fontAlgn="base" hangingPunct="0">
        <a:spcBef>
          <a:spcPct val="0"/>
        </a:spcBef>
        <a:spcAft>
          <a:spcPct val="0"/>
        </a:spcAft>
        <a:defRPr sz="2400" b="1">
          <a:solidFill>
            <a:schemeClr val="accent2"/>
          </a:solidFill>
          <a:latin typeface="Arial" charset="0"/>
          <a:ea typeface="ＭＳ Ｐゴシック" pitchFamily="-110" charset="-128"/>
          <a:cs typeface="ＭＳ Ｐゴシック" pitchFamily="-110" charset="-128"/>
        </a:defRPr>
      </a:lvl2pPr>
      <a:lvl3pPr algn="l" rtl="0" eaLnBrk="0" fontAlgn="base" hangingPunct="0">
        <a:spcBef>
          <a:spcPct val="0"/>
        </a:spcBef>
        <a:spcAft>
          <a:spcPct val="0"/>
        </a:spcAft>
        <a:defRPr sz="2400" b="1">
          <a:solidFill>
            <a:schemeClr val="accent2"/>
          </a:solidFill>
          <a:latin typeface="Arial" charset="0"/>
          <a:ea typeface="ＭＳ Ｐゴシック" pitchFamily="-110" charset="-128"/>
          <a:cs typeface="ＭＳ Ｐゴシック" pitchFamily="-110" charset="-128"/>
        </a:defRPr>
      </a:lvl3pPr>
      <a:lvl4pPr algn="l" rtl="0" eaLnBrk="0" fontAlgn="base" hangingPunct="0">
        <a:spcBef>
          <a:spcPct val="0"/>
        </a:spcBef>
        <a:spcAft>
          <a:spcPct val="0"/>
        </a:spcAft>
        <a:defRPr sz="2400" b="1">
          <a:solidFill>
            <a:schemeClr val="accent2"/>
          </a:solidFill>
          <a:latin typeface="Arial" charset="0"/>
          <a:ea typeface="ＭＳ Ｐゴシック" pitchFamily="-110" charset="-128"/>
          <a:cs typeface="ＭＳ Ｐゴシック" pitchFamily="-110" charset="-128"/>
        </a:defRPr>
      </a:lvl4pPr>
      <a:lvl5pPr algn="l" rtl="0" eaLnBrk="0" fontAlgn="base" hangingPunct="0">
        <a:spcBef>
          <a:spcPct val="0"/>
        </a:spcBef>
        <a:spcAft>
          <a:spcPct val="0"/>
        </a:spcAft>
        <a:defRPr sz="2400" b="1">
          <a:solidFill>
            <a:schemeClr val="accent2"/>
          </a:solidFill>
          <a:latin typeface="Arial" charset="0"/>
          <a:ea typeface="ＭＳ Ｐゴシック" pitchFamily="-110" charset="-128"/>
          <a:cs typeface="ＭＳ Ｐゴシック" pitchFamily="-110" charset="-128"/>
        </a:defRPr>
      </a:lvl5pPr>
      <a:lvl6pPr marL="457200" algn="l" rtl="0" fontAlgn="base">
        <a:spcBef>
          <a:spcPct val="0"/>
        </a:spcBef>
        <a:spcAft>
          <a:spcPct val="0"/>
        </a:spcAft>
        <a:defRPr sz="2400" b="1">
          <a:solidFill>
            <a:schemeClr val="accent2"/>
          </a:solidFill>
          <a:latin typeface="Arial" charset="0"/>
        </a:defRPr>
      </a:lvl6pPr>
      <a:lvl7pPr marL="914400" algn="l" rtl="0" fontAlgn="base">
        <a:spcBef>
          <a:spcPct val="0"/>
        </a:spcBef>
        <a:spcAft>
          <a:spcPct val="0"/>
        </a:spcAft>
        <a:defRPr sz="2400" b="1">
          <a:solidFill>
            <a:schemeClr val="accent2"/>
          </a:solidFill>
          <a:latin typeface="Arial" charset="0"/>
        </a:defRPr>
      </a:lvl7pPr>
      <a:lvl8pPr marL="1371600" algn="l" rtl="0" fontAlgn="base">
        <a:spcBef>
          <a:spcPct val="0"/>
        </a:spcBef>
        <a:spcAft>
          <a:spcPct val="0"/>
        </a:spcAft>
        <a:defRPr sz="2400" b="1">
          <a:solidFill>
            <a:schemeClr val="accent2"/>
          </a:solidFill>
          <a:latin typeface="Arial" charset="0"/>
        </a:defRPr>
      </a:lvl8pPr>
      <a:lvl9pPr marL="1828800" algn="l" rtl="0" fontAlgn="base">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1600">
          <a:solidFill>
            <a:srgbClr val="4D4D4D"/>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har char="–"/>
        <a:defRPr sz="1600">
          <a:solidFill>
            <a:srgbClr val="4D4D4D"/>
          </a:solidFill>
          <a:latin typeface="+mn-lt"/>
          <a:ea typeface="ＭＳ Ｐゴシック" pitchFamily="-105"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cs typeface="ＭＳ Ｐゴシック"/>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ideo" Target="\Volumes\CUIT\Data%20Center\pictures\pp6_wattnodes_movie.MOV" TargetMode="Externa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hyperlink" Target="http://blogs.cuit.columbia.edu/greendc/2010/12/17/data-center-pue-animation/"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package" Target="../embeddings/Microsoft_Office_Excel_Worksheet11.xlsx"/></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blogs.cuit.columbia.edu/greendc"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nyserda.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ea typeface="ＭＳ Ｐゴシック"/>
                <a:cs typeface="ＭＳ Ｐゴシック"/>
              </a:rPr>
              <a:t>Columbia University’s Green Data Center Winter Workshop Agenda – January 7, 2011</a:t>
            </a:r>
          </a:p>
        </p:txBody>
      </p:sp>
      <p:sp>
        <p:nvSpPr>
          <p:cNvPr id="17410" name="Content Placeholder 2"/>
          <p:cNvSpPr>
            <a:spLocks noGrp="1"/>
          </p:cNvSpPr>
          <p:nvPr>
            <p:ph idx="1"/>
          </p:nvPr>
        </p:nvSpPr>
        <p:spPr>
          <a:xfrm>
            <a:off x="457200" y="1295400"/>
            <a:ext cx="8229600" cy="4191000"/>
          </a:xfrm>
        </p:spPr>
        <p:txBody>
          <a:bodyPr/>
          <a:lstStyle/>
          <a:p>
            <a:pPr>
              <a:buFontTx/>
              <a:buNone/>
            </a:pPr>
            <a:r>
              <a:rPr lang="en-US" b="1" smtClean="0">
                <a:ea typeface="ＭＳ Ｐゴシック"/>
                <a:cs typeface="ＭＳ Ｐゴシック"/>
              </a:rPr>
              <a:t> </a:t>
            </a:r>
            <a:endParaRPr lang="en-US" sz="3200" smtClean="0">
              <a:ea typeface="ＭＳ Ｐゴシック"/>
              <a:cs typeface="ＭＳ Ｐゴシック"/>
            </a:endParaRPr>
          </a:p>
          <a:p>
            <a:pPr>
              <a:buFontTx/>
              <a:buNone/>
            </a:pPr>
            <a:r>
              <a:rPr lang="en-US" b="1" smtClean="0">
                <a:solidFill>
                  <a:schemeClr val="tx1"/>
                </a:solidFill>
                <a:ea typeface="ＭＳ Ｐゴシック"/>
                <a:cs typeface="ＭＳ Ｐゴシック"/>
              </a:rPr>
              <a:t>9:00am		Registration &amp; Breakfast</a:t>
            </a:r>
          </a:p>
          <a:p>
            <a:pPr>
              <a:buFontTx/>
              <a:buNone/>
            </a:pPr>
            <a:endParaRPr lang="en-US" sz="800" smtClean="0">
              <a:solidFill>
                <a:schemeClr val="tx1"/>
              </a:solidFill>
              <a:ea typeface="ＭＳ Ｐゴシック"/>
              <a:cs typeface="ＭＳ Ｐゴシック"/>
            </a:endParaRPr>
          </a:p>
          <a:p>
            <a:pPr>
              <a:buFontTx/>
              <a:buNone/>
            </a:pPr>
            <a:r>
              <a:rPr lang="en-US" b="1" smtClean="0">
                <a:solidFill>
                  <a:schemeClr val="tx1"/>
                </a:solidFill>
                <a:ea typeface="ＭＳ Ｐゴシック"/>
                <a:cs typeface="ＭＳ Ｐゴシック"/>
              </a:rPr>
              <a:t>9:30 – 10:15</a:t>
            </a:r>
            <a:r>
              <a:rPr lang="en-US" sz="1200" b="1" smtClean="0">
                <a:solidFill>
                  <a:schemeClr val="tx1"/>
                </a:solidFill>
                <a:ea typeface="ＭＳ Ｐゴシック"/>
                <a:cs typeface="ＭＳ Ｐゴシック"/>
              </a:rPr>
              <a:t>	</a:t>
            </a:r>
            <a:r>
              <a:rPr lang="en-US" b="1" smtClean="0">
                <a:solidFill>
                  <a:schemeClr val="tx1"/>
                </a:solidFill>
                <a:ea typeface="ＭＳ Ｐゴシック"/>
                <a:cs typeface="ＭＳ Ｐゴシック"/>
              </a:rPr>
              <a:t>Welcome and Opening Remarks</a:t>
            </a:r>
            <a:r>
              <a:rPr lang="en-US" sz="1200" b="1" smtClean="0">
                <a:solidFill>
                  <a:schemeClr val="tx1"/>
                </a:solidFill>
                <a:ea typeface="ＭＳ Ｐゴシック"/>
                <a:cs typeface="ＭＳ Ｐゴシック"/>
              </a:rPr>
              <a:t> </a:t>
            </a:r>
          </a:p>
          <a:p>
            <a:pPr>
              <a:buFontTx/>
              <a:buNone/>
            </a:pPr>
            <a:endParaRPr lang="en-US" sz="800" smtClean="0">
              <a:solidFill>
                <a:schemeClr val="tx1"/>
              </a:solidFill>
              <a:ea typeface="ＭＳ Ｐゴシック"/>
              <a:cs typeface="ＭＳ Ｐゴシック"/>
            </a:endParaRPr>
          </a:p>
          <a:p>
            <a:pPr>
              <a:buFontTx/>
              <a:buNone/>
            </a:pPr>
            <a:r>
              <a:rPr lang="en-US" b="1" smtClean="0">
                <a:solidFill>
                  <a:schemeClr val="tx1"/>
                </a:solidFill>
                <a:ea typeface="ＭＳ Ｐゴシック"/>
                <a:cs typeface="ＭＳ Ｐゴシック"/>
              </a:rPr>
              <a:t>10:30 – 11:15   </a:t>
            </a:r>
            <a:r>
              <a:rPr lang="en-US" sz="1200" b="1" smtClean="0">
                <a:solidFill>
                  <a:schemeClr val="tx1"/>
                </a:solidFill>
                <a:ea typeface="ＭＳ Ｐゴシック"/>
                <a:cs typeface="ＭＳ Ｐゴシック"/>
              </a:rPr>
              <a:t>  	</a:t>
            </a:r>
            <a:r>
              <a:rPr lang="en-US" b="1" smtClean="0">
                <a:solidFill>
                  <a:schemeClr val="tx1"/>
                </a:solidFill>
                <a:ea typeface="ＭＳ Ｐゴシック"/>
                <a:cs typeface="ＭＳ Ｐゴシック"/>
              </a:rPr>
              <a:t>Data Center Best Practices - Electrical and Cooling Overview</a:t>
            </a:r>
          </a:p>
          <a:p>
            <a:pPr>
              <a:buFontTx/>
              <a:buNone/>
            </a:pPr>
            <a:endParaRPr lang="en-US" sz="800" smtClean="0">
              <a:solidFill>
                <a:schemeClr val="tx1"/>
              </a:solidFill>
              <a:ea typeface="ＭＳ Ｐゴシック"/>
              <a:cs typeface="ＭＳ Ｐゴシック"/>
            </a:endParaRPr>
          </a:p>
          <a:p>
            <a:pPr>
              <a:buFontTx/>
              <a:buNone/>
            </a:pPr>
            <a:r>
              <a:rPr lang="en-US" b="1" smtClean="0">
                <a:solidFill>
                  <a:schemeClr val="tx1"/>
                </a:solidFill>
                <a:ea typeface="ＭＳ Ｐゴシック"/>
                <a:cs typeface="ＭＳ Ｐゴシック"/>
              </a:rPr>
              <a:t>11:30 – 12:30 	Columbia University’s Advanced Concepts Data Center Pilot </a:t>
            </a:r>
          </a:p>
          <a:p>
            <a:pPr>
              <a:buFontTx/>
              <a:buNone/>
            </a:pPr>
            <a:endParaRPr lang="en-US" sz="800" smtClean="0">
              <a:solidFill>
                <a:schemeClr val="tx1"/>
              </a:solidFill>
              <a:ea typeface="ＭＳ Ｐゴシック"/>
              <a:cs typeface="ＭＳ Ｐゴシック"/>
            </a:endParaRPr>
          </a:p>
          <a:p>
            <a:pPr>
              <a:buFontTx/>
              <a:buNone/>
            </a:pPr>
            <a:r>
              <a:rPr lang="en-US" b="1" smtClean="0">
                <a:solidFill>
                  <a:schemeClr val="tx1"/>
                </a:solidFill>
                <a:ea typeface="ＭＳ Ｐゴシック"/>
                <a:cs typeface="ＭＳ Ｐゴシック"/>
              </a:rPr>
              <a:t>12:30– 1:30pm</a:t>
            </a:r>
            <a:r>
              <a:rPr lang="en-US" sz="1200" b="1" smtClean="0">
                <a:solidFill>
                  <a:schemeClr val="tx1"/>
                </a:solidFill>
                <a:ea typeface="ＭＳ Ｐゴシック"/>
                <a:cs typeface="ＭＳ Ｐゴシック"/>
              </a:rPr>
              <a:t> 	</a:t>
            </a:r>
            <a:r>
              <a:rPr lang="en-US" b="1" smtClean="0">
                <a:solidFill>
                  <a:schemeClr val="tx1"/>
                </a:solidFill>
                <a:ea typeface="ＭＳ Ｐゴシック"/>
                <a:cs typeface="ＭＳ Ｐゴシック"/>
              </a:rPr>
              <a:t>Lunch</a:t>
            </a:r>
          </a:p>
          <a:p>
            <a:pPr>
              <a:buFontTx/>
              <a:buNone/>
            </a:pPr>
            <a:endParaRPr lang="en-US" sz="800" smtClean="0">
              <a:solidFill>
                <a:schemeClr val="tx1"/>
              </a:solidFill>
              <a:ea typeface="ＭＳ Ｐゴシック"/>
              <a:cs typeface="ＭＳ Ｐゴシック"/>
            </a:endParaRPr>
          </a:p>
          <a:p>
            <a:pPr>
              <a:buFontTx/>
              <a:buNone/>
            </a:pPr>
            <a:r>
              <a:rPr lang="en-US" b="1" smtClean="0">
                <a:solidFill>
                  <a:schemeClr val="tx1"/>
                </a:solidFill>
                <a:ea typeface="ＭＳ Ｐゴシック"/>
                <a:cs typeface="ＭＳ Ｐゴシック"/>
              </a:rPr>
              <a:t>1:30 – 2:15</a:t>
            </a:r>
            <a:r>
              <a:rPr lang="en-US" sz="1200" b="1" smtClean="0">
                <a:solidFill>
                  <a:schemeClr val="tx1"/>
                </a:solidFill>
                <a:ea typeface="ＭＳ Ｐゴシック"/>
                <a:cs typeface="ＭＳ Ｐゴシック"/>
              </a:rPr>
              <a:t>	</a:t>
            </a:r>
            <a:r>
              <a:rPr lang="en-US" b="1" smtClean="0">
                <a:solidFill>
                  <a:schemeClr val="tx1"/>
                </a:solidFill>
                <a:ea typeface="ＭＳ Ｐゴシック"/>
                <a:cs typeface="ＭＳ Ｐゴシック"/>
              </a:rPr>
              <a:t>Syracuse University’s Data Center  </a:t>
            </a:r>
          </a:p>
          <a:p>
            <a:pPr>
              <a:buFontTx/>
              <a:buNone/>
            </a:pPr>
            <a:endParaRPr lang="en-US" sz="800" smtClean="0">
              <a:solidFill>
                <a:schemeClr val="tx1"/>
              </a:solidFill>
              <a:ea typeface="ＭＳ Ｐゴシック"/>
              <a:cs typeface="ＭＳ Ｐゴシック"/>
            </a:endParaRPr>
          </a:p>
          <a:p>
            <a:pPr>
              <a:buFontTx/>
              <a:buNone/>
            </a:pPr>
            <a:r>
              <a:rPr lang="en-US" b="1" smtClean="0">
                <a:solidFill>
                  <a:schemeClr val="tx1"/>
                </a:solidFill>
                <a:ea typeface="ＭＳ Ｐゴシック"/>
                <a:cs typeface="ＭＳ Ｐゴシック"/>
              </a:rPr>
              <a:t>2:30 – 3:15</a:t>
            </a:r>
            <a:r>
              <a:rPr lang="en-US" sz="1200" b="1" smtClean="0">
                <a:solidFill>
                  <a:schemeClr val="tx1"/>
                </a:solidFill>
                <a:ea typeface="ＭＳ Ｐゴシック"/>
                <a:cs typeface="ＭＳ Ｐゴシック"/>
              </a:rPr>
              <a:t>	</a:t>
            </a:r>
            <a:r>
              <a:rPr lang="en-US" b="1" smtClean="0">
                <a:solidFill>
                  <a:schemeClr val="tx1"/>
                </a:solidFill>
                <a:ea typeface="ＭＳ Ｐゴシック"/>
                <a:cs typeface="ＭＳ Ｐゴシック"/>
              </a:rPr>
              <a:t>New York University’s Data Center</a:t>
            </a:r>
          </a:p>
          <a:p>
            <a:pPr>
              <a:buFontTx/>
              <a:buNone/>
            </a:pPr>
            <a:endParaRPr lang="en-US" sz="800" smtClean="0">
              <a:solidFill>
                <a:schemeClr val="tx1"/>
              </a:solidFill>
              <a:ea typeface="ＭＳ Ｐゴシック"/>
              <a:cs typeface="ＭＳ Ｐゴシック"/>
            </a:endParaRPr>
          </a:p>
          <a:p>
            <a:pPr>
              <a:buFontTx/>
              <a:buNone/>
            </a:pPr>
            <a:r>
              <a:rPr lang="en-US" b="1" smtClean="0">
                <a:solidFill>
                  <a:schemeClr val="tx1"/>
                </a:solidFill>
                <a:ea typeface="ＭＳ Ｐゴシック"/>
                <a:cs typeface="ＭＳ Ｐゴシック"/>
              </a:rPr>
              <a:t>3:30 – 5:00</a:t>
            </a:r>
            <a:r>
              <a:rPr lang="en-US" sz="1200" b="1" smtClean="0">
                <a:solidFill>
                  <a:schemeClr val="tx1"/>
                </a:solidFill>
                <a:ea typeface="ＭＳ Ｐゴシック"/>
                <a:cs typeface="ＭＳ Ｐゴシック"/>
              </a:rPr>
              <a:t>  	</a:t>
            </a:r>
            <a:r>
              <a:rPr lang="en-US" b="1" smtClean="0">
                <a:solidFill>
                  <a:schemeClr val="tx1"/>
                </a:solidFill>
                <a:ea typeface="ＭＳ Ｐゴシック"/>
                <a:cs typeface="ＭＳ Ｐゴシック"/>
              </a:rPr>
              <a:t>Closing Comments/Open Discussion</a:t>
            </a:r>
          </a:p>
          <a:p>
            <a:pPr>
              <a:buFontTx/>
              <a:buNone/>
            </a:pPr>
            <a:endParaRPr lang="en-US" sz="800" smtClean="0">
              <a:solidFill>
                <a:schemeClr val="tx1"/>
              </a:solidFill>
              <a:ea typeface="ＭＳ Ｐゴシック"/>
              <a:cs typeface="ＭＳ Ｐゴシック"/>
            </a:endParaRPr>
          </a:p>
          <a:p>
            <a:pPr>
              <a:buFontTx/>
              <a:buNone/>
            </a:pPr>
            <a:r>
              <a:rPr lang="en-US" b="1" smtClean="0">
                <a:solidFill>
                  <a:schemeClr val="tx1"/>
                </a:solidFill>
                <a:ea typeface="ＭＳ Ｐゴシック"/>
                <a:cs typeface="ＭＳ Ｐゴシック"/>
              </a:rPr>
              <a:t>5:00pm</a:t>
            </a:r>
            <a:r>
              <a:rPr lang="en-US" sz="1200" b="1" smtClean="0">
                <a:solidFill>
                  <a:schemeClr val="tx1"/>
                </a:solidFill>
                <a:ea typeface="ＭＳ Ｐゴシック"/>
                <a:cs typeface="ＭＳ Ｐゴシック"/>
              </a:rPr>
              <a:t>		</a:t>
            </a:r>
            <a:r>
              <a:rPr lang="en-US" b="1" smtClean="0">
                <a:solidFill>
                  <a:schemeClr val="tx1"/>
                </a:solidFill>
                <a:ea typeface="ＭＳ Ｐゴシック"/>
                <a:cs typeface="ＭＳ Ｐゴシック"/>
              </a:rPr>
              <a:t>Meeting Adjourned </a:t>
            </a:r>
            <a:endParaRPr lang="en-US" sz="2400" smtClean="0">
              <a:solidFill>
                <a:schemeClr val="tx1"/>
              </a:solidFill>
              <a:ea typeface="ＭＳ Ｐゴシック"/>
              <a:cs typeface="ＭＳ Ｐゴシック"/>
            </a:endParaRPr>
          </a:p>
          <a:p>
            <a:pPr>
              <a:buFontTx/>
              <a:buNone/>
            </a:pPr>
            <a:endParaRPr lang="en-US" smtClean="0">
              <a:ea typeface="ＭＳ Ｐゴシック"/>
              <a:cs typeface="ＭＳ Ｐゴシック"/>
            </a:endParaRPr>
          </a:p>
        </p:txBody>
      </p:sp>
      <p:sp>
        <p:nvSpPr>
          <p:cNvPr id="4" name="Slide Number Placeholder 3"/>
          <p:cNvSpPr>
            <a:spLocks noGrp="1"/>
          </p:cNvSpPr>
          <p:nvPr>
            <p:ph type="sldNum" sz="quarter" idx="12"/>
          </p:nvPr>
        </p:nvSpPr>
        <p:spPr/>
        <p:txBody>
          <a:bodyPr/>
          <a:lstStyle/>
          <a:p>
            <a:pPr>
              <a:defRPr/>
            </a:pPr>
            <a:fld id="{EC3DD7F1-AC15-4586-BE00-8A5889E398A2}"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ctrTitle" idx="4294967295"/>
          </p:nvPr>
        </p:nvSpPr>
        <p:spPr>
          <a:xfrm>
            <a:off x="457200" y="1143000"/>
            <a:ext cx="8153400" cy="993775"/>
          </a:xfrm>
        </p:spPr>
        <p:txBody>
          <a:bodyPr/>
          <a:lstStyle/>
          <a:p>
            <a:pPr eaLnBrk="1" hangingPunct="1"/>
            <a:r>
              <a:rPr lang="en-US" sz="3600" smtClean="0">
                <a:ea typeface="ＭＳ Ｐゴシック"/>
                <a:cs typeface="ＭＳ Ｐゴシック"/>
              </a:rPr>
              <a:t>Installation Summary of Monitoring and Measurement Tools</a:t>
            </a:r>
            <a:br>
              <a:rPr lang="en-US" sz="3600" smtClean="0">
                <a:ea typeface="ＭＳ Ｐゴシック"/>
                <a:cs typeface="ＭＳ Ｐゴシック"/>
              </a:rPr>
            </a:br>
            <a:r>
              <a:rPr lang="en-US" smtClean="0">
                <a:ea typeface="ＭＳ Ｐゴシック"/>
                <a:cs typeface="ＭＳ Ｐゴシック"/>
              </a:rPr>
              <a:t/>
            </a:r>
            <a:br>
              <a:rPr lang="en-US" smtClean="0">
                <a:ea typeface="ＭＳ Ｐゴシック"/>
                <a:cs typeface="ＭＳ Ｐゴシック"/>
              </a:rPr>
            </a:br>
            <a:r>
              <a:rPr lang="en-US" sz="1600" smtClean="0">
                <a:ea typeface="ＭＳ Ｐゴシック"/>
                <a:cs typeface="ＭＳ Ｐゴシック"/>
              </a:rPr>
              <a:t>Ian Katz</a:t>
            </a:r>
            <a:r>
              <a:rPr lang="en-US" sz="1600" b="0" smtClean="0">
                <a:ea typeface="ＭＳ Ｐゴシック"/>
                <a:cs typeface="ＭＳ Ｐゴシック"/>
              </a:rPr>
              <a:t>, Data Center Facilities Manager, CUIT</a:t>
            </a:r>
            <a:br>
              <a:rPr lang="en-US" sz="1600" b="0" smtClean="0">
                <a:ea typeface="ＭＳ Ｐゴシック"/>
                <a:cs typeface="ＭＳ Ｐゴシック"/>
              </a:rPr>
            </a:br>
            <a:r>
              <a:rPr lang="en-US" smtClean="0">
                <a:ea typeface="ＭＳ Ｐゴシック"/>
                <a:cs typeface="ＭＳ Ｐゴシック"/>
              </a:rPr>
              <a:t>			</a:t>
            </a:r>
          </a:p>
        </p:txBody>
      </p:sp>
      <p:pic>
        <p:nvPicPr>
          <p:cNvPr id="60419" name="pp6_wattnodes_movie.MOV" descr="/Volumes/CUIT/Data Center/pictures/pp6_wattnodes_movie.MOV">
            <a:hlinkClick r:id="" action="ppaction://media"/>
          </p:cNvPr>
          <p:cNvPicPr>
            <a:picLocks noRot="1" noChangeAspect="1" noChangeArrowheads="1"/>
          </p:cNvPicPr>
          <p:nvPr>
            <a:videoFile r:link="rId1"/>
          </p:nvPr>
        </p:nvPicPr>
        <p:blipFill>
          <a:blip r:embed="rId4"/>
          <a:srcRect/>
          <a:stretch>
            <a:fillRect/>
          </a:stretch>
        </p:blipFill>
        <p:spPr bwMode="auto">
          <a:xfrm>
            <a:off x="2362200" y="2819400"/>
            <a:ext cx="4841875" cy="2740025"/>
          </a:xfrm>
          <a:prstGeom prst="rect">
            <a:avLst/>
          </a:prstGeom>
          <a:noFill/>
          <a:ln w="9525">
            <a:noFill/>
            <a:miter lim="800000"/>
            <a:headEnd/>
            <a:tailEnd/>
          </a:ln>
        </p:spPr>
      </p:pic>
      <p:sp>
        <p:nvSpPr>
          <p:cNvPr id="34819" name="Slide Number Placeholder 3"/>
          <p:cNvSpPr>
            <a:spLocks noGrp="1"/>
          </p:cNvSpPr>
          <p:nvPr>
            <p:ph type="sldNum" sz="quarter" idx="12"/>
          </p:nvPr>
        </p:nvSpPr>
        <p:spPr>
          <a:noFill/>
        </p:spPr>
        <p:txBody>
          <a:bodyPr/>
          <a:lstStyle/>
          <a:p>
            <a:fld id="{043E6D4D-6756-4E55-9FC1-9978274C7A29}" type="slidenum">
              <a:rPr lang="en-US" smtClean="0">
                <a:ea typeface="ＭＳ Ｐゴシック"/>
                <a:cs typeface="ＭＳ Ｐゴシック"/>
              </a:rPr>
              <a:pPr/>
              <a:t>10</a:t>
            </a:fld>
            <a:endParaRPr lang="en-US" smtClean="0">
              <a:ea typeface="ＭＳ Ｐゴシック"/>
              <a:cs typeface="ＭＳ Ｐゴシック"/>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00" fill="hold"/>
                                        <p:tgtEl>
                                          <p:spTgt spid="6041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041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0419"/>
                                        </p:tgtEl>
                                      </p:cBhvr>
                                    </p:cmd>
                                  </p:childTnLst>
                                </p:cTn>
                              </p:par>
                            </p:childTnLst>
                          </p:cTn>
                        </p:par>
                      </p:childTnLst>
                    </p:cTn>
                  </p:par>
                </p:childTnLst>
              </p:cTn>
              <p:nextCondLst>
                <p:cond evt="onClick" delay="0">
                  <p:tgtEl>
                    <p:spTgt spid="60419"/>
                  </p:tgtEl>
                </p:cond>
              </p:nextCondLst>
            </p:seq>
            <p:video>
              <p:cMediaNode>
                <p:cTn id="12" fill="hold" display="0">
                  <p:stCondLst>
                    <p:cond delay="indefinite"/>
                  </p:stCondLst>
                  <p:endCondLst>
                    <p:cond evt="onNext" delay="0">
                      <p:tgtEl>
                        <p:sldTgt/>
                      </p:tgtEl>
                    </p:cond>
                    <p:cond evt="onPrev" delay="0">
                      <p:tgtEl>
                        <p:sldTgt/>
                      </p:tgtEl>
                    </p:cond>
                  </p:endCondLst>
                </p:cTn>
                <p:tgtEl>
                  <p:spTgt spid="60419"/>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idx="4294967295"/>
          </p:nvPr>
        </p:nvSpPr>
        <p:spPr>
          <a:xfrm>
            <a:off x="457200" y="304800"/>
            <a:ext cx="8229600" cy="454025"/>
          </a:xfrm>
        </p:spPr>
        <p:txBody>
          <a:bodyPr lIns="0" tIns="0" rIns="0" bIns="0"/>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ea typeface="ＭＳ Ｐゴシック"/>
                <a:cs typeface="ＭＳ Ｐゴシック"/>
              </a:rPr>
              <a:t>Accomplishments</a:t>
            </a:r>
          </a:p>
        </p:txBody>
      </p:sp>
      <p:sp>
        <p:nvSpPr>
          <p:cNvPr id="36866" name="Rectangle 2"/>
          <p:cNvSpPr>
            <a:spLocks noGrp="1" noChangeArrowheads="1"/>
          </p:cNvSpPr>
          <p:nvPr>
            <p:ph type="body" idx="4294967295"/>
          </p:nvPr>
        </p:nvSpPr>
        <p:spPr>
          <a:xfrm>
            <a:off x="381000" y="1143000"/>
            <a:ext cx="8458200" cy="4038600"/>
          </a:xfrm>
        </p:spPr>
        <p:txBody>
          <a:bodyPr lIns="0" tIns="0" rIns="0" bIns="0"/>
          <a:lstStyle/>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smtClean="0">
                <a:solidFill>
                  <a:srgbClr val="16165D"/>
                </a:solidFill>
                <a:ea typeface="ＭＳ Ｐゴシック"/>
                <a:cs typeface="ＭＳ Ｐゴシック"/>
              </a:rPr>
              <a:t>Installed power meters throughout Data Center</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smtClean="0">
                <a:solidFill>
                  <a:srgbClr val="16165D"/>
                </a:solidFill>
                <a:ea typeface="ＭＳ Ｐゴシック"/>
              </a:rPr>
              <a:t>Established overall data center power usage ~ 290kW</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1800" smtClean="0">
              <a:solidFill>
                <a:srgbClr val="16165D"/>
              </a:solidFill>
              <a:ea typeface="ＭＳ Ｐゴシック"/>
            </a:endParaRP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smtClean="0">
                <a:solidFill>
                  <a:srgbClr val="16165D"/>
                </a:solidFill>
                <a:ea typeface="ＭＳ Ｐゴシック"/>
                <a:cs typeface="ＭＳ Ｐゴシック"/>
              </a:rPr>
              <a:t>Installed metered PDU’s and plugged in inventoried hosts</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1800" smtClean="0">
              <a:solidFill>
                <a:srgbClr val="16165D"/>
              </a:solidFill>
              <a:ea typeface="ＭＳ Ｐゴシック"/>
            </a:endParaRP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smtClean="0">
                <a:solidFill>
                  <a:srgbClr val="16165D"/>
                </a:solidFill>
                <a:ea typeface="ＭＳ Ｐゴシック"/>
                <a:cs typeface="ＭＳ Ｐゴシック"/>
              </a:rPr>
              <a:t>Installed chilled water flow meters</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smtClean="0">
                <a:solidFill>
                  <a:srgbClr val="16165D"/>
                </a:solidFill>
                <a:ea typeface="ＭＳ Ｐゴシック"/>
              </a:rPr>
              <a:t>Established overall data center heat load ~ 120tons</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1800" smtClean="0">
              <a:solidFill>
                <a:srgbClr val="16165D"/>
              </a:solidFill>
              <a:ea typeface="ＭＳ Ｐゴシック"/>
            </a:endParaRP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smtClean="0">
                <a:solidFill>
                  <a:srgbClr val="16165D"/>
                </a:solidFill>
                <a:ea typeface="ＭＳ Ｐゴシック"/>
                <a:cs typeface="ＭＳ Ｐゴシック"/>
              </a:rPr>
              <a:t>Established CU Data Center PUE (Power Usage Effectiveness)</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1800" smtClean="0">
              <a:solidFill>
                <a:srgbClr val="16165D"/>
              </a:solidFill>
              <a:ea typeface="ＭＳ Ｐゴシック"/>
              <a:cs typeface="ＭＳ Ｐゴシック"/>
            </a:endParaRP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smtClean="0">
                <a:solidFill>
                  <a:srgbClr val="16165D"/>
                </a:solidFill>
                <a:ea typeface="ＭＳ Ｐゴシック"/>
                <a:cs typeface="ＭＳ Ｐゴシック"/>
              </a:rPr>
              <a:t>Other Data Center Improvements</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ea typeface="ＭＳ Ｐゴシック"/>
              <a:cs typeface="ＭＳ Ｐゴシック"/>
            </a:endParaRP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ea typeface="ＭＳ Ｐゴシック"/>
              <a:cs typeface="ＭＳ Ｐゴシック"/>
            </a:endParaRPr>
          </a:p>
        </p:txBody>
      </p:sp>
      <p:sp>
        <p:nvSpPr>
          <p:cNvPr id="36867" name="Slide Number Placeholder 5"/>
          <p:cNvSpPr>
            <a:spLocks noGrp="1"/>
          </p:cNvSpPr>
          <p:nvPr>
            <p:ph type="sldNum" sz="quarter" idx="12"/>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2EF3BFA-FFC0-4C19-BA96-4259B0DBA444}" type="slidenum">
              <a:rPr lang="en-US" smtClean="0">
                <a:ea typeface="ＭＳ Ｐゴシック"/>
                <a:cs typeface="ＭＳ Ｐゴシック"/>
              </a:rPr>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11</a:t>
            </a:fld>
            <a:endParaRPr lang="en-US" smtClean="0">
              <a:ea typeface="ＭＳ Ｐゴシック"/>
              <a:cs typeface="ＭＳ Ｐゴシック"/>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1752600" y="304800"/>
            <a:ext cx="5638800" cy="863600"/>
          </a:xfrm>
        </p:spPr>
        <p:txBody>
          <a:bodyPr/>
          <a:lstStyle/>
          <a:p>
            <a:r>
              <a:rPr lang="en-US" smtClean="0">
                <a:ea typeface="ＭＳ Ｐゴシック"/>
                <a:cs typeface="ＭＳ Ｐゴシック"/>
              </a:rPr>
              <a:t>Selected Metering Products</a:t>
            </a:r>
          </a:p>
        </p:txBody>
      </p:sp>
      <p:sp>
        <p:nvSpPr>
          <p:cNvPr id="38914" name="Content Placeholder 2"/>
          <p:cNvSpPr>
            <a:spLocks noGrp="1"/>
          </p:cNvSpPr>
          <p:nvPr>
            <p:ph idx="1"/>
          </p:nvPr>
        </p:nvSpPr>
        <p:spPr>
          <a:xfrm>
            <a:off x="228600" y="990600"/>
            <a:ext cx="6477000" cy="2895600"/>
          </a:xfrm>
        </p:spPr>
        <p:txBody>
          <a:bodyPr/>
          <a:lstStyle/>
          <a:p>
            <a:r>
              <a:rPr lang="en-US" sz="2000" smtClean="0">
                <a:solidFill>
                  <a:srgbClr val="16165D"/>
                </a:solidFill>
                <a:ea typeface="ＭＳ Ｐゴシック"/>
                <a:cs typeface="ＭＳ Ｐゴシック"/>
              </a:rPr>
              <a:t>Power Panel Metering</a:t>
            </a:r>
          </a:p>
          <a:p>
            <a:pPr lvl="1"/>
            <a:r>
              <a:rPr lang="en-US" sz="2000" smtClean="0">
                <a:solidFill>
                  <a:srgbClr val="16165D"/>
                </a:solidFill>
                <a:ea typeface="ＭＳ Ｐゴシック"/>
              </a:rPr>
              <a:t>WattNode Meter</a:t>
            </a:r>
          </a:p>
          <a:p>
            <a:pPr lvl="1"/>
            <a:r>
              <a:rPr lang="en-US" sz="2000" smtClean="0">
                <a:solidFill>
                  <a:srgbClr val="16165D"/>
                </a:solidFill>
                <a:ea typeface="ＭＳ Ｐゴシック"/>
              </a:rPr>
              <a:t>Babel Buster SPX (ModBus to SNMP translator)</a:t>
            </a:r>
          </a:p>
          <a:p>
            <a:r>
              <a:rPr lang="en-US" sz="2000" smtClean="0">
                <a:solidFill>
                  <a:srgbClr val="16165D"/>
                </a:solidFill>
                <a:ea typeface="ＭＳ Ｐゴシック"/>
                <a:cs typeface="ＭＳ Ｐゴシック"/>
              </a:rPr>
              <a:t>Server Level Metering</a:t>
            </a:r>
          </a:p>
          <a:p>
            <a:pPr lvl="1"/>
            <a:r>
              <a:rPr lang="en-US" sz="2000" smtClean="0">
                <a:solidFill>
                  <a:srgbClr val="16165D"/>
                </a:solidFill>
                <a:ea typeface="ＭＳ Ｐゴシック"/>
              </a:rPr>
              <a:t>Raritan PDU</a:t>
            </a:r>
          </a:p>
          <a:p>
            <a:r>
              <a:rPr lang="en-US" sz="2000" smtClean="0">
                <a:solidFill>
                  <a:srgbClr val="16165D"/>
                </a:solidFill>
                <a:ea typeface="ＭＳ Ｐゴシック"/>
                <a:cs typeface="ＭＳ Ｐゴシック"/>
              </a:rPr>
              <a:t>Chilled Water Metering</a:t>
            </a:r>
          </a:p>
          <a:p>
            <a:pPr lvl="1"/>
            <a:r>
              <a:rPr lang="en-US" sz="2000" smtClean="0">
                <a:solidFill>
                  <a:srgbClr val="16165D"/>
                </a:solidFill>
                <a:ea typeface="ＭＳ Ｐゴシック"/>
              </a:rPr>
              <a:t>Flexim – Fluxus ADM 7407</a:t>
            </a:r>
          </a:p>
          <a:p>
            <a:pPr>
              <a:buFontTx/>
              <a:buNone/>
            </a:pPr>
            <a:endParaRPr lang="en-US" sz="2000" smtClean="0">
              <a:ea typeface="ＭＳ Ｐゴシック"/>
              <a:cs typeface="ＭＳ Ｐゴシック"/>
            </a:endParaRPr>
          </a:p>
          <a:p>
            <a:pPr lvl="1"/>
            <a:endParaRPr lang="en-US" sz="2000" smtClean="0">
              <a:ea typeface="ＭＳ Ｐゴシック"/>
            </a:endParaRPr>
          </a:p>
        </p:txBody>
      </p:sp>
      <p:sp>
        <p:nvSpPr>
          <p:cNvPr id="38915" name="Slide Number Placeholder 7"/>
          <p:cNvSpPr>
            <a:spLocks noGrp="1"/>
          </p:cNvSpPr>
          <p:nvPr>
            <p:ph type="sldNum" sz="quarter" idx="12"/>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8C07141-ACB0-4D48-9B95-B7BE9ECC1D0B}" type="slidenum">
              <a:rPr lang="en-US" smtClean="0">
                <a:ea typeface="ＭＳ Ｐゴシック"/>
                <a:cs typeface="ＭＳ Ｐゴシック"/>
              </a:rPr>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12</a:t>
            </a:fld>
            <a:endParaRPr lang="en-US" smtClean="0">
              <a:ea typeface="ＭＳ Ｐゴシック"/>
              <a:cs typeface="ＭＳ Ｐゴシック"/>
            </a:endParaRPr>
          </a:p>
        </p:txBody>
      </p:sp>
      <p:pic>
        <p:nvPicPr>
          <p:cNvPr id="38916" name="Picture 8"/>
          <p:cNvPicPr>
            <a:picLocks noChangeAspect="1"/>
          </p:cNvPicPr>
          <p:nvPr/>
        </p:nvPicPr>
        <p:blipFill>
          <a:blip r:embed="rId3"/>
          <a:srcRect/>
          <a:stretch>
            <a:fillRect/>
          </a:stretch>
        </p:blipFill>
        <p:spPr bwMode="auto">
          <a:xfrm>
            <a:off x="5791200" y="4572000"/>
            <a:ext cx="3175000" cy="914400"/>
          </a:xfrm>
          <a:prstGeom prst="rect">
            <a:avLst/>
          </a:prstGeom>
          <a:noFill/>
          <a:ln w="9525">
            <a:noFill/>
            <a:miter lim="800000"/>
            <a:headEnd/>
            <a:tailEnd/>
          </a:ln>
        </p:spPr>
      </p:pic>
      <p:pic>
        <p:nvPicPr>
          <p:cNvPr id="38917" name="Picture 9"/>
          <p:cNvPicPr>
            <a:picLocks noChangeAspect="1"/>
          </p:cNvPicPr>
          <p:nvPr/>
        </p:nvPicPr>
        <p:blipFill>
          <a:blip r:embed="rId4"/>
          <a:srcRect/>
          <a:stretch>
            <a:fillRect/>
          </a:stretch>
        </p:blipFill>
        <p:spPr bwMode="auto">
          <a:xfrm>
            <a:off x="0" y="4191000"/>
            <a:ext cx="1930400" cy="1447800"/>
          </a:xfrm>
          <a:prstGeom prst="rect">
            <a:avLst/>
          </a:prstGeom>
          <a:noFill/>
          <a:ln w="9525">
            <a:noFill/>
            <a:miter lim="800000"/>
            <a:headEnd/>
            <a:tailEnd/>
          </a:ln>
        </p:spPr>
      </p:pic>
      <p:pic>
        <p:nvPicPr>
          <p:cNvPr id="38918" name="Picture 10"/>
          <p:cNvPicPr>
            <a:picLocks noChangeAspect="1"/>
          </p:cNvPicPr>
          <p:nvPr/>
        </p:nvPicPr>
        <p:blipFill>
          <a:blip r:embed="rId5"/>
          <a:srcRect/>
          <a:stretch>
            <a:fillRect/>
          </a:stretch>
        </p:blipFill>
        <p:spPr bwMode="auto">
          <a:xfrm>
            <a:off x="1905000" y="4343400"/>
            <a:ext cx="2176463" cy="1295400"/>
          </a:xfrm>
          <a:prstGeom prst="rect">
            <a:avLst/>
          </a:prstGeom>
          <a:noFill/>
          <a:ln w="9525">
            <a:noFill/>
            <a:miter lim="800000"/>
            <a:headEnd/>
            <a:tailEnd/>
          </a:ln>
        </p:spPr>
      </p:pic>
      <p:pic>
        <p:nvPicPr>
          <p:cNvPr id="38919" name="Picture 12"/>
          <p:cNvPicPr>
            <a:picLocks noChangeAspect="1"/>
          </p:cNvPicPr>
          <p:nvPr/>
        </p:nvPicPr>
        <p:blipFill>
          <a:blip r:embed="rId6"/>
          <a:srcRect/>
          <a:stretch>
            <a:fillRect/>
          </a:stretch>
        </p:blipFill>
        <p:spPr bwMode="auto">
          <a:xfrm>
            <a:off x="4419600" y="4191000"/>
            <a:ext cx="1371600" cy="1447800"/>
          </a:xfrm>
          <a:prstGeom prst="rect">
            <a:avLst/>
          </a:prstGeom>
          <a:noFill/>
          <a:ln w="9525">
            <a:noFill/>
            <a:miter lim="800000"/>
            <a:headEnd/>
            <a:tailEnd/>
          </a:ln>
        </p:spPr>
      </p:pic>
      <p:pic>
        <p:nvPicPr>
          <p:cNvPr id="38920" name="Picture 9" descr="ChilledWater_FLEXIM_4.JPG"/>
          <p:cNvPicPr>
            <a:picLocks noChangeAspect="1"/>
          </p:cNvPicPr>
          <p:nvPr/>
        </p:nvPicPr>
        <p:blipFill>
          <a:blip r:embed="rId7"/>
          <a:srcRect/>
          <a:stretch>
            <a:fillRect/>
          </a:stretch>
        </p:blipFill>
        <p:spPr bwMode="auto">
          <a:xfrm>
            <a:off x="5943600" y="2362200"/>
            <a:ext cx="2413000" cy="153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idx="4294967295"/>
          </p:nvPr>
        </p:nvSpPr>
        <p:spPr>
          <a:xfrm>
            <a:off x="1905000" y="304800"/>
            <a:ext cx="5029200" cy="777875"/>
          </a:xfrm>
        </p:spPr>
        <p:txBody>
          <a:bodyPr lIns="0" tIns="0" rIns="0" bIns="0"/>
          <a:lstStyle/>
          <a:p>
            <a:pPr algn="ct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ea typeface="ＭＳ Ｐゴシック"/>
                <a:cs typeface="ＭＳ Ｐゴシック"/>
              </a:rPr>
              <a:t>Power Meter Installation</a:t>
            </a:r>
          </a:p>
        </p:txBody>
      </p:sp>
      <p:sp>
        <p:nvSpPr>
          <p:cNvPr id="40962" name="Rectangle 2"/>
          <p:cNvSpPr>
            <a:spLocks noGrp="1" noChangeArrowheads="1"/>
          </p:cNvSpPr>
          <p:nvPr>
            <p:ph type="body" idx="4294967295"/>
          </p:nvPr>
        </p:nvSpPr>
        <p:spPr>
          <a:xfrm>
            <a:off x="152400" y="1143000"/>
            <a:ext cx="6019800" cy="2133600"/>
          </a:xfrm>
        </p:spPr>
        <p:txBody>
          <a:bodyPr lIns="0" tIns="0" rIns="0" bIns="0"/>
          <a:lstStyle/>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smtClean="0">
                <a:solidFill>
                  <a:srgbClr val="16165D"/>
                </a:solidFill>
                <a:ea typeface="ＭＳ Ｐゴシック"/>
                <a:cs typeface="ＭＳ Ｐゴシック"/>
              </a:rPr>
              <a:t>Installed WattNodes in 20 Power Panels</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smtClean="0">
                <a:solidFill>
                  <a:srgbClr val="16165D"/>
                </a:solidFill>
                <a:ea typeface="ＭＳ Ｐゴシック"/>
                <a:cs typeface="ＭＳ Ｐゴシック"/>
              </a:rPr>
              <a:t>17 Panels in Data Center</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smtClean="0">
                <a:solidFill>
                  <a:srgbClr val="16165D"/>
                </a:solidFill>
                <a:ea typeface="ＭＳ Ｐゴシック"/>
                <a:cs typeface="ＭＳ Ｐゴシック"/>
              </a:rPr>
              <a:t>3 Main Feeder Panels in Mechanical room</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smtClean="0">
                <a:solidFill>
                  <a:srgbClr val="16165D"/>
                </a:solidFill>
                <a:ea typeface="ＭＳ Ｐゴシック"/>
              </a:rPr>
              <a:t>ATS 2 &amp; 3 - HVAC Load</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smtClean="0">
                <a:solidFill>
                  <a:srgbClr val="16165D"/>
                </a:solidFill>
                <a:ea typeface="ＭＳ Ｐゴシック"/>
              </a:rPr>
              <a:t>ATS 4 -  IT Load</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000" smtClean="0">
              <a:ea typeface="ＭＳ Ｐゴシック"/>
            </a:endParaRPr>
          </a:p>
        </p:txBody>
      </p:sp>
      <p:sp>
        <p:nvSpPr>
          <p:cNvPr id="40963" name="Slide Number Placeholder 6"/>
          <p:cNvSpPr>
            <a:spLocks noGrp="1"/>
          </p:cNvSpPr>
          <p:nvPr>
            <p:ph type="sldNum" sz="quarter" idx="12"/>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BBED75E1-8926-4C41-8965-24085C79C6A3}" type="slidenum">
              <a:rPr lang="en-US" smtClean="0">
                <a:ea typeface="ＭＳ Ｐゴシック"/>
                <a:cs typeface="ＭＳ Ｐゴシック"/>
              </a:rPr>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13</a:t>
            </a:fld>
            <a:endParaRPr lang="en-US" smtClean="0">
              <a:ea typeface="ＭＳ Ｐゴシック"/>
              <a:cs typeface="ＭＳ Ｐゴシック"/>
            </a:endParaRPr>
          </a:p>
        </p:txBody>
      </p:sp>
      <p:sp>
        <p:nvSpPr>
          <p:cNvPr id="40964" name="Rectangle 2"/>
          <p:cNvSpPr txBox="1">
            <a:spLocks noChangeArrowheads="1"/>
          </p:cNvSpPr>
          <p:nvPr/>
        </p:nvSpPr>
        <p:spPr bwMode="auto">
          <a:xfrm>
            <a:off x="3048000" y="3505200"/>
            <a:ext cx="3200400" cy="1371600"/>
          </a:xfrm>
          <a:prstGeom prst="rect">
            <a:avLst/>
          </a:prstGeom>
          <a:noFill/>
          <a:ln w="9525">
            <a:noFill/>
            <a:round/>
            <a:headEnd/>
            <a:tailEnd/>
          </a:ln>
        </p:spPr>
        <p:txBody>
          <a:bodyPr lIns="0" tIns="0" rIns="0" bIns="0"/>
          <a:lstStyle/>
          <a:p>
            <a:pPr marL="331788" indent="-331788" algn="ctr" eaLnBrk="0" hangingPunct="0">
              <a:spcBef>
                <a:spcPts val="600"/>
              </a:spcBef>
              <a:buClr>
                <a:srgbClr val="000000"/>
              </a:buClr>
              <a:buSzPct val="100000"/>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a:solidFill>
                  <a:srgbClr val="16165D"/>
                </a:solidFill>
              </a:rPr>
              <a:t>290kW IT load read from PP1,2,3,4,5,6,16,26,27</a:t>
            </a:r>
          </a:p>
          <a:p>
            <a:pPr marL="331788" indent="-331788" algn="ctr" eaLnBrk="0" hangingPunct="0">
              <a:spcBef>
                <a:spcPts val="600"/>
              </a:spcBef>
              <a:buClr>
                <a:srgbClr val="000000"/>
              </a:buClr>
              <a:buSzPct val="100000"/>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a:solidFill>
                  <a:srgbClr val="16165D"/>
                </a:solidFill>
              </a:rPr>
              <a:t>120kW HVAC load read from ATS 2 &amp; 3</a:t>
            </a:r>
          </a:p>
        </p:txBody>
      </p:sp>
      <p:pic>
        <p:nvPicPr>
          <p:cNvPr id="40965" name="Picture 7" descr="pp16-20-21-22-24-wattnodes.jpg"/>
          <p:cNvPicPr>
            <a:picLocks noChangeAspect="1"/>
          </p:cNvPicPr>
          <p:nvPr/>
        </p:nvPicPr>
        <p:blipFill>
          <a:blip r:embed="rId3"/>
          <a:srcRect/>
          <a:stretch>
            <a:fillRect/>
          </a:stretch>
        </p:blipFill>
        <p:spPr bwMode="auto">
          <a:xfrm>
            <a:off x="6248400" y="990600"/>
            <a:ext cx="2355850" cy="3797300"/>
          </a:xfrm>
          <a:prstGeom prst="rect">
            <a:avLst/>
          </a:prstGeom>
          <a:noFill/>
          <a:ln w="9525">
            <a:noFill/>
            <a:miter lim="800000"/>
            <a:headEnd/>
            <a:tailEnd/>
          </a:ln>
        </p:spPr>
      </p:pic>
      <p:pic>
        <p:nvPicPr>
          <p:cNvPr id="40966" name="Picture 9" descr="P1010071.JPG"/>
          <p:cNvPicPr>
            <a:picLocks noChangeAspect="1"/>
          </p:cNvPicPr>
          <p:nvPr/>
        </p:nvPicPr>
        <p:blipFill>
          <a:blip r:embed="rId4"/>
          <a:srcRect/>
          <a:stretch>
            <a:fillRect/>
          </a:stretch>
        </p:blipFill>
        <p:spPr bwMode="auto">
          <a:xfrm>
            <a:off x="152400" y="3295650"/>
            <a:ext cx="2819400" cy="21145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1143000" y="228600"/>
            <a:ext cx="6553200" cy="863600"/>
          </a:xfrm>
        </p:spPr>
        <p:txBody>
          <a:bodyPr/>
          <a:lstStyle/>
          <a:p>
            <a:r>
              <a:rPr lang="en-US" smtClean="0">
                <a:ea typeface="ＭＳ Ｐゴシック"/>
                <a:cs typeface="ＭＳ Ｐゴシック"/>
              </a:rPr>
              <a:t>Chilled Water Meter Installation</a:t>
            </a:r>
          </a:p>
        </p:txBody>
      </p:sp>
      <p:sp>
        <p:nvSpPr>
          <p:cNvPr id="43010" name="Content Placeholder 2"/>
          <p:cNvSpPr>
            <a:spLocks noGrp="1"/>
          </p:cNvSpPr>
          <p:nvPr>
            <p:ph idx="1"/>
          </p:nvPr>
        </p:nvSpPr>
        <p:spPr>
          <a:xfrm>
            <a:off x="152400" y="914400"/>
            <a:ext cx="5562600" cy="1752600"/>
          </a:xfrm>
        </p:spPr>
        <p:txBody>
          <a:bodyPr/>
          <a:lstStyle/>
          <a:p>
            <a:r>
              <a:rPr lang="en-US" sz="2000" smtClean="0">
                <a:solidFill>
                  <a:srgbClr val="16165D"/>
                </a:solidFill>
                <a:ea typeface="ＭＳ Ｐゴシック"/>
                <a:cs typeface="ＭＳ Ｐゴシック"/>
              </a:rPr>
              <a:t>Flexim meters installed in Mechanical Room</a:t>
            </a:r>
          </a:p>
          <a:p>
            <a:r>
              <a:rPr lang="en-US" sz="2000" smtClean="0">
                <a:solidFill>
                  <a:srgbClr val="16165D"/>
                </a:solidFill>
                <a:ea typeface="ＭＳ Ｐゴシック"/>
                <a:cs typeface="ＭＳ Ｐゴシック"/>
              </a:rPr>
              <a:t>Sensors installed to measure flow rate and temperature</a:t>
            </a:r>
          </a:p>
          <a:p>
            <a:r>
              <a:rPr lang="en-US" sz="2000" smtClean="0">
                <a:solidFill>
                  <a:srgbClr val="16165D"/>
                </a:solidFill>
                <a:ea typeface="ＭＳ Ｐゴシック"/>
                <a:cs typeface="ＭＳ Ｐゴシック"/>
              </a:rPr>
              <a:t>Result is Heat Flow Rate in tons</a:t>
            </a:r>
          </a:p>
          <a:p>
            <a:r>
              <a:rPr lang="en-US" sz="2000" smtClean="0">
                <a:solidFill>
                  <a:srgbClr val="16165D"/>
                </a:solidFill>
                <a:ea typeface="ＭＳ Ｐゴシック"/>
                <a:cs typeface="ＭＳ Ｐゴシック"/>
              </a:rPr>
              <a:t>HF (tons) = Vol Flow (gpm) * ∆T / 24</a:t>
            </a:r>
          </a:p>
          <a:p>
            <a:endParaRPr lang="en-US" sz="2000" smtClean="0">
              <a:ea typeface="ＭＳ Ｐゴシック"/>
              <a:cs typeface="ＭＳ Ｐゴシック"/>
            </a:endParaRPr>
          </a:p>
          <a:p>
            <a:pPr>
              <a:buFontTx/>
              <a:buNone/>
            </a:pPr>
            <a:endParaRPr lang="en-US" smtClean="0">
              <a:ea typeface="ＭＳ Ｐゴシック"/>
              <a:cs typeface="ＭＳ Ｐゴシック"/>
            </a:endParaRPr>
          </a:p>
        </p:txBody>
      </p:sp>
      <p:sp>
        <p:nvSpPr>
          <p:cNvPr id="43011" name="Slide Number Placeholder 7"/>
          <p:cNvSpPr>
            <a:spLocks noGrp="1"/>
          </p:cNvSpPr>
          <p:nvPr>
            <p:ph type="sldNum" sz="quarter" idx="12"/>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32669959-F672-4A73-B333-56CF28C067CA}" type="slidenum">
              <a:rPr lang="en-US" smtClean="0">
                <a:ea typeface="ＭＳ Ｐゴシック"/>
                <a:cs typeface="ＭＳ Ｐゴシック"/>
              </a:rPr>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14</a:t>
            </a:fld>
            <a:endParaRPr lang="en-US" smtClean="0">
              <a:ea typeface="ＭＳ Ｐゴシック"/>
              <a:cs typeface="ＭＳ Ｐゴシック"/>
            </a:endParaRPr>
          </a:p>
        </p:txBody>
      </p:sp>
      <p:pic>
        <p:nvPicPr>
          <p:cNvPr id="43012" name="Picture 8" descr="FleximFlowMeters.JPG"/>
          <p:cNvPicPr>
            <a:picLocks noChangeAspect="1"/>
          </p:cNvPicPr>
          <p:nvPr/>
        </p:nvPicPr>
        <p:blipFill>
          <a:blip r:embed="rId3"/>
          <a:srcRect/>
          <a:stretch>
            <a:fillRect/>
          </a:stretch>
        </p:blipFill>
        <p:spPr bwMode="auto">
          <a:xfrm>
            <a:off x="228600" y="2743200"/>
            <a:ext cx="4002088" cy="2720975"/>
          </a:xfrm>
          <a:prstGeom prst="rect">
            <a:avLst/>
          </a:prstGeom>
          <a:noFill/>
          <a:ln w="9525">
            <a:noFill/>
            <a:miter lim="800000"/>
            <a:headEnd/>
            <a:tailEnd/>
          </a:ln>
        </p:spPr>
      </p:pic>
      <p:pic>
        <p:nvPicPr>
          <p:cNvPr id="43013" name="Picture 9" descr="FleximSensor_4.JPG"/>
          <p:cNvPicPr>
            <a:picLocks noChangeAspect="1"/>
          </p:cNvPicPr>
          <p:nvPr/>
        </p:nvPicPr>
        <p:blipFill>
          <a:blip r:embed="rId4"/>
          <a:srcRect/>
          <a:stretch>
            <a:fillRect/>
          </a:stretch>
        </p:blipFill>
        <p:spPr bwMode="auto">
          <a:xfrm>
            <a:off x="5715000" y="990600"/>
            <a:ext cx="2176463" cy="2540000"/>
          </a:xfrm>
          <a:prstGeom prst="rect">
            <a:avLst/>
          </a:prstGeom>
          <a:noFill/>
          <a:ln w="9525">
            <a:noFill/>
            <a:miter lim="800000"/>
            <a:headEnd/>
            <a:tailEnd/>
          </a:ln>
        </p:spPr>
      </p:pic>
      <p:sp>
        <p:nvSpPr>
          <p:cNvPr id="43014" name="Content Placeholder 2"/>
          <p:cNvSpPr txBox="1">
            <a:spLocks/>
          </p:cNvSpPr>
          <p:nvPr/>
        </p:nvSpPr>
        <p:spPr bwMode="auto">
          <a:xfrm>
            <a:off x="4572000" y="3733800"/>
            <a:ext cx="4191000" cy="1905000"/>
          </a:xfrm>
          <a:prstGeom prst="rect">
            <a:avLst/>
          </a:prstGeom>
          <a:noFill/>
          <a:ln w="9525">
            <a:noFill/>
            <a:round/>
            <a:headEnd/>
            <a:tailEnd/>
          </a:ln>
        </p:spPr>
        <p:txBody>
          <a:bodyPr lIns="90000" tIns="46800" rIns="90000" bIns="46800"/>
          <a:lstStyle/>
          <a:p>
            <a:pPr marL="331788" indent="-331788" algn="ctr" eaLnBrk="0" hangingPunct="0">
              <a:lnSpc>
                <a:spcPct val="71000"/>
              </a:lnSpc>
              <a:spcBef>
                <a:spcPts val="600"/>
              </a:spcBef>
              <a:buClr>
                <a:srgbClr val="000000"/>
              </a:buClr>
              <a:buSzPct val="100000"/>
              <a:buFont typeface="Arial" charset="0"/>
              <a:buChar char="•"/>
            </a:pPr>
            <a:r>
              <a:rPr lang="en-US" sz="2000">
                <a:solidFill>
                  <a:srgbClr val="16165D"/>
                </a:solidFill>
              </a:rPr>
              <a:t>Sensors installed in 3 locations</a:t>
            </a:r>
          </a:p>
          <a:p>
            <a:pPr marL="731838" lvl="1" indent="-274638" algn="ctr" eaLnBrk="0" hangingPunct="0">
              <a:lnSpc>
                <a:spcPct val="71000"/>
              </a:lnSpc>
              <a:spcBef>
                <a:spcPts val="600"/>
              </a:spcBef>
              <a:buClr>
                <a:srgbClr val="000000"/>
              </a:buClr>
              <a:buSzPct val="100000"/>
              <a:buFont typeface="Arial" charset="0"/>
              <a:buChar char="–"/>
            </a:pPr>
            <a:r>
              <a:rPr lang="en-US" sz="2000">
                <a:solidFill>
                  <a:srgbClr val="16165D"/>
                </a:solidFill>
              </a:rPr>
              <a:t>Liebert CRACs 1 – 6</a:t>
            </a:r>
          </a:p>
          <a:p>
            <a:pPr marL="731838" lvl="1" indent="-274638" algn="ctr" eaLnBrk="0" hangingPunct="0">
              <a:lnSpc>
                <a:spcPct val="71000"/>
              </a:lnSpc>
              <a:spcBef>
                <a:spcPts val="600"/>
              </a:spcBef>
              <a:buClr>
                <a:srgbClr val="000000"/>
              </a:buClr>
              <a:buSzPct val="100000"/>
              <a:buFont typeface="Arial" charset="0"/>
              <a:buChar char="–"/>
            </a:pPr>
            <a:r>
              <a:rPr lang="en-US" sz="2000">
                <a:solidFill>
                  <a:srgbClr val="16165D"/>
                </a:solidFill>
              </a:rPr>
              <a:t>AC 1 &amp; 2</a:t>
            </a:r>
          </a:p>
          <a:p>
            <a:pPr marL="731838" lvl="1" indent="-274638" algn="ctr" eaLnBrk="0" hangingPunct="0">
              <a:lnSpc>
                <a:spcPct val="71000"/>
              </a:lnSpc>
              <a:spcBef>
                <a:spcPts val="600"/>
              </a:spcBef>
              <a:buClr>
                <a:srgbClr val="000000"/>
              </a:buClr>
              <a:buSzPct val="100000"/>
              <a:buFont typeface="Arial" charset="0"/>
              <a:buChar char="–"/>
            </a:pPr>
            <a:r>
              <a:rPr lang="en-US" sz="2000">
                <a:solidFill>
                  <a:srgbClr val="16165D"/>
                </a:solidFill>
              </a:rPr>
              <a:t>Dry Coolers</a:t>
            </a:r>
          </a:p>
          <a:p>
            <a:pPr marL="331788" indent="-331788" algn="ctr" eaLnBrk="0" hangingPunct="0">
              <a:lnSpc>
                <a:spcPct val="71000"/>
              </a:lnSpc>
              <a:spcBef>
                <a:spcPts val="600"/>
              </a:spcBef>
              <a:buClr>
                <a:srgbClr val="000000"/>
              </a:buClr>
              <a:buSzPct val="100000"/>
              <a:buFont typeface="Arial" charset="0"/>
              <a:buChar char="•"/>
            </a:pPr>
            <a:r>
              <a:rPr lang="en-US" sz="2000">
                <a:solidFill>
                  <a:srgbClr val="16165D"/>
                </a:solidFill>
              </a:rPr>
              <a:t>Meters tied into same Modbus network as Wattnodes</a:t>
            </a:r>
          </a:p>
          <a:p>
            <a:pPr marL="331788" indent="-331788" algn="ctr" eaLnBrk="0" hangingPunct="0">
              <a:lnSpc>
                <a:spcPct val="71000"/>
              </a:lnSpc>
              <a:spcBef>
                <a:spcPts val="600"/>
              </a:spcBef>
              <a:buClr>
                <a:srgbClr val="000000"/>
              </a:buClr>
              <a:buSzPct val="100000"/>
              <a:buFont typeface="Arial" charset="0"/>
              <a:buChar char="•"/>
            </a:pPr>
            <a:endParaRPr lang="en-US" sz="2000">
              <a:solidFill>
                <a:srgbClr val="000000"/>
              </a:solidFill>
            </a:endParaRPr>
          </a:p>
          <a:p>
            <a:pPr marL="331788" indent="-331788" algn="ctr" eaLnBrk="0" hangingPunct="0">
              <a:lnSpc>
                <a:spcPct val="71000"/>
              </a:lnSpc>
              <a:spcBef>
                <a:spcPts val="600"/>
              </a:spcBef>
              <a:buClr>
                <a:srgbClr val="000000"/>
              </a:buClr>
              <a:buSzPct val="100000"/>
              <a:buFont typeface="Arial" charset="0"/>
              <a:buNone/>
            </a:pPr>
            <a:endParaRPr lang="en-US">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idx="4294967295"/>
          </p:nvPr>
        </p:nvSpPr>
        <p:spPr>
          <a:xfrm>
            <a:off x="2286000" y="304800"/>
            <a:ext cx="4648200" cy="777875"/>
          </a:xfrm>
        </p:spPr>
        <p:txBody>
          <a:bodyPr lIns="0" tIns="0" rIns="0" bIns="0"/>
          <a:lstStyle/>
          <a:p>
            <a:pPr algn="ct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ea typeface="ＭＳ Ｐゴシック"/>
                <a:cs typeface="ＭＳ Ｐゴシック"/>
              </a:rPr>
              <a:t>Server Level Metering</a:t>
            </a:r>
          </a:p>
        </p:txBody>
      </p:sp>
      <p:sp>
        <p:nvSpPr>
          <p:cNvPr id="44034" name="Rectangle 2"/>
          <p:cNvSpPr>
            <a:spLocks noGrp="1" noChangeArrowheads="1"/>
          </p:cNvSpPr>
          <p:nvPr>
            <p:ph type="body" idx="4294967295"/>
          </p:nvPr>
        </p:nvSpPr>
        <p:spPr>
          <a:xfrm>
            <a:off x="304800" y="838200"/>
            <a:ext cx="8534400" cy="2971800"/>
          </a:xfrm>
        </p:spPr>
        <p:txBody>
          <a:bodyPr lIns="0" tIns="0" rIns="0" bIns="0"/>
          <a:lstStyle/>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smtClean="0">
                <a:solidFill>
                  <a:srgbClr val="16165D"/>
                </a:solidFill>
                <a:ea typeface="ＭＳ Ｐゴシック"/>
                <a:cs typeface="ＭＳ Ｐゴシック"/>
              </a:rPr>
              <a:t>Meter many different hardware types with Raritan PDU’s</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smtClean="0">
                <a:solidFill>
                  <a:srgbClr val="16165D"/>
                </a:solidFill>
                <a:ea typeface="ＭＳ Ｐゴシック"/>
              </a:rPr>
              <a:t>Sun: NetraT1, V100, V210, V240, 280R, V880, T2000</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smtClean="0">
                <a:solidFill>
                  <a:srgbClr val="16165D"/>
                </a:solidFill>
                <a:ea typeface="ＭＳ Ｐゴシック"/>
              </a:rPr>
              <a:t>HP: DL360G4p, DL360G5p, DL380G5</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smtClean="0">
                <a:solidFill>
                  <a:srgbClr val="16165D"/>
                </a:solidFill>
                <a:ea typeface="ＭＳ Ｐゴシック"/>
                <a:cs typeface="ＭＳ Ｐゴシック"/>
              </a:rPr>
              <a:t>30 Servers Identified to:</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smtClean="0">
                <a:solidFill>
                  <a:srgbClr val="16165D"/>
                </a:solidFill>
                <a:ea typeface="ＭＳ Ｐゴシック"/>
              </a:rPr>
              <a:t>Establish Active/Idle Benchmark</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smtClean="0">
                <a:solidFill>
                  <a:srgbClr val="16165D"/>
                </a:solidFill>
                <a:ea typeface="ＭＳ Ｐゴシック"/>
              </a:rPr>
              <a:t>Investigate service usage comparisons</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smtClean="0">
                <a:solidFill>
                  <a:srgbClr val="16165D"/>
                </a:solidFill>
                <a:ea typeface="ＭＳ Ｐゴシック"/>
                <a:cs typeface="ＭＳ Ｐゴシック"/>
              </a:rPr>
              <a:t>Blade chassis (HP c7000) and blade servers (HP BL460c) metered with built-in tools.</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000" smtClean="0">
              <a:ea typeface="ＭＳ Ｐゴシック"/>
              <a:cs typeface="ＭＳ Ｐゴシック"/>
            </a:endParaRPr>
          </a:p>
        </p:txBody>
      </p:sp>
      <p:sp>
        <p:nvSpPr>
          <p:cNvPr id="44035" name="Slide Number Placeholder 6"/>
          <p:cNvSpPr>
            <a:spLocks noGrp="1"/>
          </p:cNvSpPr>
          <p:nvPr>
            <p:ph type="sldNum" sz="quarter" idx="12"/>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328EEF75-B36C-4122-83F4-94A39670308C}" type="slidenum">
              <a:rPr lang="en-US" smtClean="0">
                <a:ea typeface="ＭＳ Ｐゴシック"/>
                <a:cs typeface="ＭＳ Ｐゴシック"/>
              </a:rPr>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15</a:t>
            </a:fld>
            <a:endParaRPr lang="en-US" smtClean="0">
              <a:ea typeface="ＭＳ Ｐゴシック"/>
              <a:cs typeface="ＭＳ Ｐゴシック"/>
            </a:endParaRPr>
          </a:p>
        </p:txBody>
      </p:sp>
      <p:pic>
        <p:nvPicPr>
          <p:cNvPr id="44036" name="Picture 6" descr="PDU_Rack14_crop.jpg"/>
          <p:cNvPicPr>
            <a:picLocks noChangeAspect="1"/>
          </p:cNvPicPr>
          <p:nvPr/>
        </p:nvPicPr>
        <p:blipFill>
          <a:blip r:embed="rId3"/>
          <a:srcRect/>
          <a:stretch>
            <a:fillRect/>
          </a:stretch>
        </p:blipFill>
        <p:spPr bwMode="auto">
          <a:xfrm>
            <a:off x="228600" y="3952875"/>
            <a:ext cx="4114800" cy="1609725"/>
          </a:xfrm>
          <a:prstGeom prst="rect">
            <a:avLst/>
          </a:prstGeom>
          <a:noFill/>
          <a:ln w="9525">
            <a:noFill/>
            <a:miter lim="800000"/>
            <a:headEnd/>
            <a:tailEnd/>
          </a:ln>
        </p:spPr>
      </p:pic>
      <p:pic>
        <p:nvPicPr>
          <p:cNvPr id="44037" name="Picture 7" descr="PDU_Rack67_4_crop.jpg"/>
          <p:cNvPicPr>
            <a:picLocks noChangeAspect="1"/>
          </p:cNvPicPr>
          <p:nvPr/>
        </p:nvPicPr>
        <p:blipFill>
          <a:blip r:embed="rId4"/>
          <a:srcRect/>
          <a:stretch>
            <a:fillRect/>
          </a:stretch>
        </p:blipFill>
        <p:spPr bwMode="auto">
          <a:xfrm>
            <a:off x="4660900" y="3962400"/>
            <a:ext cx="4254500" cy="16002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Parallelogram 54"/>
          <p:cNvSpPr>
            <a:spLocks noChangeArrowheads="1"/>
          </p:cNvSpPr>
          <p:nvPr/>
        </p:nvSpPr>
        <p:spPr bwMode="auto">
          <a:xfrm>
            <a:off x="1066800" y="533400"/>
            <a:ext cx="5562600" cy="1143000"/>
          </a:xfrm>
          <a:prstGeom prst="parallelogram">
            <a:avLst>
              <a:gd name="adj" fmla="val 100961"/>
            </a:avLst>
          </a:prstGeom>
          <a:solidFill>
            <a:srgbClr val="D9D9D9">
              <a:alpha val="25098"/>
            </a:srgbClr>
          </a:solidFill>
          <a:ln w="9525">
            <a:solidFill>
              <a:srgbClr val="D9D9D9">
                <a:alpha val="21960"/>
              </a:srgbClr>
            </a:solidFill>
            <a:miter lim="800000"/>
            <a:headEnd/>
            <a:tailEnd/>
          </a:ln>
          <a:effectLst>
            <a:outerShdw dist="23000" dir="5400000" rotWithShape="0">
              <a:srgbClr val="808080">
                <a:alpha val="34999"/>
              </a:srgbClr>
            </a:outerShdw>
          </a:effectLst>
        </p:spPr>
        <p:txBody>
          <a:bodyPr anchor="ctr"/>
          <a:lstStyle/>
          <a:p>
            <a:pPr algn="ctr" eaLnBrk="0" hangingPunct="0">
              <a:defRPr/>
            </a:pPr>
            <a:endParaRPr lang="en-US">
              <a:solidFill>
                <a:srgbClr val="FFFFFF"/>
              </a:solidFill>
              <a:ea typeface="ＭＳ Ｐゴシック" pitchFamily="34" charset="-128"/>
              <a:cs typeface="+mn-cs"/>
            </a:endParaRPr>
          </a:p>
        </p:txBody>
      </p:sp>
      <p:sp>
        <p:nvSpPr>
          <p:cNvPr id="19" name="Cube 18"/>
          <p:cNvSpPr>
            <a:spLocks noChangeArrowheads="1"/>
          </p:cNvSpPr>
          <p:nvPr/>
        </p:nvSpPr>
        <p:spPr bwMode="auto">
          <a:xfrm>
            <a:off x="1284288" y="1597025"/>
            <a:ext cx="274637" cy="635000"/>
          </a:xfrm>
          <a:prstGeom prst="cube">
            <a:avLst>
              <a:gd name="adj" fmla="val 69838"/>
            </a:avLst>
          </a:prstGeom>
          <a:solidFill>
            <a:srgbClr val="F2F2F2"/>
          </a:solidFill>
          <a:ln w="9525">
            <a:solidFill>
              <a:schemeClr val="tx1"/>
            </a:solidFill>
            <a:miter lim="800000"/>
            <a:headEnd/>
            <a:tailEnd/>
          </a:ln>
          <a:effectLst>
            <a:outerShdw dist="23000" dir="5400000" rotWithShape="0">
              <a:srgbClr val="808080">
                <a:alpha val="34999"/>
              </a:srgbClr>
            </a:outerShdw>
          </a:effectLst>
        </p:spPr>
        <p:txBody>
          <a:bodyPr anchor="ctr"/>
          <a:lstStyle/>
          <a:p>
            <a:pPr algn="ctr" eaLnBrk="0" hangingPunct="0">
              <a:defRPr/>
            </a:pPr>
            <a:endParaRPr lang="en-US">
              <a:solidFill>
                <a:srgbClr val="FFFFFF"/>
              </a:solidFill>
              <a:ea typeface="ＭＳ Ｐゴシック" pitchFamily="34" charset="-128"/>
              <a:cs typeface="+mn-cs"/>
            </a:endParaRPr>
          </a:p>
        </p:txBody>
      </p:sp>
      <p:sp>
        <p:nvSpPr>
          <p:cNvPr id="20" name="Cube 19"/>
          <p:cNvSpPr>
            <a:spLocks noChangeArrowheads="1"/>
          </p:cNvSpPr>
          <p:nvPr/>
        </p:nvSpPr>
        <p:spPr bwMode="auto">
          <a:xfrm>
            <a:off x="1558925" y="1279525"/>
            <a:ext cx="273050" cy="635000"/>
          </a:xfrm>
          <a:prstGeom prst="cube">
            <a:avLst>
              <a:gd name="adj" fmla="val 69838"/>
            </a:avLst>
          </a:prstGeom>
          <a:solidFill>
            <a:srgbClr val="F2F2F2"/>
          </a:solidFill>
          <a:ln w="9525">
            <a:solidFill>
              <a:schemeClr val="tx1"/>
            </a:solidFill>
            <a:miter lim="800000"/>
            <a:headEnd/>
            <a:tailEnd/>
          </a:ln>
          <a:effectLst>
            <a:outerShdw dist="23000" dir="5400000" rotWithShape="0">
              <a:srgbClr val="808080">
                <a:alpha val="34999"/>
              </a:srgbClr>
            </a:outerShdw>
          </a:effectLst>
        </p:spPr>
        <p:txBody>
          <a:bodyPr anchor="ctr"/>
          <a:lstStyle/>
          <a:p>
            <a:pPr algn="ctr" eaLnBrk="0" hangingPunct="0">
              <a:defRPr/>
            </a:pPr>
            <a:endParaRPr lang="en-US">
              <a:solidFill>
                <a:srgbClr val="FFFFFF"/>
              </a:solidFill>
              <a:ea typeface="ＭＳ Ｐゴシック" pitchFamily="34" charset="-128"/>
              <a:cs typeface="+mn-cs"/>
            </a:endParaRPr>
          </a:p>
        </p:txBody>
      </p:sp>
      <p:sp>
        <p:nvSpPr>
          <p:cNvPr id="4" name="Cube 3"/>
          <p:cNvSpPr>
            <a:spLocks noChangeArrowheads="1"/>
          </p:cNvSpPr>
          <p:nvPr/>
        </p:nvSpPr>
        <p:spPr bwMode="auto">
          <a:xfrm>
            <a:off x="1131888" y="1509713"/>
            <a:ext cx="5454650" cy="1930400"/>
          </a:xfrm>
          <a:prstGeom prst="cube">
            <a:avLst>
              <a:gd name="adj" fmla="val 53144"/>
            </a:avLst>
          </a:prstGeom>
          <a:solidFill>
            <a:srgbClr val="F2F2F2"/>
          </a:solidFill>
          <a:ln w="9525">
            <a:solidFill>
              <a:schemeClr val="tx1"/>
            </a:solidFill>
            <a:miter lim="800000"/>
            <a:headEnd/>
            <a:tailEnd/>
          </a:ln>
          <a:effectLst>
            <a:outerShdw dist="23000" dir="5400000" rotWithShape="0">
              <a:srgbClr val="808080">
                <a:alpha val="34999"/>
              </a:srgbClr>
            </a:outerShdw>
          </a:effectLst>
        </p:spPr>
        <p:txBody>
          <a:bodyPr anchor="ctr"/>
          <a:lstStyle/>
          <a:p>
            <a:pPr algn="ctr" eaLnBrk="0" hangingPunct="0">
              <a:defRPr/>
            </a:pPr>
            <a:endParaRPr lang="en-US">
              <a:solidFill>
                <a:srgbClr val="FFFFFF"/>
              </a:solidFill>
              <a:ea typeface="ＭＳ Ｐゴシック" pitchFamily="34" charset="-128"/>
              <a:cs typeface="+mn-cs"/>
            </a:endParaRPr>
          </a:p>
        </p:txBody>
      </p:sp>
      <p:sp>
        <p:nvSpPr>
          <p:cNvPr id="46085" name="TextBox 12"/>
          <p:cNvSpPr txBox="1">
            <a:spLocks noChangeArrowheads="1"/>
          </p:cNvSpPr>
          <p:nvPr/>
        </p:nvSpPr>
        <p:spPr bwMode="auto">
          <a:xfrm>
            <a:off x="2667000" y="3071813"/>
            <a:ext cx="2932113" cy="338137"/>
          </a:xfrm>
          <a:prstGeom prst="rect">
            <a:avLst/>
          </a:prstGeom>
          <a:noFill/>
          <a:ln w="9525">
            <a:noFill/>
            <a:miter lim="800000"/>
            <a:headEnd/>
            <a:tailEnd/>
          </a:ln>
        </p:spPr>
        <p:txBody>
          <a:bodyPr>
            <a:spAutoFit/>
          </a:bodyPr>
          <a:lstStyle/>
          <a:p>
            <a:pPr algn="r" eaLnBrk="0" hangingPunct="0"/>
            <a:r>
              <a:rPr lang="en-US" sz="1600" b="1">
                <a:solidFill>
                  <a:schemeClr val="tx1"/>
                </a:solidFill>
                <a:latin typeface="Calibri" pitchFamily="34" charset="0"/>
              </a:rPr>
              <a:t>Mechanical Room: 100 Level</a:t>
            </a:r>
          </a:p>
        </p:txBody>
      </p:sp>
      <p:sp>
        <p:nvSpPr>
          <p:cNvPr id="46086" name="TextBox 13"/>
          <p:cNvSpPr txBox="1">
            <a:spLocks noChangeArrowheads="1"/>
          </p:cNvSpPr>
          <p:nvPr/>
        </p:nvSpPr>
        <p:spPr bwMode="auto">
          <a:xfrm>
            <a:off x="3352800" y="2132013"/>
            <a:ext cx="2246313" cy="338137"/>
          </a:xfrm>
          <a:prstGeom prst="rect">
            <a:avLst/>
          </a:prstGeom>
          <a:noFill/>
          <a:ln w="9525">
            <a:noFill/>
            <a:miter lim="800000"/>
            <a:headEnd/>
            <a:tailEnd/>
          </a:ln>
        </p:spPr>
        <p:txBody>
          <a:bodyPr>
            <a:spAutoFit/>
          </a:bodyPr>
          <a:lstStyle/>
          <a:p>
            <a:pPr algn="r" eaLnBrk="0" hangingPunct="0"/>
            <a:r>
              <a:rPr lang="en-US" sz="1600" b="1">
                <a:solidFill>
                  <a:schemeClr val="tx1"/>
                </a:solidFill>
                <a:latin typeface="Calibri" pitchFamily="34" charset="0"/>
              </a:rPr>
              <a:t>Data Center: 200 Level</a:t>
            </a:r>
          </a:p>
        </p:txBody>
      </p:sp>
      <p:sp>
        <p:nvSpPr>
          <p:cNvPr id="46087" name="TextBox 15"/>
          <p:cNvSpPr txBox="1">
            <a:spLocks noChangeArrowheads="1"/>
          </p:cNvSpPr>
          <p:nvPr/>
        </p:nvSpPr>
        <p:spPr bwMode="auto">
          <a:xfrm>
            <a:off x="1900238" y="1179513"/>
            <a:ext cx="3686175" cy="338137"/>
          </a:xfrm>
          <a:prstGeom prst="rect">
            <a:avLst/>
          </a:prstGeom>
          <a:noFill/>
          <a:ln w="9525">
            <a:noFill/>
            <a:miter lim="800000"/>
            <a:headEnd/>
            <a:tailEnd/>
          </a:ln>
        </p:spPr>
        <p:txBody>
          <a:bodyPr>
            <a:spAutoFit/>
          </a:bodyPr>
          <a:lstStyle/>
          <a:p>
            <a:pPr algn="r" eaLnBrk="0" hangingPunct="0"/>
            <a:r>
              <a:rPr lang="en-US" sz="1600" b="1">
                <a:solidFill>
                  <a:schemeClr val="tx1"/>
                </a:solidFill>
                <a:latin typeface="Calibri" pitchFamily="34" charset="0"/>
              </a:rPr>
              <a:t>Campus Level</a:t>
            </a:r>
          </a:p>
        </p:txBody>
      </p:sp>
      <p:sp>
        <p:nvSpPr>
          <p:cNvPr id="21" name="Cube 20"/>
          <p:cNvSpPr>
            <a:spLocks noChangeArrowheads="1"/>
          </p:cNvSpPr>
          <p:nvPr/>
        </p:nvSpPr>
        <p:spPr bwMode="auto">
          <a:xfrm>
            <a:off x="1922463" y="1597025"/>
            <a:ext cx="636587" cy="847725"/>
          </a:xfrm>
          <a:prstGeom prst="cube">
            <a:avLst>
              <a:gd name="adj" fmla="val 37032"/>
            </a:avLst>
          </a:prstGeom>
          <a:solidFill>
            <a:srgbClr val="F2F2F2"/>
          </a:solidFill>
          <a:ln w="9525">
            <a:solidFill>
              <a:schemeClr val="tx1"/>
            </a:solidFill>
            <a:miter lim="800000"/>
            <a:headEnd/>
            <a:tailEnd/>
          </a:ln>
          <a:effectLst>
            <a:outerShdw dist="23000" dir="5400000" rotWithShape="0">
              <a:srgbClr val="808080">
                <a:alpha val="34999"/>
              </a:srgbClr>
            </a:outerShdw>
          </a:effectLst>
        </p:spPr>
        <p:txBody>
          <a:bodyPr anchor="ctr"/>
          <a:lstStyle/>
          <a:p>
            <a:pPr algn="ctr" eaLnBrk="0" hangingPunct="0">
              <a:defRPr/>
            </a:pPr>
            <a:endParaRPr lang="en-US">
              <a:solidFill>
                <a:srgbClr val="FFFFFF"/>
              </a:solidFill>
              <a:ea typeface="ＭＳ Ｐゴシック" pitchFamily="34" charset="-128"/>
              <a:cs typeface="+mn-cs"/>
            </a:endParaRPr>
          </a:p>
        </p:txBody>
      </p:sp>
      <p:sp>
        <p:nvSpPr>
          <p:cNvPr id="22" name="Cube 21"/>
          <p:cNvSpPr>
            <a:spLocks noChangeArrowheads="1"/>
          </p:cNvSpPr>
          <p:nvPr/>
        </p:nvSpPr>
        <p:spPr bwMode="auto">
          <a:xfrm>
            <a:off x="2368550" y="1597025"/>
            <a:ext cx="638175" cy="858838"/>
          </a:xfrm>
          <a:prstGeom prst="cube">
            <a:avLst>
              <a:gd name="adj" fmla="val 37032"/>
            </a:avLst>
          </a:prstGeom>
          <a:solidFill>
            <a:srgbClr val="F2F2F2"/>
          </a:solidFill>
          <a:ln w="9525">
            <a:solidFill>
              <a:schemeClr val="tx1"/>
            </a:solidFill>
            <a:miter lim="800000"/>
            <a:headEnd/>
            <a:tailEnd/>
          </a:ln>
          <a:effectLst>
            <a:outerShdw dist="23000" dir="5400000" rotWithShape="0">
              <a:srgbClr val="808080">
                <a:alpha val="34999"/>
              </a:srgbClr>
            </a:outerShdw>
          </a:effectLst>
        </p:spPr>
        <p:txBody>
          <a:bodyPr anchor="ctr"/>
          <a:lstStyle/>
          <a:p>
            <a:pPr algn="ctr" eaLnBrk="0" hangingPunct="0">
              <a:defRPr/>
            </a:pPr>
            <a:endParaRPr lang="en-US">
              <a:solidFill>
                <a:srgbClr val="FFFFFF"/>
              </a:solidFill>
              <a:ea typeface="ＭＳ Ｐゴシック" pitchFamily="34" charset="-128"/>
              <a:cs typeface="+mn-cs"/>
            </a:endParaRPr>
          </a:p>
        </p:txBody>
      </p:sp>
      <p:sp>
        <p:nvSpPr>
          <p:cNvPr id="5" name="Cube 4"/>
          <p:cNvSpPr>
            <a:spLocks noChangeArrowheads="1"/>
          </p:cNvSpPr>
          <p:nvPr/>
        </p:nvSpPr>
        <p:spPr bwMode="auto">
          <a:xfrm>
            <a:off x="1131888" y="576263"/>
            <a:ext cx="5454650" cy="1955800"/>
          </a:xfrm>
          <a:prstGeom prst="cube">
            <a:avLst>
              <a:gd name="adj" fmla="val 52500"/>
            </a:avLst>
          </a:prstGeom>
          <a:noFill/>
          <a:ln w="9525">
            <a:solidFill>
              <a:schemeClr val="tx1"/>
            </a:solidFill>
            <a:prstDash val="dash"/>
            <a:round/>
            <a:headEnd/>
            <a:tailEnd/>
          </a:ln>
          <a:effectLst>
            <a:outerShdw dist="23000" dir="5400000" rotWithShape="0">
              <a:srgbClr val="808080">
                <a:alpha val="34999"/>
              </a:srgbClr>
            </a:outerShdw>
          </a:effectLst>
        </p:spPr>
        <p:txBody>
          <a:bodyPr anchor="ctr"/>
          <a:lstStyle/>
          <a:p>
            <a:pPr algn="ctr" eaLnBrk="0" hangingPunct="0">
              <a:defRPr/>
            </a:pPr>
            <a:endParaRPr lang="en-US">
              <a:solidFill>
                <a:srgbClr val="FFFFFF"/>
              </a:solidFill>
              <a:ea typeface="ＭＳ Ｐゴシック" pitchFamily="34" charset="-128"/>
              <a:cs typeface="+mn-cs"/>
            </a:endParaRPr>
          </a:p>
        </p:txBody>
      </p:sp>
      <p:sp>
        <p:nvSpPr>
          <p:cNvPr id="27" name="Cube 26"/>
          <p:cNvSpPr>
            <a:spLocks noChangeArrowheads="1"/>
          </p:cNvSpPr>
          <p:nvPr/>
        </p:nvSpPr>
        <p:spPr bwMode="auto">
          <a:xfrm>
            <a:off x="1231900" y="2557463"/>
            <a:ext cx="274638" cy="635000"/>
          </a:xfrm>
          <a:prstGeom prst="cube">
            <a:avLst>
              <a:gd name="adj" fmla="val 69838"/>
            </a:avLst>
          </a:prstGeom>
          <a:solidFill>
            <a:srgbClr val="F2F2F2"/>
          </a:solidFill>
          <a:ln w="9525">
            <a:solidFill>
              <a:schemeClr val="tx1"/>
            </a:solidFill>
            <a:miter lim="800000"/>
            <a:headEnd/>
            <a:tailEnd/>
          </a:ln>
          <a:effectLst>
            <a:outerShdw dist="23000" dir="5400000" rotWithShape="0">
              <a:srgbClr val="808080">
                <a:alpha val="34999"/>
              </a:srgbClr>
            </a:outerShdw>
          </a:effectLst>
        </p:spPr>
        <p:txBody>
          <a:bodyPr anchor="ctr"/>
          <a:lstStyle/>
          <a:p>
            <a:pPr algn="ctr" eaLnBrk="0" hangingPunct="0">
              <a:defRPr/>
            </a:pPr>
            <a:endParaRPr lang="en-US">
              <a:solidFill>
                <a:srgbClr val="FFFFFF"/>
              </a:solidFill>
              <a:ea typeface="ＭＳ Ｐゴシック" pitchFamily="34" charset="-128"/>
              <a:cs typeface="+mn-cs"/>
            </a:endParaRPr>
          </a:p>
        </p:txBody>
      </p:sp>
      <p:cxnSp>
        <p:nvCxnSpPr>
          <p:cNvPr id="34" name="Shape 33"/>
          <p:cNvCxnSpPr>
            <a:cxnSpLocks noChangeShapeType="1"/>
            <a:stCxn id="46105" idx="0"/>
            <a:endCxn id="27" idx="2"/>
          </p:cNvCxnSpPr>
          <p:nvPr/>
        </p:nvCxnSpPr>
        <p:spPr bwMode="auto">
          <a:xfrm rot="5400000" flipH="1" flipV="1">
            <a:off x="710406" y="3136107"/>
            <a:ext cx="687387" cy="355600"/>
          </a:xfrm>
          <a:prstGeom prst="bentConnector2">
            <a:avLst/>
          </a:prstGeom>
          <a:noFill/>
          <a:ln w="25400">
            <a:solidFill>
              <a:schemeClr val="tx1"/>
            </a:solidFill>
            <a:miter lim="800000"/>
            <a:headEnd/>
            <a:tailEnd type="arrow" w="med" len="med"/>
          </a:ln>
          <a:effectLst>
            <a:outerShdw dist="20000" dir="5400000" rotWithShape="0">
              <a:srgbClr val="808080">
                <a:alpha val="37999"/>
              </a:srgbClr>
            </a:outerShdw>
          </a:effectLst>
        </p:spPr>
      </p:cxnSp>
      <p:cxnSp>
        <p:nvCxnSpPr>
          <p:cNvPr id="35" name="Shape 34"/>
          <p:cNvCxnSpPr>
            <a:cxnSpLocks noChangeShapeType="1"/>
          </p:cNvCxnSpPr>
          <p:nvPr/>
        </p:nvCxnSpPr>
        <p:spPr bwMode="auto">
          <a:xfrm rot="5400000" flipH="1" flipV="1">
            <a:off x="1167606" y="2336007"/>
            <a:ext cx="542925" cy="134938"/>
          </a:xfrm>
          <a:prstGeom prst="bentConnector3">
            <a:avLst>
              <a:gd name="adj1" fmla="val 50000"/>
            </a:avLst>
          </a:prstGeom>
          <a:noFill/>
          <a:ln w="25400">
            <a:solidFill>
              <a:schemeClr val="tx1"/>
            </a:solidFill>
            <a:miter lim="800000"/>
            <a:headEnd/>
            <a:tailEnd type="arrow" w="med" len="med"/>
          </a:ln>
          <a:effectLst>
            <a:outerShdw dist="20000" dir="5400000" rotWithShape="0">
              <a:srgbClr val="808080">
                <a:alpha val="37999"/>
              </a:srgbClr>
            </a:outerShdw>
          </a:effectLst>
        </p:spPr>
      </p:cxnSp>
      <p:cxnSp>
        <p:nvCxnSpPr>
          <p:cNvPr id="37" name="Shape 34"/>
          <p:cNvCxnSpPr>
            <a:cxnSpLocks noChangeShapeType="1"/>
          </p:cNvCxnSpPr>
          <p:nvPr/>
        </p:nvCxnSpPr>
        <p:spPr bwMode="auto">
          <a:xfrm rot="5400000" flipH="1" flipV="1">
            <a:off x="1126331" y="2159794"/>
            <a:ext cx="760413" cy="269875"/>
          </a:xfrm>
          <a:prstGeom prst="bentConnector3">
            <a:avLst>
              <a:gd name="adj1" fmla="val 50000"/>
            </a:avLst>
          </a:prstGeom>
          <a:noFill/>
          <a:ln w="25400">
            <a:solidFill>
              <a:schemeClr val="tx1"/>
            </a:solidFill>
            <a:miter lim="800000"/>
            <a:headEnd/>
            <a:tailEnd type="arrow" w="med" len="med"/>
          </a:ln>
          <a:effectLst>
            <a:outerShdw dist="20000" dir="5400000" rotWithShape="0">
              <a:srgbClr val="808080">
                <a:alpha val="37999"/>
              </a:srgbClr>
            </a:outerShdw>
          </a:effectLst>
        </p:spPr>
      </p:cxnSp>
      <p:sp>
        <p:nvSpPr>
          <p:cNvPr id="24" name="Oval 23"/>
          <p:cNvSpPr>
            <a:spLocks noChangeArrowheads="1"/>
          </p:cNvSpPr>
          <p:nvPr/>
        </p:nvSpPr>
        <p:spPr bwMode="auto">
          <a:xfrm>
            <a:off x="2105025" y="1509713"/>
            <a:ext cx="1169988" cy="1101725"/>
          </a:xfrm>
          <a:prstGeom prst="ellipse">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eaLnBrk="0" hangingPunct="0">
              <a:defRPr/>
            </a:pPr>
            <a:endParaRPr lang="en-US">
              <a:solidFill>
                <a:srgbClr val="FFFFFF"/>
              </a:solidFill>
              <a:ea typeface="ＭＳ Ｐゴシック" pitchFamily="34" charset="-128"/>
              <a:cs typeface="+mn-cs"/>
            </a:endParaRPr>
          </a:p>
        </p:txBody>
      </p:sp>
      <p:cxnSp>
        <p:nvCxnSpPr>
          <p:cNvPr id="25" name="Straight Connector 24"/>
          <p:cNvCxnSpPr>
            <a:cxnSpLocks noChangeShapeType="1"/>
            <a:stCxn id="46097" idx="1"/>
            <a:endCxn id="24" idx="5"/>
          </p:cNvCxnSpPr>
          <p:nvPr/>
        </p:nvCxnSpPr>
        <p:spPr bwMode="auto">
          <a:xfrm rot="10800000">
            <a:off x="3103563" y="2449513"/>
            <a:ext cx="1011237" cy="1454150"/>
          </a:xfrm>
          <a:prstGeom prst="line">
            <a:avLst/>
          </a:prstGeom>
          <a:noFill/>
          <a:ln w="25400">
            <a:solidFill>
              <a:srgbClr val="FF0000"/>
            </a:solidFill>
            <a:round/>
            <a:headEnd/>
            <a:tailEnd/>
          </a:ln>
          <a:effectLst>
            <a:outerShdw dist="20000" dir="5400000" rotWithShape="0">
              <a:srgbClr val="808080">
                <a:alpha val="37999"/>
              </a:srgbClr>
            </a:outerShdw>
          </a:effectLst>
        </p:spPr>
      </p:cxnSp>
      <p:sp>
        <p:nvSpPr>
          <p:cNvPr id="46097" name="TextBox 25"/>
          <p:cNvSpPr txBox="1">
            <a:spLocks noChangeArrowheads="1"/>
          </p:cNvSpPr>
          <p:nvPr/>
        </p:nvSpPr>
        <p:spPr bwMode="auto">
          <a:xfrm>
            <a:off x="4114800" y="3733800"/>
            <a:ext cx="1143000" cy="338138"/>
          </a:xfrm>
          <a:prstGeom prst="rect">
            <a:avLst/>
          </a:prstGeom>
          <a:noFill/>
          <a:ln w="9525">
            <a:noFill/>
            <a:miter lim="800000"/>
            <a:headEnd/>
            <a:tailEnd/>
          </a:ln>
        </p:spPr>
        <p:txBody>
          <a:bodyPr>
            <a:spAutoFit/>
          </a:bodyPr>
          <a:lstStyle/>
          <a:p>
            <a:pPr algn="ctr" eaLnBrk="0" hangingPunct="0"/>
            <a:r>
              <a:rPr lang="en-US" sz="1600" b="1">
                <a:solidFill>
                  <a:srgbClr val="FF0000"/>
                </a:solidFill>
                <a:latin typeface="Calibri" pitchFamily="34" charset="0"/>
              </a:rPr>
              <a:t>server rack</a:t>
            </a:r>
          </a:p>
        </p:txBody>
      </p:sp>
      <p:sp>
        <p:nvSpPr>
          <p:cNvPr id="46098" name="TextBox 28"/>
          <p:cNvSpPr txBox="1">
            <a:spLocks noChangeArrowheads="1"/>
          </p:cNvSpPr>
          <p:nvPr/>
        </p:nvSpPr>
        <p:spPr bwMode="auto">
          <a:xfrm>
            <a:off x="1676400" y="4038600"/>
            <a:ext cx="3810000" cy="523875"/>
          </a:xfrm>
          <a:prstGeom prst="rect">
            <a:avLst/>
          </a:prstGeom>
          <a:noFill/>
          <a:ln w="9525">
            <a:noFill/>
            <a:miter lim="800000"/>
            <a:headEnd/>
            <a:tailEnd/>
          </a:ln>
        </p:spPr>
        <p:txBody>
          <a:bodyPr>
            <a:spAutoFit/>
          </a:bodyPr>
          <a:lstStyle/>
          <a:p>
            <a:pPr algn="ctr" eaLnBrk="0" hangingPunct="0"/>
            <a:r>
              <a:rPr lang="en-US" sz="1400" b="1">
                <a:solidFill>
                  <a:schemeClr val="tx2"/>
                </a:solidFill>
                <a:latin typeface="Calibri" pitchFamily="34" charset="0"/>
              </a:rPr>
              <a:t>Raritan Power Distribution Units (PDUs)</a:t>
            </a:r>
            <a:br>
              <a:rPr lang="en-US" sz="1400" b="1">
                <a:solidFill>
                  <a:schemeClr val="tx2"/>
                </a:solidFill>
                <a:latin typeface="Calibri" pitchFamily="34" charset="0"/>
              </a:rPr>
            </a:br>
            <a:r>
              <a:rPr lang="en-US" sz="1400" b="1">
                <a:solidFill>
                  <a:schemeClr val="tx2"/>
                </a:solidFill>
                <a:latin typeface="Calibri" pitchFamily="34" charset="0"/>
              </a:rPr>
              <a:t> and Uninterruptible Power Supplies (UPSs)</a:t>
            </a:r>
          </a:p>
        </p:txBody>
      </p:sp>
      <p:pic>
        <p:nvPicPr>
          <p:cNvPr id="46099" name="Picture 31"/>
          <p:cNvPicPr>
            <a:picLocks noChangeAspect="1"/>
          </p:cNvPicPr>
          <p:nvPr/>
        </p:nvPicPr>
        <p:blipFill>
          <a:blip r:embed="rId3"/>
          <a:srcRect/>
          <a:stretch>
            <a:fillRect/>
          </a:stretch>
        </p:blipFill>
        <p:spPr bwMode="auto">
          <a:xfrm>
            <a:off x="5410200" y="3733800"/>
            <a:ext cx="1320800" cy="1828800"/>
          </a:xfrm>
          <a:prstGeom prst="rect">
            <a:avLst/>
          </a:prstGeom>
          <a:noFill/>
          <a:ln w="9525">
            <a:noFill/>
            <a:miter lim="800000"/>
            <a:headEnd/>
            <a:tailEnd/>
          </a:ln>
        </p:spPr>
      </p:pic>
      <p:pic>
        <p:nvPicPr>
          <p:cNvPr id="46100" name="Picture 6" descr="PDU_Rack14_crop.jpg"/>
          <p:cNvPicPr>
            <a:picLocks noChangeAspect="1"/>
          </p:cNvPicPr>
          <p:nvPr/>
        </p:nvPicPr>
        <p:blipFill>
          <a:blip r:embed="rId4"/>
          <a:srcRect/>
          <a:stretch>
            <a:fillRect/>
          </a:stretch>
        </p:blipFill>
        <p:spPr bwMode="auto">
          <a:xfrm>
            <a:off x="2438400" y="4572000"/>
            <a:ext cx="2438400" cy="954088"/>
          </a:xfrm>
          <a:prstGeom prst="rect">
            <a:avLst/>
          </a:prstGeom>
          <a:noFill/>
          <a:ln w="9525">
            <a:noFill/>
            <a:miter lim="800000"/>
            <a:headEnd/>
            <a:tailEnd/>
          </a:ln>
        </p:spPr>
      </p:pic>
      <p:pic>
        <p:nvPicPr>
          <p:cNvPr id="46101" name="Picture 9" descr="P1010071.JPG"/>
          <p:cNvPicPr>
            <a:picLocks noChangeAspect="1"/>
          </p:cNvPicPr>
          <p:nvPr/>
        </p:nvPicPr>
        <p:blipFill>
          <a:blip r:embed="rId5"/>
          <a:srcRect/>
          <a:stretch>
            <a:fillRect/>
          </a:stretch>
        </p:blipFill>
        <p:spPr bwMode="auto">
          <a:xfrm>
            <a:off x="152400" y="381000"/>
            <a:ext cx="1328738" cy="996950"/>
          </a:xfrm>
          <a:prstGeom prst="rect">
            <a:avLst/>
          </a:prstGeom>
          <a:noFill/>
          <a:ln w="9525">
            <a:noFill/>
            <a:miter lim="800000"/>
            <a:headEnd/>
            <a:tailEnd/>
          </a:ln>
        </p:spPr>
      </p:pic>
      <p:sp>
        <p:nvSpPr>
          <p:cNvPr id="46102" name="TextBox 31"/>
          <p:cNvSpPr txBox="1">
            <a:spLocks noChangeArrowheads="1"/>
          </p:cNvSpPr>
          <p:nvPr/>
        </p:nvSpPr>
        <p:spPr bwMode="auto">
          <a:xfrm>
            <a:off x="1371600" y="533400"/>
            <a:ext cx="1143000" cy="584200"/>
          </a:xfrm>
          <a:prstGeom prst="rect">
            <a:avLst/>
          </a:prstGeom>
          <a:noFill/>
          <a:ln w="9525">
            <a:noFill/>
            <a:miter lim="800000"/>
            <a:headEnd/>
            <a:tailEnd/>
          </a:ln>
        </p:spPr>
        <p:txBody>
          <a:bodyPr>
            <a:spAutoFit/>
          </a:bodyPr>
          <a:lstStyle/>
          <a:p>
            <a:pPr algn="ctr" eaLnBrk="0" hangingPunct="0"/>
            <a:r>
              <a:rPr lang="en-US" sz="1600" b="1">
                <a:solidFill>
                  <a:schemeClr val="tx2"/>
                </a:solidFill>
                <a:latin typeface="Calibri" pitchFamily="34" charset="0"/>
              </a:rPr>
              <a:t>Wattnode meters</a:t>
            </a:r>
          </a:p>
        </p:txBody>
      </p:sp>
      <p:cxnSp>
        <p:nvCxnSpPr>
          <p:cNvPr id="32" name="Straight Connector 31"/>
          <p:cNvCxnSpPr>
            <a:cxnSpLocks noChangeShapeType="1"/>
          </p:cNvCxnSpPr>
          <p:nvPr/>
        </p:nvCxnSpPr>
        <p:spPr bwMode="auto">
          <a:xfrm rot="10800000">
            <a:off x="6022975" y="2752725"/>
            <a:ext cx="606425" cy="219075"/>
          </a:xfrm>
          <a:prstGeom prst="line">
            <a:avLst/>
          </a:prstGeom>
          <a:noFill/>
          <a:ln w="25400">
            <a:solidFill>
              <a:srgbClr val="FF0000"/>
            </a:solidFill>
            <a:round/>
            <a:headEnd/>
            <a:tailEnd/>
          </a:ln>
          <a:effectLst>
            <a:outerShdw dist="20000" dir="5400000" rotWithShape="0">
              <a:srgbClr val="808080">
                <a:alpha val="37999"/>
              </a:srgbClr>
            </a:outerShdw>
          </a:effectLst>
        </p:spPr>
      </p:cxnSp>
      <p:sp>
        <p:nvSpPr>
          <p:cNvPr id="46104" name="TextBox 25"/>
          <p:cNvSpPr txBox="1">
            <a:spLocks noChangeArrowheads="1"/>
          </p:cNvSpPr>
          <p:nvPr/>
        </p:nvSpPr>
        <p:spPr bwMode="auto">
          <a:xfrm>
            <a:off x="6400800" y="2590800"/>
            <a:ext cx="1343025" cy="584200"/>
          </a:xfrm>
          <a:prstGeom prst="rect">
            <a:avLst/>
          </a:prstGeom>
          <a:noFill/>
          <a:ln w="9525">
            <a:noFill/>
            <a:miter lim="800000"/>
            <a:headEnd/>
            <a:tailEnd/>
          </a:ln>
        </p:spPr>
        <p:txBody>
          <a:bodyPr>
            <a:spAutoFit/>
          </a:bodyPr>
          <a:lstStyle/>
          <a:p>
            <a:pPr algn="ctr" eaLnBrk="0" hangingPunct="0"/>
            <a:r>
              <a:rPr lang="en-US" sz="1600" b="1">
                <a:solidFill>
                  <a:srgbClr val="FF0000"/>
                </a:solidFill>
                <a:latin typeface="Calibri" pitchFamily="34" charset="0"/>
              </a:rPr>
              <a:t>chilled water pipes</a:t>
            </a:r>
          </a:p>
        </p:txBody>
      </p:sp>
      <p:sp>
        <p:nvSpPr>
          <p:cNvPr id="46105" name="TextBox 43"/>
          <p:cNvSpPr txBox="1">
            <a:spLocks noChangeArrowheads="1"/>
          </p:cNvSpPr>
          <p:nvPr/>
        </p:nvSpPr>
        <p:spPr bwMode="auto">
          <a:xfrm>
            <a:off x="76200" y="3657600"/>
            <a:ext cx="1600200" cy="584200"/>
          </a:xfrm>
          <a:prstGeom prst="rect">
            <a:avLst/>
          </a:prstGeom>
          <a:noFill/>
          <a:ln w="9525">
            <a:noFill/>
            <a:miter lim="800000"/>
            <a:headEnd/>
            <a:tailEnd/>
          </a:ln>
        </p:spPr>
        <p:txBody>
          <a:bodyPr>
            <a:spAutoFit/>
          </a:bodyPr>
          <a:lstStyle/>
          <a:p>
            <a:pPr algn="ctr" eaLnBrk="0" hangingPunct="0"/>
            <a:r>
              <a:rPr lang="en-US" sz="1600" b="1">
                <a:solidFill>
                  <a:srgbClr val="FF0000"/>
                </a:solidFill>
                <a:latin typeface="Calibri" pitchFamily="34" charset="0"/>
              </a:rPr>
              <a:t>Main IT power feed </a:t>
            </a:r>
            <a:r>
              <a:rPr lang="en-US" sz="1600">
                <a:solidFill>
                  <a:srgbClr val="FF0000"/>
                </a:solidFill>
                <a:latin typeface="Calibri" pitchFamily="34" charset="0"/>
              </a:rPr>
              <a:t>(ATS4)</a:t>
            </a:r>
          </a:p>
        </p:txBody>
      </p:sp>
      <p:pic>
        <p:nvPicPr>
          <p:cNvPr id="46106" name="Picture 9" descr="FleximSensor_4.JPG"/>
          <p:cNvPicPr>
            <a:picLocks noChangeAspect="1"/>
          </p:cNvPicPr>
          <p:nvPr/>
        </p:nvPicPr>
        <p:blipFill>
          <a:blip r:embed="rId6"/>
          <a:srcRect/>
          <a:stretch>
            <a:fillRect/>
          </a:stretch>
        </p:blipFill>
        <p:spPr bwMode="auto">
          <a:xfrm>
            <a:off x="7364413" y="2971800"/>
            <a:ext cx="1550987" cy="1809750"/>
          </a:xfrm>
          <a:prstGeom prst="rect">
            <a:avLst/>
          </a:prstGeom>
          <a:noFill/>
          <a:ln w="9525">
            <a:noFill/>
            <a:miter lim="800000"/>
            <a:headEnd/>
            <a:tailEnd/>
          </a:ln>
        </p:spPr>
      </p:pic>
      <p:sp>
        <p:nvSpPr>
          <p:cNvPr id="44" name="Oval 43"/>
          <p:cNvSpPr>
            <a:spLocks noChangeArrowheads="1"/>
          </p:cNvSpPr>
          <p:nvPr/>
        </p:nvSpPr>
        <p:spPr bwMode="auto">
          <a:xfrm>
            <a:off x="1219200" y="1422400"/>
            <a:ext cx="396875" cy="958850"/>
          </a:xfrm>
          <a:prstGeom prst="ellipse">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eaLnBrk="0" hangingPunct="0">
              <a:defRPr/>
            </a:pPr>
            <a:endParaRPr lang="en-US">
              <a:solidFill>
                <a:srgbClr val="FFFFFF"/>
              </a:solidFill>
              <a:ea typeface="ＭＳ Ｐゴシック" pitchFamily="34" charset="-128"/>
              <a:cs typeface="+mn-cs"/>
            </a:endParaRPr>
          </a:p>
        </p:txBody>
      </p:sp>
      <p:cxnSp>
        <p:nvCxnSpPr>
          <p:cNvPr id="45" name="Straight Connector 44"/>
          <p:cNvCxnSpPr>
            <a:cxnSpLocks noChangeShapeType="1"/>
            <a:endCxn id="44" idx="0"/>
          </p:cNvCxnSpPr>
          <p:nvPr/>
        </p:nvCxnSpPr>
        <p:spPr bwMode="auto">
          <a:xfrm flipV="1">
            <a:off x="762000" y="1422400"/>
            <a:ext cx="655638" cy="177800"/>
          </a:xfrm>
          <a:prstGeom prst="line">
            <a:avLst/>
          </a:prstGeom>
          <a:noFill/>
          <a:ln w="25400">
            <a:solidFill>
              <a:srgbClr val="FF0000"/>
            </a:solidFill>
            <a:round/>
            <a:headEnd/>
            <a:tailEnd/>
          </a:ln>
          <a:effectLst>
            <a:outerShdw dist="20000" dir="5400000" rotWithShape="0">
              <a:srgbClr val="808080">
                <a:alpha val="37999"/>
              </a:srgbClr>
            </a:outerShdw>
          </a:effectLst>
        </p:spPr>
      </p:cxnSp>
      <p:sp>
        <p:nvSpPr>
          <p:cNvPr id="46109" name="TextBox 28"/>
          <p:cNvSpPr txBox="1">
            <a:spLocks noChangeArrowheads="1"/>
          </p:cNvSpPr>
          <p:nvPr/>
        </p:nvSpPr>
        <p:spPr bwMode="auto">
          <a:xfrm>
            <a:off x="0" y="1549400"/>
            <a:ext cx="996950" cy="584200"/>
          </a:xfrm>
          <a:prstGeom prst="rect">
            <a:avLst/>
          </a:prstGeom>
          <a:noFill/>
          <a:ln w="9525">
            <a:noFill/>
            <a:miter lim="800000"/>
            <a:headEnd/>
            <a:tailEnd/>
          </a:ln>
        </p:spPr>
        <p:txBody>
          <a:bodyPr>
            <a:spAutoFit/>
          </a:bodyPr>
          <a:lstStyle/>
          <a:p>
            <a:pPr algn="ctr" eaLnBrk="0" hangingPunct="0"/>
            <a:r>
              <a:rPr lang="en-US" sz="1600" b="1">
                <a:solidFill>
                  <a:srgbClr val="FF0000"/>
                </a:solidFill>
                <a:latin typeface="Calibri" pitchFamily="34" charset="0"/>
              </a:rPr>
              <a:t>power panel</a:t>
            </a:r>
          </a:p>
        </p:txBody>
      </p:sp>
      <p:sp>
        <p:nvSpPr>
          <p:cNvPr id="48" name="Can 47"/>
          <p:cNvSpPr>
            <a:spLocks noChangeArrowheads="1"/>
          </p:cNvSpPr>
          <p:nvPr/>
        </p:nvSpPr>
        <p:spPr bwMode="auto">
          <a:xfrm rot="-5400000" flipH="1" flipV="1">
            <a:off x="5905500" y="2400300"/>
            <a:ext cx="76200" cy="457200"/>
          </a:xfrm>
          <a:prstGeom prst="can">
            <a:avLst>
              <a:gd name="adj" fmla="val 39139"/>
            </a:avLst>
          </a:prstGeom>
          <a:solidFill>
            <a:srgbClr val="F2F2F2"/>
          </a:solidFill>
          <a:ln w="9525">
            <a:solidFill>
              <a:schemeClr val="tx1"/>
            </a:solidFill>
            <a:round/>
            <a:headEnd/>
            <a:tailEnd/>
          </a:ln>
          <a:effectLst>
            <a:outerShdw dist="23000" dir="5400000" rotWithShape="0">
              <a:srgbClr val="808080">
                <a:alpha val="34999"/>
              </a:srgbClr>
            </a:outerShdw>
          </a:effectLst>
        </p:spPr>
        <p:txBody>
          <a:bodyPr anchor="ctr"/>
          <a:lstStyle/>
          <a:p>
            <a:pPr algn="ctr" eaLnBrk="0" hangingPunct="0">
              <a:defRPr/>
            </a:pPr>
            <a:endParaRPr lang="en-US">
              <a:solidFill>
                <a:srgbClr val="FFFFFF"/>
              </a:solidFill>
              <a:ea typeface="ＭＳ Ｐゴシック" pitchFamily="34" charset="-128"/>
              <a:cs typeface="+mn-cs"/>
            </a:endParaRPr>
          </a:p>
        </p:txBody>
      </p:sp>
      <p:sp>
        <p:nvSpPr>
          <p:cNvPr id="49" name="Can 48"/>
          <p:cNvSpPr>
            <a:spLocks noChangeArrowheads="1"/>
          </p:cNvSpPr>
          <p:nvPr/>
        </p:nvSpPr>
        <p:spPr bwMode="auto">
          <a:xfrm>
            <a:off x="6096000" y="1828800"/>
            <a:ext cx="76200" cy="838200"/>
          </a:xfrm>
          <a:prstGeom prst="can">
            <a:avLst>
              <a:gd name="adj" fmla="val 39111"/>
            </a:avLst>
          </a:prstGeom>
          <a:solidFill>
            <a:srgbClr val="F2F2F2"/>
          </a:solidFill>
          <a:ln w="9525">
            <a:solidFill>
              <a:schemeClr val="tx1"/>
            </a:solidFill>
            <a:round/>
            <a:headEnd/>
            <a:tailEnd/>
          </a:ln>
          <a:effectLst>
            <a:outerShdw dist="23000" dir="5400000" rotWithShape="0">
              <a:srgbClr val="808080">
                <a:alpha val="34999"/>
              </a:srgbClr>
            </a:outerShdw>
          </a:effectLst>
        </p:spPr>
        <p:txBody>
          <a:bodyPr anchor="ctr"/>
          <a:lstStyle/>
          <a:p>
            <a:pPr algn="ctr" eaLnBrk="0" hangingPunct="0">
              <a:defRPr/>
            </a:pPr>
            <a:endParaRPr lang="en-US">
              <a:solidFill>
                <a:srgbClr val="FFFFFF"/>
              </a:solidFill>
              <a:ea typeface="ＭＳ Ｐゴシック" pitchFamily="34" charset="-128"/>
              <a:cs typeface="+mn-cs"/>
            </a:endParaRPr>
          </a:p>
        </p:txBody>
      </p:sp>
      <p:sp>
        <p:nvSpPr>
          <p:cNvPr id="50" name="Can 49"/>
          <p:cNvSpPr>
            <a:spLocks noChangeArrowheads="1"/>
          </p:cNvSpPr>
          <p:nvPr/>
        </p:nvSpPr>
        <p:spPr bwMode="auto">
          <a:xfrm rot="-5400000" flipH="1" flipV="1">
            <a:off x="6057900" y="2247900"/>
            <a:ext cx="76200" cy="457200"/>
          </a:xfrm>
          <a:prstGeom prst="can">
            <a:avLst>
              <a:gd name="adj" fmla="val 39139"/>
            </a:avLst>
          </a:prstGeom>
          <a:solidFill>
            <a:srgbClr val="F2F2F2"/>
          </a:solidFill>
          <a:ln w="9525">
            <a:solidFill>
              <a:schemeClr val="tx1"/>
            </a:solidFill>
            <a:round/>
            <a:headEnd/>
            <a:tailEnd/>
          </a:ln>
          <a:effectLst>
            <a:outerShdw dist="23000" dir="5400000" rotWithShape="0">
              <a:srgbClr val="808080">
                <a:alpha val="34999"/>
              </a:srgbClr>
            </a:outerShdw>
          </a:effectLst>
        </p:spPr>
        <p:txBody>
          <a:bodyPr anchor="ctr"/>
          <a:lstStyle/>
          <a:p>
            <a:pPr algn="ctr" eaLnBrk="0" hangingPunct="0">
              <a:defRPr/>
            </a:pPr>
            <a:endParaRPr lang="en-US">
              <a:solidFill>
                <a:srgbClr val="FFFFFF"/>
              </a:solidFill>
              <a:ea typeface="ＭＳ Ｐゴシック" pitchFamily="34" charset="-128"/>
              <a:cs typeface="+mn-cs"/>
            </a:endParaRPr>
          </a:p>
        </p:txBody>
      </p:sp>
      <p:sp>
        <p:nvSpPr>
          <p:cNvPr id="31" name="Can 30"/>
          <p:cNvSpPr>
            <a:spLocks noChangeArrowheads="1"/>
          </p:cNvSpPr>
          <p:nvPr/>
        </p:nvSpPr>
        <p:spPr bwMode="auto">
          <a:xfrm>
            <a:off x="5765800" y="2432050"/>
            <a:ext cx="214313" cy="430213"/>
          </a:xfrm>
          <a:prstGeom prst="can">
            <a:avLst>
              <a:gd name="adj" fmla="val 39135"/>
            </a:avLst>
          </a:prstGeom>
          <a:solidFill>
            <a:srgbClr val="F2F2F2"/>
          </a:solidFill>
          <a:ln w="9525">
            <a:solidFill>
              <a:schemeClr val="tx1"/>
            </a:solidFill>
            <a:round/>
            <a:headEnd/>
            <a:tailEnd/>
          </a:ln>
          <a:effectLst>
            <a:outerShdw dist="23000" dir="5400000" rotWithShape="0">
              <a:srgbClr val="808080">
                <a:alpha val="34999"/>
              </a:srgbClr>
            </a:outerShdw>
          </a:effectLst>
        </p:spPr>
        <p:txBody>
          <a:bodyPr anchor="ctr"/>
          <a:lstStyle/>
          <a:p>
            <a:pPr algn="ctr" eaLnBrk="0" hangingPunct="0">
              <a:defRPr/>
            </a:pPr>
            <a:endParaRPr lang="en-US">
              <a:solidFill>
                <a:srgbClr val="FFFFFF"/>
              </a:solidFill>
              <a:ea typeface="ＭＳ Ｐゴシック" pitchFamily="34" charset="-128"/>
              <a:cs typeface="+mn-cs"/>
            </a:endParaRPr>
          </a:p>
        </p:txBody>
      </p:sp>
      <p:sp>
        <p:nvSpPr>
          <p:cNvPr id="28" name="Can 27"/>
          <p:cNvSpPr>
            <a:spLocks noChangeArrowheads="1"/>
          </p:cNvSpPr>
          <p:nvPr/>
        </p:nvSpPr>
        <p:spPr bwMode="auto">
          <a:xfrm>
            <a:off x="5659438" y="2541588"/>
            <a:ext cx="212725" cy="430212"/>
          </a:xfrm>
          <a:prstGeom prst="can">
            <a:avLst>
              <a:gd name="adj" fmla="val 39137"/>
            </a:avLst>
          </a:prstGeom>
          <a:solidFill>
            <a:srgbClr val="F2F2F2"/>
          </a:solidFill>
          <a:ln w="9525">
            <a:solidFill>
              <a:schemeClr val="tx1"/>
            </a:solidFill>
            <a:round/>
            <a:headEnd/>
            <a:tailEnd/>
          </a:ln>
          <a:effectLst>
            <a:outerShdw dist="23000" dir="5400000" rotWithShape="0">
              <a:srgbClr val="808080">
                <a:alpha val="34999"/>
              </a:srgbClr>
            </a:outerShdw>
          </a:effectLst>
        </p:spPr>
        <p:txBody>
          <a:bodyPr anchor="ctr"/>
          <a:lstStyle/>
          <a:p>
            <a:pPr algn="ctr" eaLnBrk="0" hangingPunct="0">
              <a:defRPr/>
            </a:pPr>
            <a:endParaRPr lang="en-US">
              <a:solidFill>
                <a:srgbClr val="FFFFFF"/>
              </a:solidFill>
              <a:ea typeface="ＭＳ Ｐゴシック" pitchFamily="34" charset="-128"/>
              <a:cs typeface="+mn-cs"/>
            </a:endParaRPr>
          </a:p>
        </p:txBody>
      </p:sp>
      <p:sp>
        <p:nvSpPr>
          <p:cNvPr id="30" name="Oval 29"/>
          <p:cNvSpPr>
            <a:spLocks noChangeArrowheads="1"/>
          </p:cNvSpPr>
          <p:nvPr/>
        </p:nvSpPr>
        <p:spPr bwMode="auto">
          <a:xfrm>
            <a:off x="5638800" y="2362200"/>
            <a:ext cx="396875" cy="958850"/>
          </a:xfrm>
          <a:prstGeom prst="ellipse">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eaLnBrk="0" hangingPunct="0">
              <a:defRPr/>
            </a:pPr>
            <a:endParaRPr lang="en-US">
              <a:solidFill>
                <a:srgbClr val="FFFFFF"/>
              </a:solidFill>
              <a:ea typeface="ＭＳ Ｐゴシック" pitchFamily="34" charset="-128"/>
              <a:cs typeface="+mn-cs"/>
            </a:endParaRPr>
          </a:p>
        </p:txBody>
      </p:sp>
      <p:cxnSp>
        <p:nvCxnSpPr>
          <p:cNvPr id="53" name="Straight Connector 52"/>
          <p:cNvCxnSpPr>
            <a:cxnSpLocks noChangeShapeType="1"/>
          </p:cNvCxnSpPr>
          <p:nvPr/>
        </p:nvCxnSpPr>
        <p:spPr bwMode="auto">
          <a:xfrm rot="10800000">
            <a:off x="6784975" y="1524000"/>
            <a:ext cx="606425" cy="219075"/>
          </a:xfrm>
          <a:prstGeom prst="line">
            <a:avLst/>
          </a:prstGeom>
          <a:noFill/>
          <a:ln w="25400">
            <a:solidFill>
              <a:srgbClr val="FF0000"/>
            </a:solidFill>
            <a:round/>
            <a:headEnd/>
            <a:tailEnd/>
          </a:ln>
          <a:effectLst>
            <a:outerShdw dist="20000" dir="5400000" rotWithShape="0">
              <a:srgbClr val="808080">
                <a:alpha val="37999"/>
              </a:srgbClr>
            </a:outerShdw>
          </a:effectLst>
        </p:spPr>
      </p:cxnSp>
      <p:sp>
        <p:nvSpPr>
          <p:cNvPr id="46117" name="TextBox 25"/>
          <p:cNvSpPr txBox="1">
            <a:spLocks noChangeArrowheads="1"/>
          </p:cNvSpPr>
          <p:nvPr/>
        </p:nvSpPr>
        <p:spPr bwMode="auto">
          <a:xfrm>
            <a:off x="7162800" y="1600200"/>
            <a:ext cx="1343025" cy="338138"/>
          </a:xfrm>
          <a:prstGeom prst="rect">
            <a:avLst/>
          </a:prstGeom>
          <a:noFill/>
          <a:ln w="9525">
            <a:noFill/>
            <a:miter lim="800000"/>
            <a:headEnd/>
            <a:tailEnd/>
          </a:ln>
        </p:spPr>
        <p:txBody>
          <a:bodyPr>
            <a:spAutoFit/>
          </a:bodyPr>
          <a:lstStyle/>
          <a:p>
            <a:pPr algn="ctr" eaLnBrk="0" hangingPunct="0"/>
            <a:r>
              <a:rPr lang="en-US" sz="1600" b="1">
                <a:solidFill>
                  <a:srgbClr val="FF0000"/>
                </a:solidFill>
                <a:latin typeface="Calibri" pitchFamily="34" charset="0"/>
              </a:rPr>
              <a:t>CRAC unit	</a:t>
            </a:r>
          </a:p>
        </p:txBody>
      </p:sp>
      <p:sp>
        <p:nvSpPr>
          <p:cNvPr id="51" name="Can 50"/>
          <p:cNvSpPr>
            <a:spLocks noChangeArrowheads="1"/>
          </p:cNvSpPr>
          <p:nvPr/>
        </p:nvSpPr>
        <p:spPr bwMode="auto">
          <a:xfrm>
            <a:off x="6248400" y="1600200"/>
            <a:ext cx="76200" cy="914400"/>
          </a:xfrm>
          <a:prstGeom prst="can">
            <a:avLst>
              <a:gd name="adj" fmla="val 39111"/>
            </a:avLst>
          </a:prstGeom>
          <a:solidFill>
            <a:srgbClr val="F2F2F2"/>
          </a:solidFill>
          <a:ln w="9525">
            <a:solidFill>
              <a:schemeClr val="tx1"/>
            </a:solidFill>
            <a:round/>
            <a:headEnd/>
            <a:tailEnd/>
          </a:ln>
          <a:effectLst>
            <a:outerShdw dist="23000" dir="5400000" rotWithShape="0">
              <a:srgbClr val="808080">
                <a:alpha val="34999"/>
              </a:srgbClr>
            </a:outerShdw>
          </a:effectLst>
        </p:spPr>
        <p:txBody>
          <a:bodyPr anchor="ctr"/>
          <a:lstStyle/>
          <a:p>
            <a:pPr algn="ctr" eaLnBrk="0" hangingPunct="0">
              <a:defRPr/>
            </a:pPr>
            <a:endParaRPr lang="en-US">
              <a:solidFill>
                <a:srgbClr val="FFFFFF"/>
              </a:solidFill>
              <a:ea typeface="ＭＳ Ｐゴシック" pitchFamily="34" charset="-128"/>
              <a:cs typeface="+mn-cs"/>
            </a:endParaRPr>
          </a:p>
        </p:txBody>
      </p:sp>
      <p:sp>
        <p:nvSpPr>
          <p:cNvPr id="23" name="Cube 22"/>
          <p:cNvSpPr>
            <a:spLocks noChangeArrowheads="1"/>
          </p:cNvSpPr>
          <p:nvPr/>
        </p:nvSpPr>
        <p:spPr bwMode="auto">
          <a:xfrm>
            <a:off x="5765800" y="1125538"/>
            <a:ext cx="649288" cy="852487"/>
          </a:xfrm>
          <a:prstGeom prst="cube">
            <a:avLst>
              <a:gd name="adj" fmla="val 61042"/>
            </a:avLst>
          </a:prstGeom>
          <a:solidFill>
            <a:srgbClr val="F2F2F2"/>
          </a:solidFill>
          <a:ln w="9525">
            <a:solidFill>
              <a:schemeClr val="tx1"/>
            </a:solidFill>
            <a:miter lim="800000"/>
            <a:headEnd/>
            <a:tailEnd/>
          </a:ln>
          <a:effectLst>
            <a:outerShdw dist="23000" dir="5400000" rotWithShape="0">
              <a:srgbClr val="808080">
                <a:alpha val="34999"/>
              </a:srgbClr>
            </a:outerShdw>
          </a:effectLst>
        </p:spPr>
        <p:txBody>
          <a:bodyPr anchor="ctr"/>
          <a:lstStyle/>
          <a:p>
            <a:pPr algn="ctr" eaLnBrk="0" hangingPunct="0">
              <a:defRPr/>
            </a:pPr>
            <a:endParaRPr lang="en-US">
              <a:solidFill>
                <a:srgbClr val="FFFFFF"/>
              </a:solidFill>
              <a:ea typeface="ＭＳ Ｐゴシック" pitchFamily="34" charset="-128"/>
              <a:cs typeface="+mn-cs"/>
            </a:endParaRPr>
          </a:p>
        </p:txBody>
      </p:sp>
      <p:pic>
        <p:nvPicPr>
          <p:cNvPr id="46120" name="Picture 56" descr="Mechanical_Room_1 (13).JPG"/>
          <p:cNvPicPr>
            <a:picLocks noChangeAspect="1"/>
          </p:cNvPicPr>
          <p:nvPr/>
        </p:nvPicPr>
        <p:blipFill>
          <a:blip r:embed="rId7"/>
          <a:srcRect/>
          <a:stretch>
            <a:fillRect/>
          </a:stretch>
        </p:blipFill>
        <p:spPr bwMode="auto">
          <a:xfrm>
            <a:off x="152400" y="4267200"/>
            <a:ext cx="1727200" cy="1295400"/>
          </a:xfrm>
          <a:prstGeom prst="rect">
            <a:avLst/>
          </a:prstGeom>
          <a:noFill/>
          <a:ln w="9525">
            <a:noFill/>
            <a:miter lim="800000"/>
            <a:headEnd/>
            <a:tailEnd/>
          </a:ln>
        </p:spPr>
      </p:pic>
      <p:sp>
        <p:nvSpPr>
          <p:cNvPr id="46121" name="TextBox 31"/>
          <p:cNvSpPr txBox="1">
            <a:spLocks noChangeArrowheads="1"/>
          </p:cNvSpPr>
          <p:nvPr/>
        </p:nvSpPr>
        <p:spPr bwMode="auto">
          <a:xfrm>
            <a:off x="7620000" y="2362200"/>
            <a:ext cx="1143000" cy="584200"/>
          </a:xfrm>
          <a:prstGeom prst="rect">
            <a:avLst/>
          </a:prstGeom>
          <a:noFill/>
          <a:ln w="9525">
            <a:noFill/>
            <a:miter lim="800000"/>
            <a:headEnd/>
            <a:tailEnd/>
          </a:ln>
        </p:spPr>
        <p:txBody>
          <a:bodyPr>
            <a:spAutoFit/>
          </a:bodyPr>
          <a:lstStyle/>
          <a:p>
            <a:pPr algn="ctr" eaLnBrk="0" hangingPunct="0"/>
            <a:r>
              <a:rPr lang="en-US" sz="1600" b="1">
                <a:solidFill>
                  <a:schemeClr val="tx2"/>
                </a:solidFill>
                <a:latin typeface="Calibri" pitchFamily="34" charset="0"/>
              </a:rPr>
              <a:t>Flexim  meters</a:t>
            </a:r>
          </a:p>
        </p:txBody>
      </p:sp>
      <p:sp>
        <p:nvSpPr>
          <p:cNvPr id="52" name="Oval 51"/>
          <p:cNvSpPr>
            <a:spLocks noChangeArrowheads="1"/>
          </p:cNvSpPr>
          <p:nvPr/>
        </p:nvSpPr>
        <p:spPr bwMode="auto">
          <a:xfrm>
            <a:off x="5611813" y="990600"/>
            <a:ext cx="1169987" cy="1101725"/>
          </a:xfrm>
          <a:prstGeom prst="ellipse">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eaLnBrk="0" hangingPunct="0">
              <a:defRPr/>
            </a:pPr>
            <a:endParaRPr lang="en-US">
              <a:solidFill>
                <a:srgbClr val="FFFFFF"/>
              </a:solidFill>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1295400" y="274638"/>
            <a:ext cx="6477000" cy="863600"/>
          </a:xfrm>
        </p:spPr>
        <p:txBody>
          <a:bodyPr/>
          <a:lstStyle/>
          <a:p>
            <a:r>
              <a:rPr lang="en-US" smtClean="0">
                <a:ea typeface="ＭＳ Ｐゴシック"/>
                <a:cs typeface="ＭＳ Ｐゴシック"/>
              </a:rPr>
              <a:t>Data Center PUE (Summer) – PUE = 2.26 </a:t>
            </a:r>
          </a:p>
        </p:txBody>
      </p:sp>
      <p:sp>
        <p:nvSpPr>
          <p:cNvPr id="48130" name="Slide Number Placeholder 4"/>
          <p:cNvSpPr>
            <a:spLocks noGrp="1"/>
          </p:cNvSpPr>
          <p:nvPr>
            <p:ph type="sldNum" sz="quarter" idx="12"/>
          </p:nvPr>
        </p:nvSpPr>
        <p:spPr>
          <a:noFill/>
        </p:spPr>
        <p:txBody>
          <a:bodyPr/>
          <a:lstStyle/>
          <a:p>
            <a:fld id="{6730F3AC-CAD5-4D74-9A87-58795B7F0541}" type="slidenum">
              <a:rPr lang="en-US" smtClean="0">
                <a:ea typeface="ＭＳ Ｐゴシック"/>
                <a:cs typeface="ＭＳ Ｐゴシック"/>
              </a:rPr>
              <a:pPr/>
              <a:t>17</a:t>
            </a:fld>
            <a:endParaRPr lang="en-US" smtClean="0">
              <a:ea typeface="ＭＳ Ｐゴシック"/>
              <a:cs typeface="ＭＳ Ｐゴシック"/>
            </a:endParaRPr>
          </a:p>
        </p:txBody>
      </p:sp>
      <p:pic>
        <p:nvPicPr>
          <p:cNvPr id="48131" name="Picture 1">
            <a:hlinkClick r:id="rId3"/>
          </p:cNvPr>
          <p:cNvPicPr>
            <a:picLocks noChangeAspect="1" noChangeArrowheads="1"/>
          </p:cNvPicPr>
          <p:nvPr/>
        </p:nvPicPr>
        <p:blipFill>
          <a:blip r:embed="rId4"/>
          <a:srcRect/>
          <a:stretch>
            <a:fillRect/>
          </a:stretch>
        </p:blipFill>
        <p:spPr bwMode="auto">
          <a:xfrm>
            <a:off x="2057400" y="914400"/>
            <a:ext cx="4872038" cy="4700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57200" y="274638"/>
            <a:ext cx="8229600" cy="863600"/>
          </a:xfrm>
        </p:spPr>
        <p:txBody>
          <a:bodyPr/>
          <a:lstStyle/>
          <a:p>
            <a:pPr algn="ctr"/>
            <a:r>
              <a:rPr lang="en-US" smtClean="0">
                <a:ea typeface="ＭＳ Ｐゴシック"/>
                <a:cs typeface="ＭＳ Ｐゴシック"/>
              </a:rPr>
              <a:t>More Data Center Improvements</a:t>
            </a:r>
          </a:p>
        </p:txBody>
      </p:sp>
      <p:sp>
        <p:nvSpPr>
          <p:cNvPr id="50178" name="Content Placeholder 2"/>
          <p:cNvSpPr>
            <a:spLocks noGrp="1"/>
          </p:cNvSpPr>
          <p:nvPr>
            <p:ph idx="1"/>
          </p:nvPr>
        </p:nvSpPr>
        <p:spPr>
          <a:xfrm>
            <a:off x="228600" y="1066800"/>
            <a:ext cx="4572000" cy="3810000"/>
          </a:xfrm>
        </p:spPr>
        <p:txBody>
          <a:bodyPr/>
          <a:lstStyle/>
          <a:p>
            <a:r>
              <a:rPr lang="en-US" sz="1800" smtClean="0">
                <a:solidFill>
                  <a:srgbClr val="16165D"/>
                </a:solidFill>
                <a:ea typeface="ＭＳ Ｐゴシック"/>
                <a:cs typeface="ＭＳ Ｐゴシック"/>
              </a:rPr>
              <a:t>Installed Overhead Cable Trays</a:t>
            </a:r>
          </a:p>
          <a:p>
            <a:pPr lvl="1"/>
            <a:r>
              <a:rPr lang="en-US" sz="1800" smtClean="0">
                <a:solidFill>
                  <a:srgbClr val="16165D"/>
                </a:solidFill>
                <a:ea typeface="ＭＳ Ｐゴシック"/>
              </a:rPr>
              <a:t>Will allow us to remove network cabling under raised floor</a:t>
            </a:r>
          </a:p>
          <a:p>
            <a:pPr lvl="1"/>
            <a:endParaRPr lang="en-US" sz="1800" smtClean="0">
              <a:solidFill>
                <a:srgbClr val="16165D"/>
              </a:solidFill>
              <a:ea typeface="ＭＳ Ｐゴシック"/>
            </a:endParaRPr>
          </a:p>
          <a:p>
            <a:r>
              <a:rPr lang="en-US" sz="1800" smtClean="0">
                <a:solidFill>
                  <a:srgbClr val="16165D"/>
                </a:solidFill>
                <a:ea typeface="ＭＳ Ｐゴシック"/>
                <a:cs typeface="ＭＳ Ｐゴシック"/>
              </a:rPr>
              <a:t>Began Implementation of New Data Center Layout</a:t>
            </a:r>
          </a:p>
          <a:p>
            <a:pPr lvl="1"/>
            <a:r>
              <a:rPr lang="en-US" sz="1800" smtClean="0">
                <a:solidFill>
                  <a:srgbClr val="16165D"/>
                </a:solidFill>
                <a:ea typeface="ＭＳ Ｐゴシック"/>
              </a:rPr>
              <a:t>Hot Aisle / Cold Aisle Format</a:t>
            </a:r>
          </a:p>
          <a:p>
            <a:pPr lvl="1"/>
            <a:endParaRPr lang="en-US" sz="1800" smtClean="0">
              <a:solidFill>
                <a:srgbClr val="16165D"/>
              </a:solidFill>
              <a:ea typeface="ＭＳ Ｐゴシック"/>
            </a:endParaRPr>
          </a:p>
          <a:p>
            <a:r>
              <a:rPr lang="en-US" sz="1800" smtClean="0">
                <a:solidFill>
                  <a:srgbClr val="16165D"/>
                </a:solidFill>
                <a:ea typeface="ＭＳ Ｐゴシック"/>
                <a:cs typeface="ＭＳ Ｐゴシック"/>
              </a:rPr>
              <a:t>*Future* </a:t>
            </a:r>
          </a:p>
          <a:p>
            <a:pPr lvl="1"/>
            <a:r>
              <a:rPr lang="en-US" sz="1800" smtClean="0">
                <a:solidFill>
                  <a:srgbClr val="16165D"/>
                </a:solidFill>
                <a:ea typeface="ＭＳ Ｐゴシック"/>
              </a:rPr>
              <a:t>Duct CRAC units &amp; use ceiling as plenum to return hot air from hot aisles to CRACs</a:t>
            </a:r>
          </a:p>
          <a:p>
            <a:pPr lvl="1"/>
            <a:r>
              <a:rPr lang="en-US" sz="1800" smtClean="0">
                <a:solidFill>
                  <a:srgbClr val="16165D"/>
                </a:solidFill>
                <a:ea typeface="ＭＳ Ｐゴシック"/>
              </a:rPr>
              <a:t>Install overhead power bus to further reduce airflow obstructions under raised floor </a:t>
            </a:r>
          </a:p>
        </p:txBody>
      </p:sp>
      <p:sp>
        <p:nvSpPr>
          <p:cNvPr id="50179" name="Slide Number Placeholder 4"/>
          <p:cNvSpPr>
            <a:spLocks noGrp="1"/>
          </p:cNvSpPr>
          <p:nvPr>
            <p:ph type="sldNum" sz="quarter" idx="12"/>
          </p:nvPr>
        </p:nvSpPr>
        <p:spPr>
          <a:noFill/>
        </p:spPr>
        <p:txBody>
          <a:bodyPr/>
          <a:lstStyle/>
          <a:p>
            <a:fld id="{7461BBE2-0B35-4127-A17C-913815ECA6F2}" type="slidenum">
              <a:rPr lang="en-US" smtClean="0">
                <a:ea typeface="ＭＳ Ｐゴシック"/>
                <a:cs typeface="ＭＳ Ｐゴシック"/>
              </a:rPr>
              <a:pPr/>
              <a:t>18</a:t>
            </a:fld>
            <a:endParaRPr lang="en-US" smtClean="0">
              <a:ea typeface="ＭＳ Ｐゴシック"/>
              <a:cs typeface="ＭＳ Ｐゴシック"/>
            </a:endParaRPr>
          </a:p>
        </p:txBody>
      </p:sp>
      <p:pic>
        <p:nvPicPr>
          <p:cNvPr id="50180" name="Picture 5" descr="cc-new-layout.pdf"/>
          <p:cNvPicPr>
            <a:picLocks noChangeAspect="1"/>
          </p:cNvPicPr>
          <p:nvPr/>
        </p:nvPicPr>
        <p:blipFill>
          <a:blip r:embed="rId3"/>
          <a:srcRect/>
          <a:stretch>
            <a:fillRect/>
          </a:stretch>
        </p:blipFill>
        <p:spPr bwMode="auto">
          <a:xfrm>
            <a:off x="4724400" y="533400"/>
            <a:ext cx="4953000" cy="3827463"/>
          </a:xfrm>
          <a:prstGeom prst="rect">
            <a:avLst/>
          </a:prstGeom>
          <a:noFill/>
          <a:ln w="9525">
            <a:noFill/>
            <a:miter lim="800000"/>
            <a:headEnd/>
            <a:tailEnd/>
          </a:ln>
        </p:spPr>
      </p:pic>
      <p:pic>
        <p:nvPicPr>
          <p:cNvPr id="50181" name="Picture 5" descr="photo.JPG"/>
          <p:cNvPicPr>
            <a:picLocks noChangeAspect="1"/>
          </p:cNvPicPr>
          <p:nvPr/>
        </p:nvPicPr>
        <p:blipFill>
          <a:blip r:embed="rId4"/>
          <a:srcRect/>
          <a:stretch>
            <a:fillRect/>
          </a:stretch>
        </p:blipFill>
        <p:spPr bwMode="auto">
          <a:xfrm>
            <a:off x="5029200" y="4267200"/>
            <a:ext cx="3225800" cy="2419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ctrTitle" idx="4294967295"/>
          </p:nvPr>
        </p:nvSpPr>
        <p:spPr>
          <a:xfrm>
            <a:off x="457200" y="2286000"/>
            <a:ext cx="8153400" cy="1447800"/>
          </a:xfrm>
        </p:spPr>
        <p:txBody>
          <a:bodyPr/>
          <a:lstStyle/>
          <a:p>
            <a:pPr eaLnBrk="1" hangingPunct="1"/>
            <a:r>
              <a:rPr lang="en-US" sz="3600" smtClean="0">
                <a:ea typeface="ＭＳ Ｐゴシック"/>
                <a:cs typeface="ＭＳ Ｐゴシック"/>
              </a:rPr>
              <a:t>Measurement Plan and Initial Results</a:t>
            </a:r>
            <a:br>
              <a:rPr lang="en-US" sz="3600" smtClean="0">
                <a:ea typeface="ＭＳ Ｐゴシック"/>
                <a:cs typeface="ＭＳ Ｐゴシック"/>
              </a:rPr>
            </a:br>
            <a:r>
              <a:rPr lang="en-US" sz="1200" smtClean="0">
                <a:ea typeface="ＭＳ Ｐゴシック"/>
                <a:cs typeface="ＭＳ Ｐゴシック"/>
              </a:rPr>
              <a:t> </a:t>
            </a:r>
            <a:r>
              <a:rPr lang="en-US" sz="3600" smtClean="0">
                <a:ea typeface="ＭＳ Ｐゴシック"/>
                <a:cs typeface="ＭＳ Ｐゴシック"/>
              </a:rPr>
              <a:t/>
            </a:r>
            <a:br>
              <a:rPr lang="en-US" sz="3600" smtClean="0">
                <a:ea typeface="ＭＳ Ｐゴシック"/>
                <a:cs typeface="ＭＳ Ｐゴシック"/>
              </a:rPr>
            </a:br>
            <a:r>
              <a:rPr lang="en-US" sz="1600" smtClean="0">
                <a:ea typeface="ＭＳ Ｐゴシック"/>
                <a:cs typeface="ＭＳ Ｐゴシック"/>
              </a:rPr>
              <a:t>Peter Crosta</a:t>
            </a:r>
            <a:r>
              <a:rPr lang="en-US" sz="1600" b="0" smtClean="0">
                <a:ea typeface="ＭＳ Ｐゴシック"/>
                <a:cs typeface="ＭＳ Ｐゴシック"/>
              </a:rPr>
              <a:t>, Research Computing Services, CUIT </a:t>
            </a:r>
            <a:br>
              <a:rPr lang="en-US" sz="1600" b="0" smtClean="0">
                <a:ea typeface="ＭＳ Ｐゴシック"/>
                <a:cs typeface="ＭＳ Ｐゴシック"/>
              </a:rPr>
            </a:br>
            <a:r>
              <a:rPr lang="en-US" smtClean="0">
                <a:ea typeface="ＭＳ Ｐゴシック"/>
                <a:cs typeface="ＭＳ Ｐゴシック"/>
              </a:rPr>
              <a:t>			</a:t>
            </a:r>
          </a:p>
        </p:txBody>
      </p:sp>
      <p:sp>
        <p:nvSpPr>
          <p:cNvPr id="52226" name="Slide Number Placeholder 2"/>
          <p:cNvSpPr>
            <a:spLocks noGrp="1"/>
          </p:cNvSpPr>
          <p:nvPr>
            <p:ph type="sldNum" sz="quarter" idx="12"/>
          </p:nvPr>
        </p:nvSpPr>
        <p:spPr>
          <a:noFill/>
        </p:spPr>
        <p:txBody>
          <a:bodyPr/>
          <a:lstStyle/>
          <a:p>
            <a:fld id="{08664126-1F60-45FD-81DC-F4F7610BF4F7}" type="slidenum">
              <a:rPr lang="en-US" smtClean="0">
                <a:ea typeface="ＭＳ Ｐゴシック"/>
                <a:cs typeface="ＭＳ Ｐゴシック"/>
              </a:rPr>
              <a:pPr/>
              <a:t>19</a:t>
            </a:fld>
            <a:endParaRPr lang="en-US"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a:xfrm>
            <a:off x="152400" y="2362200"/>
            <a:ext cx="8839200" cy="993775"/>
          </a:xfrm>
        </p:spPr>
        <p:txBody>
          <a:bodyPr/>
          <a:lstStyle/>
          <a:p>
            <a:pPr eaLnBrk="1" hangingPunct="1"/>
            <a:r>
              <a:rPr lang="en-US" sz="3200" smtClean="0">
                <a:solidFill>
                  <a:schemeClr val="accent2"/>
                </a:solidFill>
                <a:ea typeface="ＭＳ Ｐゴシック"/>
                <a:cs typeface="ＭＳ Ｐゴシック"/>
              </a:rPr>
              <a:t/>
            </a:r>
            <a:br>
              <a:rPr lang="en-US" sz="3200" smtClean="0">
                <a:solidFill>
                  <a:schemeClr val="accent2"/>
                </a:solidFill>
                <a:ea typeface="ＭＳ Ｐゴシック"/>
                <a:cs typeface="ＭＳ Ｐゴシック"/>
              </a:rPr>
            </a:br>
            <a:r>
              <a:rPr lang="en-US" sz="3200" smtClean="0">
                <a:solidFill>
                  <a:schemeClr val="accent2"/>
                </a:solidFill>
                <a:ea typeface="ＭＳ Ｐゴシック"/>
                <a:cs typeface="ＭＳ Ｐゴシック"/>
              </a:rPr>
              <a:t>Columbia University’s Green Data Center Winter Workshop</a:t>
            </a:r>
            <a:br>
              <a:rPr lang="en-US" sz="3200" smtClean="0">
                <a:solidFill>
                  <a:schemeClr val="accent2"/>
                </a:solidFill>
                <a:ea typeface="ＭＳ Ｐゴシック"/>
                <a:cs typeface="ＭＳ Ｐゴシック"/>
              </a:rPr>
            </a:br>
            <a:r>
              <a:rPr lang="en-US" sz="3200" smtClean="0">
                <a:solidFill>
                  <a:schemeClr val="accent2"/>
                </a:solidFill>
                <a:ea typeface="ＭＳ Ｐゴシック"/>
                <a:cs typeface="ＭＳ Ｐゴシック"/>
              </a:rPr>
              <a:t/>
            </a:r>
            <a:br>
              <a:rPr lang="en-US" sz="3200" smtClean="0">
                <a:solidFill>
                  <a:schemeClr val="accent2"/>
                </a:solidFill>
                <a:ea typeface="ＭＳ Ｐゴシック"/>
                <a:cs typeface="ＭＳ Ｐゴシック"/>
              </a:rPr>
            </a:br>
            <a:r>
              <a:rPr lang="en-US" sz="2000" smtClean="0">
                <a:solidFill>
                  <a:schemeClr val="accent2"/>
                </a:solidFill>
                <a:ea typeface="ＭＳ Ｐゴシック"/>
                <a:cs typeface="ＭＳ Ｐゴシック"/>
              </a:rPr>
              <a:t>Measuring and Validating Attempts to Green Columbia’s Data Center</a:t>
            </a:r>
            <a:endParaRPr lang="en-US" sz="2000" b="0" smtClean="0">
              <a:ea typeface="ＭＳ Ｐゴシック"/>
              <a:cs typeface="ＭＳ Ｐゴシック"/>
            </a:endParaRPr>
          </a:p>
        </p:txBody>
      </p:sp>
      <p:sp>
        <p:nvSpPr>
          <p:cNvPr id="18434" name="Rectangle 3"/>
          <p:cNvSpPr>
            <a:spLocks noGrp="1" noChangeArrowheads="1"/>
          </p:cNvSpPr>
          <p:nvPr>
            <p:ph type="subTitle" idx="1"/>
          </p:nvPr>
        </p:nvSpPr>
        <p:spPr>
          <a:xfrm>
            <a:off x="533400" y="5715000"/>
            <a:ext cx="4876800" cy="381000"/>
          </a:xfrm>
        </p:spPr>
        <p:txBody>
          <a:bodyPr/>
          <a:lstStyle/>
          <a:p>
            <a:pPr eaLnBrk="1" hangingPunct="1"/>
            <a:r>
              <a:rPr lang="en-US" smtClean="0">
                <a:ea typeface="ＭＳ Ｐゴシック"/>
                <a:cs typeface="ＭＳ Ｐゴシック"/>
              </a:rPr>
              <a:t>January 7, 2011</a:t>
            </a:r>
          </a:p>
        </p:txBody>
      </p:sp>
      <p:sp>
        <p:nvSpPr>
          <p:cNvPr id="18435" name="Text Box 4"/>
          <p:cNvSpPr txBox="1">
            <a:spLocks noChangeArrowheads="1"/>
          </p:cNvSpPr>
          <p:nvPr/>
        </p:nvSpPr>
        <p:spPr bwMode="auto">
          <a:xfrm>
            <a:off x="228600" y="3552825"/>
            <a:ext cx="5183188" cy="1938338"/>
          </a:xfrm>
          <a:prstGeom prst="rect">
            <a:avLst/>
          </a:prstGeom>
          <a:noFill/>
          <a:ln w="9525">
            <a:noFill/>
            <a:miter lim="800000"/>
            <a:headEnd/>
            <a:tailEnd/>
          </a:ln>
        </p:spPr>
        <p:txBody>
          <a:bodyPr wrap="none">
            <a:spAutoFit/>
          </a:bodyPr>
          <a:lstStyle/>
          <a:p>
            <a:endParaRPr lang="en-US" sz="2000"/>
          </a:p>
          <a:p>
            <a:endParaRPr lang="en-US" sz="2000"/>
          </a:p>
          <a:p>
            <a:endParaRPr lang="en-US" sz="2000"/>
          </a:p>
          <a:p>
            <a:endParaRPr lang="en-US" sz="2000"/>
          </a:p>
          <a:p>
            <a:endParaRPr lang="en-US" sz="2000"/>
          </a:p>
          <a:p>
            <a:r>
              <a:rPr lang="en-US" sz="2000"/>
              <a:t>Columbia University Information Technology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en-US" smtClean="0">
                <a:ea typeface="ＭＳ Ｐゴシック"/>
                <a:cs typeface="ＭＳ Ｐゴシック"/>
              </a:rPr>
              <a:t>Server Power Analysis	</a:t>
            </a:r>
          </a:p>
        </p:txBody>
      </p:sp>
      <p:sp>
        <p:nvSpPr>
          <p:cNvPr id="54274" name="Rectangle 3"/>
          <p:cNvSpPr>
            <a:spLocks noGrp="1" noChangeArrowheads="1"/>
          </p:cNvSpPr>
          <p:nvPr>
            <p:ph type="body" idx="1"/>
          </p:nvPr>
        </p:nvSpPr>
        <p:spPr>
          <a:xfrm>
            <a:off x="457200" y="1295400"/>
            <a:ext cx="8229600" cy="3886200"/>
          </a:xfrm>
        </p:spPr>
        <p:txBody>
          <a:bodyPr/>
          <a:lstStyle/>
          <a:p>
            <a:r>
              <a:rPr lang="en-US" sz="1800" smtClean="0">
                <a:solidFill>
                  <a:schemeClr val="tx1"/>
                </a:solidFill>
                <a:ea typeface="ＭＳ Ｐゴシック"/>
                <a:cs typeface="ＭＳ Ｐゴシック"/>
              </a:rPr>
              <a:t>Comparing power consumption of old and new(er) hardware</a:t>
            </a:r>
          </a:p>
          <a:p>
            <a:endParaRPr lang="en-US" sz="1800" smtClean="0">
              <a:solidFill>
                <a:schemeClr val="tx1"/>
              </a:solidFill>
              <a:ea typeface="ＭＳ Ｐゴシック"/>
              <a:cs typeface="ＭＳ Ｐゴシック"/>
            </a:endParaRPr>
          </a:p>
          <a:p>
            <a:endParaRPr lang="en-US" sz="1800" smtClean="0">
              <a:solidFill>
                <a:schemeClr val="tx1"/>
              </a:solidFill>
              <a:ea typeface="ＭＳ Ｐゴシック"/>
              <a:cs typeface="ＭＳ Ｐゴシック"/>
            </a:endParaRPr>
          </a:p>
          <a:p>
            <a:r>
              <a:rPr lang="en-US" sz="1800" smtClean="0">
                <a:solidFill>
                  <a:schemeClr val="tx1"/>
                </a:solidFill>
                <a:ea typeface="ＭＳ Ｐゴシック"/>
                <a:cs typeface="ＭＳ Ｐゴシック"/>
              </a:rPr>
              <a:t>High performance computing (HPC) cluster power consumption comparison</a:t>
            </a:r>
          </a:p>
          <a:p>
            <a:endParaRPr lang="en-US" sz="1800" smtClean="0">
              <a:solidFill>
                <a:schemeClr val="tx1"/>
              </a:solidFill>
              <a:ea typeface="ＭＳ Ｐゴシック"/>
              <a:cs typeface="ＭＳ Ｐゴシック"/>
            </a:endParaRPr>
          </a:p>
          <a:p>
            <a:endParaRPr lang="en-US" sz="1800" smtClean="0">
              <a:solidFill>
                <a:schemeClr val="tx1"/>
              </a:solidFill>
              <a:ea typeface="ＭＳ Ｐゴシック"/>
              <a:cs typeface="ＭＳ Ｐゴシック"/>
            </a:endParaRPr>
          </a:p>
          <a:p>
            <a:r>
              <a:rPr lang="en-US" sz="1800" smtClean="0">
                <a:solidFill>
                  <a:schemeClr val="tx1"/>
                </a:solidFill>
                <a:ea typeface="ＭＳ Ｐゴシック"/>
                <a:cs typeface="ＭＳ Ｐゴシック"/>
              </a:rPr>
              <a:t>Power management and tuning</a:t>
            </a:r>
          </a:p>
        </p:txBody>
      </p:sp>
      <p:sp>
        <p:nvSpPr>
          <p:cNvPr id="4" name="Slide Number Placeholder 3"/>
          <p:cNvSpPr>
            <a:spLocks noGrp="1"/>
          </p:cNvSpPr>
          <p:nvPr>
            <p:ph type="sldNum" sz="quarter" idx="12"/>
          </p:nvPr>
        </p:nvSpPr>
        <p:spPr/>
        <p:txBody>
          <a:bodyPr/>
          <a:lstStyle/>
          <a:p>
            <a:pPr>
              <a:defRPr/>
            </a:pPr>
            <a:fld id="{4186F2D1-841A-4A6F-AC86-499D93B18B9F}"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r>
              <a:rPr lang="en-US" smtClean="0">
                <a:ea typeface="ＭＳ Ｐゴシック"/>
                <a:cs typeface="ＭＳ Ｐゴシック"/>
              </a:rPr>
              <a:t>Out with the old, in with the new</a:t>
            </a:r>
          </a:p>
        </p:txBody>
      </p:sp>
      <p:sp>
        <p:nvSpPr>
          <p:cNvPr id="56322" name="Rectangle 3"/>
          <p:cNvSpPr>
            <a:spLocks noGrp="1" noChangeArrowheads="1"/>
          </p:cNvSpPr>
          <p:nvPr>
            <p:ph type="body" idx="1"/>
          </p:nvPr>
        </p:nvSpPr>
        <p:spPr/>
        <p:txBody>
          <a:bodyPr/>
          <a:lstStyle/>
          <a:p>
            <a:r>
              <a:rPr lang="en-US" sz="1800" smtClean="0">
                <a:solidFill>
                  <a:schemeClr val="tx1"/>
                </a:solidFill>
                <a:ea typeface="ＭＳ Ｐゴシック"/>
                <a:cs typeface="ＭＳ Ｐゴシック"/>
              </a:rPr>
              <a:t>If we replace old servers with new servers, how will power consumption change? </a:t>
            </a:r>
          </a:p>
          <a:p>
            <a:endParaRPr lang="en-US" smtClean="0">
              <a:ea typeface="ＭＳ Ｐゴシック"/>
              <a:cs typeface="ＭＳ Ｐゴシック"/>
            </a:endParaRPr>
          </a:p>
        </p:txBody>
      </p:sp>
      <p:sp>
        <p:nvSpPr>
          <p:cNvPr id="56323" name="Line 4"/>
          <p:cNvSpPr>
            <a:spLocks noChangeShapeType="1"/>
          </p:cNvSpPr>
          <p:nvPr/>
        </p:nvSpPr>
        <p:spPr bwMode="auto">
          <a:xfrm>
            <a:off x="3048000" y="3962400"/>
            <a:ext cx="990600" cy="0"/>
          </a:xfrm>
          <a:prstGeom prst="line">
            <a:avLst/>
          </a:prstGeom>
          <a:noFill/>
          <a:ln w="9525">
            <a:solidFill>
              <a:schemeClr val="tx1"/>
            </a:solidFill>
            <a:round/>
            <a:headEnd type="oval" w="med" len="med"/>
            <a:tailEnd type="triangle" w="lg" len="lg"/>
          </a:ln>
        </p:spPr>
        <p:txBody>
          <a:bodyPr/>
          <a:lstStyle/>
          <a:p>
            <a:endParaRPr lang="en-US"/>
          </a:p>
        </p:txBody>
      </p:sp>
      <p:pic>
        <p:nvPicPr>
          <p:cNvPr id="56324" name="Picture 5"/>
          <p:cNvPicPr>
            <a:picLocks noChangeAspect="1" noChangeArrowheads="1"/>
          </p:cNvPicPr>
          <p:nvPr/>
        </p:nvPicPr>
        <p:blipFill>
          <a:blip r:embed="rId3"/>
          <a:srcRect/>
          <a:stretch>
            <a:fillRect/>
          </a:stretch>
        </p:blipFill>
        <p:spPr bwMode="auto">
          <a:xfrm>
            <a:off x="152400" y="2667000"/>
            <a:ext cx="2819400" cy="2209800"/>
          </a:xfrm>
          <a:prstGeom prst="rect">
            <a:avLst/>
          </a:prstGeom>
          <a:noFill/>
          <a:ln w="9525">
            <a:noFill/>
            <a:miter lim="800000"/>
            <a:headEnd/>
            <a:tailEnd/>
          </a:ln>
        </p:spPr>
      </p:pic>
      <p:sp>
        <p:nvSpPr>
          <p:cNvPr id="56325" name="Rectangle 6"/>
          <p:cNvSpPr>
            <a:spLocks noChangeArrowheads="1"/>
          </p:cNvSpPr>
          <p:nvPr/>
        </p:nvSpPr>
        <p:spPr bwMode="auto">
          <a:xfrm>
            <a:off x="122238" y="4876800"/>
            <a:ext cx="2679700" cy="228600"/>
          </a:xfrm>
          <a:prstGeom prst="rect">
            <a:avLst/>
          </a:prstGeom>
          <a:noFill/>
          <a:ln w="9525">
            <a:noFill/>
            <a:miter lim="800000"/>
            <a:headEnd/>
            <a:tailEnd/>
          </a:ln>
        </p:spPr>
        <p:txBody>
          <a:bodyPr wrap="none">
            <a:spAutoFit/>
          </a:bodyPr>
          <a:lstStyle/>
          <a:p>
            <a:pPr eaLnBrk="0" hangingPunct="0"/>
            <a:r>
              <a:rPr lang="en-US" sz="900" b="1">
                <a:solidFill>
                  <a:schemeClr val="tx1"/>
                </a:solidFill>
              </a:rPr>
              <a:t>IBM 7090 in University Computer Center, 1966</a:t>
            </a:r>
          </a:p>
        </p:txBody>
      </p:sp>
      <p:pic>
        <p:nvPicPr>
          <p:cNvPr id="56326" name="Picture 7"/>
          <p:cNvPicPr>
            <a:picLocks noChangeAspect="1" noChangeArrowheads="1"/>
          </p:cNvPicPr>
          <p:nvPr/>
        </p:nvPicPr>
        <p:blipFill>
          <a:blip r:embed="rId4"/>
          <a:srcRect/>
          <a:stretch>
            <a:fillRect/>
          </a:stretch>
        </p:blipFill>
        <p:spPr bwMode="auto">
          <a:xfrm>
            <a:off x="4191000" y="2362200"/>
            <a:ext cx="4838700" cy="3024188"/>
          </a:xfrm>
          <a:prstGeom prst="rect">
            <a:avLst/>
          </a:prstGeom>
          <a:noFill/>
          <a:ln w="9525">
            <a:noFill/>
            <a:miter lim="800000"/>
            <a:headEnd/>
            <a:tailEnd/>
          </a:ln>
        </p:spPr>
      </p:pic>
      <p:sp>
        <p:nvSpPr>
          <p:cNvPr id="56327" name="Rectangle 8"/>
          <p:cNvSpPr>
            <a:spLocks noChangeArrowheads="1"/>
          </p:cNvSpPr>
          <p:nvPr/>
        </p:nvSpPr>
        <p:spPr bwMode="auto">
          <a:xfrm>
            <a:off x="4156075" y="5397500"/>
            <a:ext cx="2235200" cy="228600"/>
          </a:xfrm>
          <a:prstGeom prst="rect">
            <a:avLst/>
          </a:prstGeom>
          <a:noFill/>
          <a:ln w="9525">
            <a:noFill/>
            <a:miter lim="800000"/>
            <a:headEnd/>
            <a:tailEnd/>
          </a:ln>
        </p:spPr>
        <p:txBody>
          <a:bodyPr wrap="none">
            <a:spAutoFit/>
          </a:bodyPr>
          <a:lstStyle/>
          <a:p>
            <a:pPr eaLnBrk="0" hangingPunct="0"/>
            <a:r>
              <a:rPr lang="en-US" sz="900" b="1">
                <a:solidFill>
                  <a:schemeClr val="tx1"/>
                </a:solidFill>
              </a:rPr>
              <a:t>Microsoft’s Chicago data center, 2009</a:t>
            </a:r>
          </a:p>
        </p:txBody>
      </p:sp>
      <p:sp>
        <p:nvSpPr>
          <p:cNvPr id="9" name="Slide Number Placeholder 8"/>
          <p:cNvSpPr>
            <a:spLocks noGrp="1"/>
          </p:cNvSpPr>
          <p:nvPr>
            <p:ph type="sldNum" sz="quarter" idx="12"/>
          </p:nvPr>
        </p:nvSpPr>
        <p:spPr/>
        <p:txBody>
          <a:bodyPr/>
          <a:lstStyle/>
          <a:p>
            <a:pPr>
              <a:defRPr/>
            </a:pPr>
            <a:fld id="{FA720DBF-DC27-4B32-8118-66C9923C7789}"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r>
              <a:rPr lang="en-US" smtClean="0">
                <a:ea typeface="ＭＳ Ｐゴシック"/>
                <a:cs typeface="ＭＳ Ｐゴシック"/>
              </a:rPr>
              <a:t>Power measurement plan</a:t>
            </a:r>
          </a:p>
        </p:txBody>
      </p:sp>
      <p:sp>
        <p:nvSpPr>
          <p:cNvPr id="58370" name="Rectangle 3"/>
          <p:cNvSpPr>
            <a:spLocks noGrp="1" noChangeArrowheads="1"/>
          </p:cNvSpPr>
          <p:nvPr>
            <p:ph type="body" idx="1"/>
          </p:nvPr>
        </p:nvSpPr>
        <p:spPr/>
        <p:txBody>
          <a:bodyPr/>
          <a:lstStyle/>
          <a:p>
            <a:r>
              <a:rPr lang="en-US" sz="1800" smtClean="0">
                <a:solidFill>
                  <a:schemeClr val="tx1"/>
                </a:solidFill>
                <a:ea typeface="ＭＳ Ｐゴシック"/>
                <a:cs typeface="ＭＳ Ｐゴシック"/>
              </a:rPr>
              <a:t>Inventory servers</a:t>
            </a:r>
          </a:p>
          <a:p>
            <a:endParaRPr lang="en-US" sz="1800" smtClean="0">
              <a:solidFill>
                <a:schemeClr val="tx1"/>
              </a:solidFill>
              <a:ea typeface="ＭＳ Ｐゴシック"/>
              <a:cs typeface="ＭＳ Ｐゴシック"/>
            </a:endParaRPr>
          </a:p>
          <a:p>
            <a:r>
              <a:rPr lang="en-US" sz="1800" smtClean="0">
                <a:solidFill>
                  <a:schemeClr val="tx1"/>
                </a:solidFill>
                <a:ea typeface="ＭＳ Ｐゴシック"/>
                <a:cs typeface="ＭＳ Ｐゴシック"/>
              </a:rPr>
              <a:t>Determine comparison groups</a:t>
            </a:r>
          </a:p>
          <a:p>
            <a:endParaRPr lang="en-US" sz="1800" smtClean="0">
              <a:solidFill>
                <a:schemeClr val="tx1"/>
              </a:solidFill>
              <a:ea typeface="ＭＳ Ｐゴシック"/>
              <a:cs typeface="ＭＳ Ｐゴシック"/>
            </a:endParaRPr>
          </a:p>
          <a:p>
            <a:r>
              <a:rPr lang="en-US" sz="1800" smtClean="0">
                <a:solidFill>
                  <a:schemeClr val="tx1"/>
                </a:solidFill>
                <a:ea typeface="ＭＳ Ｐゴシック"/>
                <a:cs typeface="ＭＳ Ｐゴシック"/>
              </a:rPr>
              <a:t>Two-tiered power measurement approach</a:t>
            </a:r>
          </a:p>
          <a:p>
            <a:endParaRPr lang="en-US" sz="1800" smtClean="0">
              <a:solidFill>
                <a:schemeClr val="tx1"/>
              </a:solidFill>
              <a:ea typeface="ＭＳ Ｐゴシック"/>
              <a:cs typeface="ＭＳ Ｐゴシック"/>
            </a:endParaRPr>
          </a:p>
          <a:p>
            <a:pPr lvl="1">
              <a:buFontTx/>
              <a:buNone/>
            </a:pPr>
            <a:r>
              <a:rPr lang="en-US" sz="1800" smtClean="0">
                <a:solidFill>
                  <a:schemeClr val="tx1"/>
                </a:solidFill>
                <a:ea typeface="ＭＳ Ｐゴシック"/>
              </a:rPr>
              <a:t>1) pre/post migration comparison</a:t>
            </a:r>
          </a:p>
          <a:p>
            <a:pPr lvl="1"/>
            <a:endParaRPr lang="en-US" sz="1800" smtClean="0">
              <a:solidFill>
                <a:schemeClr val="tx1"/>
              </a:solidFill>
              <a:ea typeface="ＭＳ Ｐゴシック"/>
            </a:endParaRPr>
          </a:p>
          <a:p>
            <a:pPr lvl="1">
              <a:buFontTx/>
              <a:buNone/>
            </a:pPr>
            <a:r>
              <a:rPr lang="en-US" sz="1800" smtClean="0">
                <a:solidFill>
                  <a:schemeClr val="tx1"/>
                </a:solidFill>
                <a:ea typeface="ＭＳ Ｐゴシック"/>
              </a:rPr>
              <a:t>2) SPECpower benchmark</a:t>
            </a:r>
          </a:p>
          <a:p>
            <a:pPr lvl="1">
              <a:buFontTx/>
              <a:buNone/>
            </a:pPr>
            <a:endParaRPr lang="en-US" smtClean="0">
              <a:ea typeface="ＭＳ Ｐゴシック"/>
            </a:endParaRPr>
          </a:p>
          <a:p>
            <a:endParaRPr lang="en-US" smtClean="0">
              <a:ea typeface="ＭＳ Ｐゴシック"/>
              <a:cs typeface="ＭＳ Ｐゴシック"/>
            </a:endParaRPr>
          </a:p>
        </p:txBody>
      </p:sp>
      <p:sp>
        <p:nvSpPr>
          <p:cNvPr id="4" name="Slide Number Placeholder 3"/>
          <p:cNvSpPr>
            <a:spLocks noGrp="1"/>
          </p:cNvSpPr>
          <p:nvPr>
            <p:ph type="sldNum" sz="quarter" idx="12"/>
          </p:nvPr>
        </p:nvSpPr>
        <p:spPr/>
        <p:txBody>
          <a:bodyPr/>
          <a:lstStyle/>
          <a:p>
            <a:pPr>
              <a:defRPr/>
            </a:pPr>
            <a:fld id="{05752F25-2648-4096-9CDB-E1BAEBC72126}"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r>
              <a:rPr lang="en-US" smtClean="0">
                <a:ea typeface="ＭＳ Ｐゴシック"/>
                <a:cs typeface="ＭＳ Ｐゴシック"/>
              </a:rPr>
              <a:t>Pre/post migration comparisons</a:t>
            </a:r>
          </a:p>
        </p:txBody>
      </p:sp>
      <p:sp>
        <p:nvSpPr>
          <p:cNvPr id="60418" name="Rectangle 3"/>
          <p:cNvSpPr>
            <a:spLocks noGrp="1" noChangeArrowheads="1"/>
          </p:cNvSpPr>
          <p:nvPr>
            <p:ph type="body" idx="1"/>
          </p:nvPr>
        </p:nvSpPr>
        <p:spPr/>
        <p:txBody>
          <a:bodyPr/>
          <a:lstStyle/>
          <a:p>
            <a:r>
              <a:rPr lang="en-US" sz="1800" smtClean="0">
                <a:solidFill>
                  <a:schemeClr val="tx1"/>
                </a:solidFill>
                <a:ea typeface="ＭＳ Ｐゴシック"/>
                <a:cs typeface="ＭＳ Ｐゴシック"/>
              </a:rPr>
              <a:t>Power consumption of same IT services on different hardware</a:t>
            </a:r>
          </a:p>
        </p:txBody>
      </p:sp>
      <p:sp>
        <p:nvSpPr>
          <p:cNvPr id="60419" name="Line 4"/>
          <p:cNvSpPr>
            <a:spLocks noChangeShapeType="1"/>
          </p:cNvSpPr>
          <p:nvPr/>
        </p:nvSpPr>
        <p:spPr bwMode="auto">
          <a:xfrm>
            <a:off x="609600" y="2743200"/>
            <a:ext cx="8153400" cy="0"/>
          </a:xfrm>
          <a:prstGeom prst="line">
            <a:avLst/>
          </a:prstGeom>
          <a:noFill/>
          <a:ln w="9525">
            <a:solidFill>
              <a:schemeClr val="tx1"/>
            </a:solidFill>
            <a:round/>
            <a:headEnd/>
            <a:tailEnd type="triangle" w="lg" len="lg"/>
          </a:ln>
        </p:spPr>
        <p:txBody>
          <a:bodyPr/>
          <a:lstStyle/>
          <a:p>
            <a:endParaRPr lang="en-US"/>
          </a:p>
        </p:txBody>
      </p:sp>
      <p:sp>
        <p:nvSpPr>
          <p:cNvPr id="60420" name="AutoShape 5"/>
          <p:cNvSpPr>
            <a:spLocks noChangeArrowheads="1"/>
          </p:cNvSpPr>
          <p:nvPr/>
        </p:nvSpPr>
        <p:spPr bwMode="auto">
          <a:xfrm>
            <a:off x="3810000" y="2286000"/>
            <a:ext cx="1416050" cy="914400"/>
          </a:xfrm>
          <a:prstGeom prst="diamond">
            <a:avLst/>
          </a:prstGeom>
          <a:solidFill>
            <a:schemeClr val="accent1"/>
          </a:solidFill>
          <a:ln w="9525">
            <a:solidFill>
              <a:schemeClr val="tx1"/>
            </a:solidFill>
            <a:miter lim="800000"/>
            <a:headEnd/>
            <a:tailEnd/>
          </a:ln>
        </p:spPr>
        <p:txBody>
          <a:bodyPr wrap="none" anchor="ctr"/>
          <a:lstStyle/>
          <a:p>
            <a:pPr algn="ctr" eaLnBrk="0" hangingPunct="0"/>
            <a:r>
              <a:rPr lang="en-US" sz="2000">
                <a:solidFill>
                  <a:schemeClr val="tx1"/>
                </a:solidFill>
              </a:rPr>
              <a:t>Migration</a:t>
            </a:r>
          </a:p>
        </p:txBody>
      </p:sp>
      <p:sp>
        <p:nvSpPr>
          <p:cNvPr id="60421" name="Text Box 6"/>
          <p:cNvSpPr txBox="1">
            <a:spLocks noChangeArrowheads="1"/>
          </p:cNvSpPr>
          <p:nvPr/>
        </p:nvSpPr>
        <p:spPr bwMode="auto">
          <a:xfrm>
            <a:off x="8305800" y="2819400"/>
            <a:ext cx="609600" cy="274638"/>
          </a:xfrm>
          <a:prstGeom prst="rect">
            <a:avLst/>
          </a:prstGeom>
          <a:noFill/>
          <a:ln w="9525">
            <a:noFill/>
            <a:miter lim="800000"/>
            <a:headEnd/>
            <a:tailEnd/>
          </a:ln>
        </p:spPr>
        <p:txBody>
          <a:bodyPr>
            <a:spAutoFit/>
          </a:bodyPr>
          <a:lstStyle/>
          <a:p>
            <a:pPr eaLnBrk="0" hangingPunct="0"/>
            <a:r>
              <a:rPr lang="en-US" sz="1200" b="1">
                <a:solidFill>
                  <a:schemeClr val="tx1"/>
                </a:solidFill>
              </a:rPr>
              <a:t>Time</a:t>
            </a:r>
          </a:p>
        </p:txBody>
      </p:sp>
      <p:sp>
        <p:nvSpPr>
          <p:cNvPr id="60422" name="Oval 7"/>
          <p:cNvSpPr>
            <a:spLocks noChangeArrowheads="1"/>
          </p:cNvSpPr>
          <p:nvPr/>
        </p:nvSpPr>
        <p:spPr bwMode="auto">
          <a:xfrm>
            <a:off x="914400" y="2438400"/>
            <a:ext cx="2209800" cy="609600"/>
          </a:xfrm>
          <a:prstGeom prst="ellipse">
            <a:avLst/>
          </a:prstGeom>
          <a:solidFill>
            <a:schemeClr val="accent1"/>
          </a:solidFill>
          <a:ln w="9525">
            <a:solidFill>
              <a:schemeClr val="tx1"/>
            </a:solidFill>
            <a:round/>
            <a:headEnd/>
            <a:tailEnd/>
          </a:ln>
        </p:spPr>
        <p:txBody>
          <a:bodyPr wrap="none" anchor="ctr"/>
          <a:lstStyle/>
          <a:p>
            <a:pPr algn="ctr" eaLnBrk="0" hangingPunct="0"/>
            <a:r>
              <a:rPr lang="en-US" sz="1800">
                <a:solidFill>
                  <a:schemeClr val="tx1"/>
                </a:solidFill>
              </a:rPr>
              <a:t>Old server</a:t>
            </a:r>
          </a:p>
        </p:txBody>
      </p:sp>
      <p:sp>
        <p:nvSpPr>
          <p:cNvPr id="60423" name="Oval 8"/>
          <p:cNvSpPr>
            <a:spLocks noChangeArrowheads="1"/>
          </p:cNvSpPr>
          <p:nvPr/>
        </p:nvSpPr>
        <p:spPr bwMode="auto">
          <a:xfrm>
            <a:off x="5867400" y="2438400"/>
            <a:ext cx="2209800" cy="609600"/>
          </a:xfrm>
          <a:prstGeom prst="ellipse">
            <a:avLst/>
          </a:prstGeom>
          <a:solidFill>
            <a:schemeClr val="accent1"/>
          </a:solidFill>
          <a:ln w="9525">
            <a:solidFill>
              <a:schemeClr val="tx1"/>
            </a:solidFill>
            <a:round/>
            <a:headEnd/>
            <a:tailEnd/>
          </a:ln>
        </p:spPr>
        <p:txBody>
          <a:bodyPr wrap="none" anchor="ctr"/>
          <a:lstStyle/>
          <a:p>
            <a:pPr algn="ctr" eaLnBrk="0" hangingPunct="0"/>
            <a:r>
              <a:rPr lang="en-US" sz="1800">
                <a:solidFill>
                  <a:schemeClr val="tx1"/>
                </a:solidFill>
              </a:rPr>
              <a:t>New server</a:t>
            </a:r>
          </a:p>
        </p:txBody>
      </p:sp>
      <p:sp>
        <p:nvSpPr>
          <p:cNvPr id="60424" name="Text Box 9"/>
          <p:cNvSpPr txBox="1">
            <a:spLocks noChangeArrowheads="1"/>
          </p:cNvSpPr>
          <p:nvPr/>
        </p:nvSpPr>
        <p:spPr bwMode="auto">
          <a:xfrm>
            <a:off x="7985125" y="5983288"/>
            <a:ext cx="184150" cy="457200"/>
          </a:xfrm>
          <a:prstGeom prst="rect">
            <a:avLst/>
          </a:prstGeom>
          <a:noFill/>
          <a:ln w="9525">
            <a:noFill/>
            <a:miter lim="800000"/>
            <a:headEnd/>
            <a:tailEnd/>
          </a:ln>
        </p:spPr>
        <p:txBody>
          <a:bodyPr wrap="none">
            <a:spAutoFit/>
          </a:bodyPr>
          <a:lstStyle/>
          <a:p>
            <a:pPr eaLnBrk="0" hangingPunct="0"/>
            <a:endParaRPr lang="en-US">
              <a:solidFill>
                <a:schemeClr val="tx1"/>
              </a:solidFill>
            </a:endParaRPr>
          </a:p>
        </p:txBody>
      </p:sp>
      <p:sp>
        <p:nvSpPr>
          <p:cNvPr id="60429" name="Text Box 13"/>
          <p:cNvSpPr txBox="1">
            <a:spLocks noChangeArrowheads="1"/>
          </p:cNvSpPr>
          <p:nvPr/>
        </p:nvSpPr>
        <p:spPr bwMode="auto">
          <a:xfrm>
            <a:off x="304800" y="3354388"/>
            <a:ext cx="8610600" cy="457200"/>
          </a:xfrm>
          <a:prstGeom prst="rect">
            <a:avLst/>
          </a:prstGeom>
          <a:noFill/>
          <a:ln w="9525">
            <a:noFill/>
            <a:miter lim="800000"/>
            <a:headEnd/>
            <a:tailEnd/>
          </a:ln>
        </p:spPr>
        <p:txBody>
          <a:bodyPr>
            <a:spAutoFit/>
          </a:bodyPr>
          <a:lstStyle/>
          <a:p>
            <a:pPr algn="ctr" eaLnBrk="0" hangingPunct="0"/>
            <a:r>
              <a:rPr lang="en-US">
                <a:solidFill>
                  <a:schemeClr val="tx1"/>
                </a:solidFill>
              </a:rPr>
              <a:t>Linux-Apache-MySQLP-PHP (LAMP) Example:</a:t>
            </a:r>
          </a:p>
        </p:txBody>
      </p:sp>
      <p:sp>
        <p:nvSpPr>
          <p:cNvPr id="14" name="Slide Number Placeholder 13"/>
          <p:cNvSpPr>
            <a:spLocks noGrp="1"/>
          </p:cNvSpPr>
          <p:nvPr>
            <p:ph type="sldNum" sz="quarter" idx="12"/>
          </p:nvPr>
        </p:nvSpPr>
        <p:spPr/>
        <p:txBody>
          <a:bodyPr/>
          <a:lstStyle/>
          <a:p>
            <a:pPr>
              <a:defRPr/>
            </a:pPr>
            <a:fld id="{04A281E9-8909-4E84-BB16-D1EFBD25A616}" type="slidenum">
              <a:rPr lang="en-US" smtClean="0"/>
              <a:pPr>
                <a:defRPr/>
              </a:pPr>
              <a:t>23</a:t>
            </a:fld>
            <a:endParaRPr lang="en-US"/>
          </a:p>
        </p:txBody>
      </p:sp>
      <p:graphicFrame>
        <p:nvGraphicFramePr>
          <p:cNvPr id="60461" name="Group 45"/>
          <p:cNvGraphicFramePr>
            <a:graphicFrameLocks noGrp="1"/>
          </p:cNvGraphicFramePr>
          <p:nvPr/>
        </p:nvGraphicFramePr>
        <p:xfrm>
          <a:off x="1524000" y="3810000"/>
          <a:ext cx="6324600" cy="1755775"/>
        </p:xfrm>
        <a:graphic>
          <a:graphicData uri="http://schemas.openxmlformats.org/drawingml/2006/table">
            <a:tbl>
              <a:tblPr/>
              <a:tblGrid>
                <a:gridCol w="3629025"/>
                <a:gridCol w="2695575"/>
              </a:tblGrid>
              <a:tr h="4635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ＭＳ Ｐゴシック"/>
                          <a:cs typeface="Arial" charset="0"/>
                        </a:rPr>
                        <a:t>Old Server</a:t>
                      </a:r>
                      <a:endParaRPr kumimoji="0" lang="en-US" sz="4000" b="0" i="0" u="none" strike="noStrike" cap="none" normalizeH="0" baseline="0" smtClean="0">
                        <a:ln>
                          <a:noFill/>
                        </a:ln>
                        <a:solidFill>
                          <a:schemeClr val="hlink"/>
                        </a:solidFill>
                        <a:effectLst/>
                        <a:latin typeface="Arial" charset="0"/>
                        <a:ea typeface="ＭＳ Ｐゴシック"/>
                        <a:cs typeface="ＭＳ Ｐゴシック"/>
                      </a:endParaRPr>
                    </a:p>
                  </a:txBody>
                  <a:tcPr anchor="b"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a:cs typeface="Arial" charset="0"/>
                        </a:rPr>
                        <a:t>Standalone DL360 G5p</a:t>
                      </a:r>
                      <a:endParaRPr kumimoji="0" lang="en-US" sz="4000" b="0" i="0" u="none" strike="noStrike" cap="none" normalizeH="0" baseline="0" smtClean="0">
                        <a:ln>
                          <a:noFill/>
                        </a:ln>
                        <a:solidFill>
                          <a:schemeClr val="hlink"/>
                        </a:solidFill>
                        <a:effectLst/>
                        <a:latin typeface="Arial" charset="0"/>
                        <a:ea typeface="ＭＳ Ｐゴシック"/>
                        <a:cs typeface="ＭＳ Ｐゴシック"/>
                      </a:endParaRPr>
                    </a:p>
                  </a:txBody>
                  <a:tcPr anchor="b" horzOverflow="overflow">
                    <a:lnL>
                      <a:noFill/>
                    </a:lnL>
                    <a:lnR cap="flat">
                      <a:noFill/>
                    </a:lnR>
                    <a:lnT cap="flat">
                      <a:noFill/>
                    </a:lnT>
                    <a:lnB>
                      <a:noFill/>
                    </a:lnB>
                    <a:lnTlToBr>
                      <a:noFill/>
                    </a:lnTlToBr>
                    <a:lnBlToTr>
                      <a:noFill/>
                    </a:lnBlToTr>
                    <a:noFill/>
                  </a:tcPr>
                </a:tc>
              </a:tr>
              <a:tr h="2857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ＭＳ Ｐゴシック"/>
                          <a:cs typeface="Arial" charset="0"/>
                        </a:rPr>
                        <a:t>New Server</a:t>
                      </a:r>
                      <a:endParaRPr kumimoji="0" lang="en-US" sz="4000" b="0" i="0" u="none" strike="noStrike" cap="none" normalizeH="0" baseline="0" smtClean="0">
                        <a:ln>
                          <a:noFill/>
                        </a:ln>
                        <a:solidFill>
                          <a:schemeClr val="hlink"/>
                        </a:solidFill>
                        <a:effectLst/>
                        <a:latin typeface="Arial" charset="0"/>
                        <a:ea typeface="ＭＳ Ｐゴシック"/>
                        <a:cs typeface="ＭＳ Ｐゴシック"/>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a:cs typeface="Arial" charset="0"/>
                        </a:rPr>
                        <a:t>Blade BL460 CG6</a:t>
                      </a:r>
                      <a:endParaRPr kumimoji="0" lang="en-US" sz="4000" b="0" i="0" u="none" strike="noStrike" cap="none" normalizeH="0" baseline="0" smtClean="0">
                        <a:ln>
                          <a:noFill/>
                        </a:ln>
                        <a:solidFill>
                          <a:schemeClr val="hlink"/>
                        </a:solidFill>
                        <a:effectLst/>
                        <a:latin typeface="Arial" charset="0"/>
                        <a:ea typeface="ＭＳ Ｐゴシック"/>
                        <a:cs typeface="ＭＳ Ｐゴシック"/>
                      </a:endParaRPr>
                    </a:p>
                  </a:txBody>
                  <a:tcPr anchor="b" horzOverflow="overflow">
                    <a:lnL>
                      <a:noFill/>
                    </a:lnL>
                    <a:lnR cap="flat">
                      <a:noFill/>
                    </a:lnR>
                    <a:lnT>
                      <a:noFill/>
                    </a:lnT>
                    <a:lnB>
                      <a:noFill/>
                    </a:lnB>
                    <a:lnTlToBr>
                      <a:noFill/>
                    </a:lnTlToBr>
                    <a:lnBlToTr>
                      <a:noFill/>
                    </a:lnBlToTr>
                    <a:noFill/>
                  </a:tcPr>
                </a:tc>
              </a:tr>
              <a:tr h="4635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ＭＳ Ｐゴシック"/>
                          <a:cs typeface="Arial" charset="0"/>
                        </a:rPr>
                        <a:t>Old Watts (Week Avg)</a:t>
                      </a:r>
                      <a:endParaRPr kumimoji="0" lang="en-US" sz="4000" b="0" i="0" u="none" strike="noStrike" cap="none" normalizeH="0" baseline="0" smtClean="0">
                        <a:ln>
                          <a:noFill/>
                        </a:ln>
                        <a:solidFill>
                          <a:schemeClr val="hlink"/>
                        </a:solidFill>
                        <a:effectLst/>
                        <a:latin typeface="Arial" charset="0"/>
                        <a:ea typeface="ＭＳ Ｐゴシック"/>
                        <a:cs typeface="ＭＳ Ｐゴシック"/>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a:cs typeface="Arial" charset="0"/>
                        </a:rPr>
                        <a:t>478 W</a:t>
                      </a:r>
                      <a:endParaRPr kumimoji="0" lang="en-US" sz="4000" b="0" i="0" u="none" strike="noStrike" cap="none" normalizeH="0" baseline="0" smtClean="0">
                        <a:ln>
                          <a:noFill/>
                        </a:ln>
                        <a:solidFill>
                          <a:schemeClr val="hlink"/>
                        </a:solidFill>
                        <a:effectLst/>
                        <a:latin typeface="Arial" charset="0"/>
                        <a:ea typeface="ＭＳ Ｐゴシック"/>
                        <a:cs typeface="ＭＳ Ｐゴシック"/>
                      </a:endParaRPr>
                    </a:p>
                  </a:txBody>
                  <a:tcPr anchor="b" horzOverflow="overflow">
                    <a:lnL>
                      <a:noFill/>
                    </a:lnL>
                    <a:lnR cap="flat">
                      <a:noFill/>
                    </a:lnR>
                    <a:lnT>
                      <a:noFill/>
                    </a:lnT>
                    <a:lnB>
                      <a:noFill/>
                    </a:lnB>
                    <a:lnTlToBr>
                      <a:noFill/>
                    </a:lnTlToBr>
                    <a:lnBlToTr>
                      <a:noFill/>
                    </a:lnBlToTr>
                    <a:noFill/>
                  </a:tcPr>
                </a:tc>
              </a:tr>
              <a:tr h="4635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ＭＳ Ｐゴシック"/>
                          <a:cs typeface="Arial" charset="0"/>
                        </a:rPr>
                        <a:t>New Watts (Week Avg)</a:t>
                      </a:r>
                      <a:endParaRPr kumimoji="0" lang="en-US" sz="4000" b="0" i="0" u="none" strike="noStrike" cap="none" normalizeH="0" baseline="0" smtClean="0">
                        <a:ln>
                          <a:noFill/>
                        </a:ln>
                        <a:solidFill>
                          <a:schemeClr val="hlink"/>
                        </a:solidFill>
                        <a:effectLst/>
                        <a:latin typeface="Arial" charset="0"/>
                        <a:ea typeface="ＭＳ Ｐゴシック"/>
                        <a:cs typeface="ＭＳ Ｐゴシック"/>
                      </a:endParaRPr>
                    </a:p>
                  </a:txBody>
                  <a:tcPr anchor="b"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a:cs typeface="Arial" charset="0"/>
                        </a:rPr>
                        <a:t>330 W</a:t>
                      </a:r>
                      <a:endParaRPr kumimoji="0" lang="en-US" sz="4000" b="0" i="0" u="none" strike="noStrike" cap="none" normalizeH="0" baseline="0" smtClean="0">
                        <a:ln>
                          <a:noFill/>
                        </a:ln>
                        <a:solidFill>
                          <a:schemeClr val="hlink"/>
                        </a:solidFill>
                        <a:effectLst/>
                        <a:latin typeface="Arial" charset="0"/>
                        <a:ea typeface="ＭＳ Ｐゴシック"/>
                        <a:cs typeface="ＭＳ Ｐゴシック"/>
                      </a:endParaRPr>
                    </a:p>
                  </a:txBody>
                  <a:tcPr anchor="b"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Picture 4" descr="ormer"/>
          <p:cNvPicPr>
            <a:picLocks noChangeAspect="1" noChangeArrowheads="1"/>
          </p:cNvPicPr>
          <p:nvPr/>
        </p:nvPicPr>
        <p:blipFill>
          <a:blip r:embed="rId3"/>
          <a:srcRect/>
          <a:stretch>
            <a:fillRect/>
          </a:stretch>
        </p:blipFill>
        <p:spPr bwMode="auto">
          <a:xfrm>
            <a:off x="0" y="228600"/>
            <a:ext cx="9144000" cy="578802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r>
              <a:rPr lang="en-US" smtClean="0">
                <a:ea typeface="ＭＳ Ｐゴシック"/>
                <a:cs typeface="ＭＳ Ｐゴシック"/>
              </a:rPr>
              <a:t>SPECpower benchmark</a:t>
            </a:r>
          </a:p>
        </p:txBody>
      </p:sp>
      <p:sp>
        <p:nvSpPr>
          <p:cNvPr id="62466" name="Rectangle 3"/>
          <p:cNvSpPr>
            <a:spLocks noGrp="1" noChangeArrowheads="1"/>
          </p:cNvSpPr>
          <p:nvPr>
            <p:ph type="body" idx="1"/>
          </p:nvPr>
        </p:nvSpPr>
        <p:spPr/>
        <p:txBody>
          <a:bodyPr/>
          <a:lstStyle/>
          <a:p>
            <a:r>
              <a:rPr lang="en-US" sz="1800" smtClean="0">
                <a:solidFill>
                  <a:schemeClr val="tx1"/>
                </a:solidFill>
                <a:ea typeface="ＭＳ Ｐゴシック"/>
                <a:cs typeface="ＭＳ Ｐゴシック"/>
              </a:rPr>
              <a:t>Industry standard benchmark to evaluate performance and power</a:t>
            </a:r>
          </a:p>
          <a:p>
            <a:endParaRPr lang="en-US" sz="1800" smtClean="0">
              <a:solidFill>
                <a:schemeClr val="tx1"/>
              </a:solidFill>
              <a:ea typeface="ＭＳ Ｐゴシック"/>
              <a:cs typeface="ＭＳ Ｐゴシック"/>
            </a:endParaRPr>
          </a:p>
          <a:p>
            <a:r>
              <a:rPr lang="en-US" sz="1800" smtClean="0">
                <a:solidFill>
                  <a:schemeClr val="tx1"/>
                </a:solidFill>
                <a:ea typeface="ＭＳ Ｐゴシック"/>
                <a:cs typeface="ＭＳ Ｐゴシック"/>
              </a:rPr>
              <a:t>Addresses the performance of server side Java</a:t>
            </a:r>
          </a:p>
          <a:p>
            <a:endParaRPr lang="en-US" sz="1800" smtClean="0">
              <a:solidFill>
                <a:schemeClr val="tx1"/>
              </a:solidFill>
              <a:ea typeface="ＭＳ Ｐゴシック"/>
              <a:cs typeface="ＭＳ Ｐゴシック"/>
            </a:endParaRPr>
          </a:p>
          <a:p>
            <a:r>
              <a:rPr lang="en-US" sz="1800" smtClean="0">
                <a:solidFill>
                  <a:schemeClr val="tx1"/>
                </a:solidFill>
                <a:ea typeface="ＭＳ Ｐゴシック"/>
                <a:cs typeface="ＭＳ Ｐゴシック"/>
              </a:rPr>
              <a:t>Finds maximum ssj_ops (server side Java operations per second)</a:t>
            </a:r>
          </a:p>
          <a:p>
            <a:endParaRPr lang="en-US" sz="1800" smtClean="0">
              <a:solidFill>
                <a:schemeClr val="tx1"/>
              </a:solidFill>
              <a:ea typeface="ＭＳ Ｐゴシック"/>
              <a:cs typeface="ＭＳ Ｐゴシック"/>
            </a:endParaRPr>
          </a:p>
          <a:p>
            <a:r>
              <a:rPr lang="en-US" sz="1800" smtClean="0">
                <a:solidFill>
                  <a:schemeClr val="tx1"/>
                </a:solidFill>
                <a:ea typeface="ＭＳ Ｐゴシック"/>
                <a:cs typeface="ＭＳ Ｐゴシック"/>
              </a:rPr>
              <a:t>With simultaneous power measurement, allows calculation of ssj_ops / watt (</a:t>
            </a:r>
            <a:r>
              <a:rPr lang="en-US" sz="1800" b="1" smtClean="0">
                <a:solidFill>
                  <a:schemeClr val="tx1"/>
                </a:solidFill>
                <a:ea typeface="ＭＳ Ｐゴシック"/>
                <a:cs typeface="ＭＳ Ｐゴシック"/>
              </a:rPr>
              <a:t>performance per watt</a:t>
            </a:r>
            <a:r>
              <a:rPr lang="en-US" sz="1800" smtClean="0">
                <a:solidFill>
                  <a:schemeClr val="tx1"/>
                </a:solidFill>
                <a:ea typeface="ＭＳ Ｐゴシック"/>
                <a:cs typeface="ＭＳ Ｐゴシック"/>
              </a:rPr>
              <a:t>)</a:t>
            </a:r>
          </a:p>
          <a:p>
            <a:pPr>
              <a:buFontTx/>
              <a:buNone/>
            </a:pPr>
            <a:endParaRPr lang="en-US" smtClean="0">
              <a:ea typeface="ＭＳ Ｐゴシック"/>
              <a:cs typeface="ＭＳ Ｐゴシック"/>
            </a:endParaRPr>
          </a:p>
        </p:txBody>
      </p:sp>
      <p:sp>
        <p:nvSpPr>
          <p:cNvPr id="4" name="Slide Number Placeholder 3"/>
          <p:cNvSpPr>
            <a:spLocks noGrp="1"/>
          </p:cNvSpPr>
          <p:nvPr>
            <p:ph type="sldNum" sz="quarter" idx="12"/>
          </p:nvPr>
        </p:nvSpPr>
        <p:spPr/>
        <p:txBody>
          <a:bodyPr/>
          <a:lstStyle/>
          <a:p>
            <a:pPr>
              <a:defRPr/>
            </a:pPr>
            <a:fld id="{BB0D82C8-4296-43F4-A572-367C8A178EAC}"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smtClean="0">
                <a:ea typeface="ＭＳ Ｐゴシック"/>
                <a:cs typeface="ＭＳ Ｐゴシック"/>
              </a:rPr>
              <a:t>Example SPECpower comparison</a:t>
            </a:r>
          </a:p>
        </p:txBody>
      </p:sp>
      <p:pic>
        <p:nvPicPr>
          <p:cNvPr id="64514" name="Picture 5" descr="barnlily"/>
          <p:cNvPicPr>
            <a:picLocks noChangeAspect="1" noChangeArrowheads="1"/>
          </p:cNvPicPr>
          <p:nvPr/>
        </p:nvPicPr>
        <p:blipFill>
          <a:blip r:embed="rId3"/>
          <a:srcRect/>
          <a:stretch>
            <a:fillRect/>
          </a:stretch>
        </p:blipFill>
        <p:spPr bwMode="auto">
          <a:xfrm>
            <a:off x="3200400" y="914400"/>
            <a:ext cx="5943600" cy="5324475"/>
          </a:xfrm>
          <a:prstGeom prst="rect">
            <a:avLst/>
          </a:prstGeom>
          <a:noFill/>
          <a:ln w="9525">
            <a:noFill/>
            <a:miter lim="800000"/>
            <a:headEnd/>
            <a:tailEnd/>
          </a:ln>
        </p:spPr>
      </p:pic>
      <p:sp>
        <p:nvSpPr>
          <p:cNvPr id="64515" name="AutoShape 6"/>
          <p:cNvSpPr>
            <a:spLocks noChangeArrowheads="1"/>
          </p:cNvSpPr>
          <p:nvPr/>
        </p:nvSpPr>
        <p:spPr bwMode="auto">
          <a:xfrm>
            <a:off x="7467600" y="2514600"/>
            <a:ext cx="228600" cy="457200"/>
          </a:xfrm>
          <a:prstGeom prst="downArrow">
            <a:avLst>
              <a:gd name="adj1" fmla="val 50000"/>
              <a:gd name="adj2" fmla="val 50000"/>
            </a:avLst>
          </a:prstGeom>
          <a:solidFill>
            <a:srgbClr val="FF0000"/>
          </a:solidFill>
          <a:ln w="9525">
            <a:solidFill>
              <a:srgbClr val="FF0000"/>
            </a:solidFill>
            <a:miter lim="800000"/>
            <a:headEnd/>
            <a:tailEnd/>
          </a:ln>
        </p:spPr>
        <p:txBody>
          <a:bodyPr vert="eaVert" wrap="none" anchor="ctr"/>
          <a:lstStyle/>
          <a:p>
            <a:endParaRPr lang="en-US"/>
          </a:p>
        </p:txBody>
      </p:sp>
      <p:sp>
        <p:nvSpPr>
          <p:cNvPr id="64516" name="AutoShape 7"/>
          <p:cNvSpPr>
            <a:spLocks noChangeArrowheads="1"/>
          </p:cNvSpPr>
          <p:nvPr/>
        </p:nvSpPr>
        <p:spPr bwMode="auto">
          <a:xfrm>
            <a:off x="5638800" y="3505200"/>
            <a:ext cx="609600" cy="228600"/>
          </a:xfrm>
          <a:prstGeom prst="rightArrow">
            <a:avLst>
              <a:gd name="adj1" fmla="val 50000"/>
              <a:gd name="adj2" fmla="val 66667"/>
            </a:avLst>
          </a:prstGeom>
          <a:solidFill>
            <a:schemeClr val="tx1"/>
          </a:solidFill>
          <a:ln w="9525">
            <a:solidFill>
              <a:schemeClr val="tx1"/>
            </a:solidFill>
            <a:miter lim="800000"/>
            <a:headEnd/>
            <a:tailEnd/>
          </a:ln>
        </p:spPr>
        <p:txBody>
          <a:bodyPr wrap="none" anchor="ctr"/>
          <a:lstStyle/>
          <a:p>
            <a:endParaRPr lang="en-US"/>
          </a:p>
        </p:txBody>
      </p:sp>
      <p:sp>
        <p:nvSpPr>
          <p:cNvPr id="64517" name="Text Box 8"/>
          <p:cNvSpPr txBox="1">
            <a:spLocks noChangeArrowheads="1"/>
          </p:cNvSpPr>
          <p:nvPr/>
        </p:nvSpPr>
        <p:spPr bwMode="auto">
          <a:xfrm>
            <a:off x="6858000" y="2209800"/>
            <a:ext cx="1622425" cy="304800"/>
          </a:xfrm>
          <a:prstGeom prst="rect">
            <a:avLst/>
          </a:prstGeom>
          <a:noFill/>
          <a:ln w="9525">
            <a:noFill/>
            <a:miter lim="800000"/>
            <a:headEnd/>
            <a:tailEnd/>
          </a:ln>
        </p:spPr>
        <p:txBody>
          <a:bodyPr wrap="none">
            <a:spAutoFit/>
          </a:bodyPr>
          <a:lstStyle/>
          <a:p>
            <a:r>
              <a:rPr lang="en-US" sz="1400">
                <a:solidFill>
                  <a:schemeClr val="tx1"/>
                </a:solidFill>
              </a:rPr>
              <a:t>Standalone server</a:t>
            </a:r>
          </a:p>
        </p:txBody>
      </p:sp>
      <p:sp>
        <p:nvSpPr>
          <p:cNvPr id="64518" name="Text Box 9"/>
          <p:cNvSpPr txBox="1">
            <a:spLocks noChangeArrowheads="1"/>
          </p:cNvSpPr>
          <p:nvPr/>
        </p:nvSpPr>
        <p:spPr bwMode="auto">
          <a:xfrm>
            <a:off x="5106988" y="3487738"/>
            <a:ext cx="454025" cy="212725"/>
          </a:xfrm>
          <a:prstGeom prst="rect">
            <a:avLst/>
          </a:prstGeom>
          <a:noFill/>
          <a:ln w="9525">
            <a:noFill/>
            <a:miter lim="800000"/>
            <a:headEnd/>
            <a:tailEnd/>
          </a:ln>
        </p:spPr>
        <p:txBody>
          <a:bodyPr wrap="none" lIns="0" tIns="0" rIns="0" bIns="0">
            <a:spAutoFit/>
          </a:bodyPr>
          <a:lstStyle/>
          <a:p>
            <a:r>
              <a:rPr lang="en-US" sz="1400">
                <a:solidFill>
                  <a:schemeClr val="tx1"/>
                </a:solidFill>
              </a:rPr>
              <a:t>Blade</a:t>
            </a:r>
          </a:p>
        </p:txBody>
      </p:sp>
      <p:sp>
        <p:nvSpPr>
          <p:cNvPr id="64519" name="Text Box 9"/>
          <p:cNvSpPr txBox="1">
            <a:spLocks noChangeArrowheads="1"/>
          </p:cNvSpPr>
          <p:nvPr/>
        </p:nvSpPr>
        <p:spPr bwMode="auto">
          <a:xfrm>
            <a:off x="3886200" y="5524500"/>
            <a:ext cx="3581400" cy="365125"/>
          </a:xfrm>
          <a:prstGeom prst="rect">
            <a:avLst/>
          </a:prstGeom>
          <a:noFill/>
          <a:ln w="9525">
            <a:noFill/>
            <a:miter lim="800000"/>
            <a:headEnd/>
            <a:tailEnd/>
          </a:ln>
        </p:spPr>
        <p:txBody>
          <a:bodyPr wrap="none">
            <a:spAutoFit/>
          </a:bodyPr>
          <a:lstStyle/>
          <a:p>
            <a:r>
              <a:rPr lang="en-US" sz="900">
                <a:solidFill>
                  <a:schemeClr val="tx1"/>
                </a:solidFill>
              </a:rPr>
              <a:t>SPECpower benchmarks only valid for internal CUIT comparisons. </a:t>
            </a:r>
          </a:p>
          <a:p>
            <a:r>
              <a:rPr lang="en-US" sz="900">
                <a:solidFill>
                  <a:schemeClr val="tx1"/>
                </a:solidFill>
              </a:rPr>
              <a:t>Results were smoothed for visual clarity.</a:t>
            </a:r>
          </a:p>
        </p:txBody>
      </p:sp>
      <p:sp>
        <p:nvSpPr>
          <p:cNvPr id="64520" name="Text Box 5"/>
          <p:cNvSpPr txBox="1">
            <a:spLocks noChangeArrowheads="1"/>
          </p:cNvSpPr>
          <p:nvPr/>
        </p:nvSpPr>
        <p:spPr bwMode="auto">
          <a:xfrm>
            <a:off x="-69850" y="1933575"/>
            <a:ext cx="3422650" cy="3082925"/>
          </a:xfrm>
          <a:prstGeom prst="rect">
            <a:avLst/>
          </a:prstGeom>
          <a:noFill/>
          <a:ln w="9525">
            <a:noFill/>
            <a:miter lim="800000"/>
            <a:headEnd/>
            <a:tailEnd/>
          </a:ln>
        </p:spPr>
        <p:txBody>
          <a:bodyPr wrap="none">
            <a:spAutoFit/>
          </a:bodyPr>
          <a:lstStyle/>
          <a:p>
            <a:pPr>
              <a:buFontTx/>
              <a:buChar char="•"/>
            </a:pPr>
            <a:r>
              <a:rPr lang="en-US">
                <a:solidFill>
                  <a:schemeClr val="tx1"/>
                </a:solidFill>
              </a:rPr>
              <a:t> </a:t>
            </a:r>
            <a:r>
              <a:rPr lang="en-US" sz="1800">
                <a:solidFill>
                  <a:schemeClr val="tx1"/>
                </a:solidFill>
              </a:rPr>
              <a:t>DL360 G5p standalone server</a:t>
            </a:r>
          </a:p>
          <a:p>
            <a:pPr lvl="1">
              <a:buFontTx/>
              <a:buChar char="•"/>
            </a:pPr>
            <a:r>
              <a:rPr lang="en-US" sz="1600">
                <a:solidFill>
                  <a:schemeClr val="tx1"/>
                </a:solidFill>
              </a:rPr>
              <a:t> Max: 255 W</a:t>
            </a:r>
          </a:p>
          <a:p>
            <a:pPr lvl="1">
              <a:buFontTx/>
              <a:buChar char="•"/>
            </a:pPr>
            <a:r>
              <a:rPr lang="en-US" sz="1600">
                <a:solidFill>
                  <a:schemeClr val="tx1"/>
                </a:solidFill>
              </a:rPr>
              <a:t> Idle: 221 W</a:t>
            </a:r>
          </a:p>
          <a:p>
            <a:pPr lvl="1">
              <a:buFontTx/>
              <a:buChar char="•"/>
            </a:pPr>
            <a:r>
              <a:rPr lang="en-US" sz="1600">
                <a:solidFill>
                  <a:schemeClr val="tx1"/>
                </a:solidFill>
              </a:rPr>
              <a:t> Overall ssj_ops/W: 139</a:t>
            </a:r>
          </a:p>
          <a:p>
            <a:pPr lvl="1">
              <a:buFontTx/>
              <a:buChar char="•"/>
            </a:pPr>
            <a:endParaRPr lang="en-US" sz="1600">
              <a:solidFill>
                <a:schemeClr val="tx1"/>
              </a:solidFill>
            </a:endParaRPr>
          </a:p>
          <a:p>
            <a:pPr lvl="1">
              <a:buFontTx/>
              <a:buChar char="•"/>
            </a:pPr>
            <a:endParaRPr lang="en-US" sz="1600">
              <a:solidFill>
                <a:schemeClr val="tx1"/>
              </a:solidFill>
            </a:endParaRPr>
          </a:p>
          <a:p>
            <a:pPr>
              <a:buFontTx/>
              <a:buChar char="•"/>
            </a:pPr>
            <a:r>
              <a:rPr lang="en-US" sz="2000">
                <a:solidFill>
                  <a:schemeClr val="tx1"/>
                </a:solidFill>
              </a:rPr>
              <a:t> </a:t>
            </a:r>
            <a:r>
              <a:rPr lang="en-US" sz="1800">
                <a:solidFill>
                  <a:schemeClr val="tx1"/>
                </a:solidFill>
              </a:rPr>
              <a:t>BL460 G6 Blade</a:t>
            </a:r>
          </a:p>
          <a:p>
            <a:pPr lvl="1">
              <a:buFontTx/>
              <a:buChar char="•"/>
            </a:pPr>
            <a:r>
              <a:rPr lang="en-US" sz="1600">
                <a:solidFill>
                  <a:schemeClr val="tx1"/>
                </a:solidFill>
              </a:rPr>
              <a:t> Max: 266 W</a:t>
            </a:r>
          </a:p>
          <a:p>
            <a:pPr lvl="1">
              <a:buFontTx/>
              <a:buChar char="•"/>
            </a:pPr>
            <a:r>
              <a:rPr lang="en-US" sz="1600">
                <a:solidFill>
                  <a:schemeClr val="tx1"/>
                </a:solidFill>
              </a:rPr>
              <a:t> Idle: 150 W</a:t>
            </a:r>
          </a:p>
          <a:p>
            <a:pPr lvl="1">
              <a:buFontTx/>
              <a:buChar char="•"/>
            </a:pPr>
            <a:r>
              <a:rPr lang="en-US" sz="1600">
                <a:solidFill>
                  <a:schemeClr val="tx1"/>
                </a:solidFill>
              </a:rPr>
              <a:t> Overall ssj_ops/W: 600</a:t>
            </a:r>
          </a:p>
          <a:p>
            <a:endParaRPr lang="en-US">
              <a:solidFill>
                <a:schemeClr val="tx1"/>
              </a:solidFill>
            </a:endParaRPr>
          </a:p>
        </p:txBody>
      </p:sp>
      <p:sp>
        <p:nvSpPr>
          <p:cNvPr id="10" name="Slide Number Placeholder 9"/>
          <p:cNvSpPr>
            <a:spLocks noGrp="1"/>
          </p:cNvSpPr>
          <p:nvPr>
            <p:ph type="sldNum" sz="quarter" idx="12"/>
          </p:nvPr>
        </p:nvSpPr>
        <p:spPr/>
        <p:txBody>
          <a:bodyPr/>
          <a:lstStyle/>
          <a:p>
            <a:pPr>
              <a:defRPr/>
            </a:pPr>
            <a:fld id="{9F3E6844-C948-4481-8E81-BCF00F7C2884}"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ChangeArrowheads="1"/>
          </p:cNvSpPr>
          <p:nvPr/>
        </p:nvSpPr>
        <p:spPr bwMode="auto">
          <a:xfrm>
            <a:off x="457200" y="304800"/>
            <a:ext cx="8229600" cy="868363"/>
          </a:xfrm>
          <a:prstGeom prst="rect">
            <a:avLst/>
          </a:prstGeom>
          <a:noFill/>
          <a:ln w="9525">
            <a:noFill/>
            <a:miter lim="800000"/>
            <a:headEnd/>
            <a:tailEnd/>
          </a:ln>
        </p:spPr>
        <p:txBody>
          <a:bodyPr anchor="ctr"/>
          <a:lstStyle/>
          <a:p>
            <a:pPr eaLnBrk="0" hangingPunct="0"/>
            <a:r>
              <a:rPr lang="en-US" b="1">
                <a:solidFill>
                  <a:schemeClr val="accent2"/>
                </a:solidFill>
              </a:rPr>
              <a:t>Not all SPECpower results look like that: Sun Sunfire V880</a:t>
            </a:r>
          </a:p>
        </p:txBody>
      </p:sp>
      <p:sp>
        <p:nvSpPr>
          <p:cNvPr id="5" name="Slide Number Placeholder 4"/>
          <p:cNvSpPr>
            <a:spLocks noGrp="1"/>
          </p:cNvSpPr>
          <p:nvPr>
            <p:ph type="sldNum" sz="quarter" idx="12"/>
          </p:nvPr>
        </p:nvSpPr>
        <p:spPr/>
        <p:txBody>
          <a:bodyPr/>
          <a:lstStyle/>
          <a:p>
            <a:pPr>
              <a:defRPr/>
            </a:pPr>
            <a:fld id="{07680096-6BF1-4945-BA32-12540F7B61AC}" type="slidenum">
              <a:rPr lang="en-US" smtClean="0"/>
              <a:pPr>
                <a:defRPr/>
              </a:pPr>
              <a:t>27</a:t>
            </a:fld>
            <a:endParaRPr lang="en-US"/>
          </a:p>
        </p:txBody>
      </p:sp>
      <p:pic>
        <p:nvPicPr>
          <p:cNvPr id="70660" name="Picture 6" descr="casaba11zero"/>
          <p:cNvPicPr>
            <a:picLocks noChangeAspect="1" noChangeArrowheads="1"/>
          </p:cNvPicPr>
          <p:nvPr/>
        </p:nvPicPr>
        <p:blipFill>
          <a:blip r:embed="rId3"/>
          <a:srcRect t="7552"/>
          <a:stretch>
            <a:fillRect/>
          </a:stretch>
        </p:blipFill>
        <p:spPr bwMode="auto">
          <a:xfrm>
            <a:off x="838200" y="1189038"/>
            <a:ext cx="7848600" cy="544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r>
              <a:rPr lang="en-US" smtClean="0">
                <a:ea typeface="ＭＳ Ｐゴシック"/>
                <a:cs typeface="ＭＳ Ｐゴシック"/>
              </a:rPr>
              <a:t>Power measurement summary</a:t>
            </a:r>
          </a:p>
        </p:txBody>
      </p:sp>
      <p:sp>
        <p:nvSpPr>
          <p:cNvPr id="72706" name="Rectangle 3"/>
          <p:cNvSpPr>
            <a:spLocks noGrp="1" noChangeArrowheads="1"/>
          </p:cNvSpPr>
          <p:nvPr>
            <p:ph type="body" idx="1"/>
          </p:nvPr>
        </p:nvSpPr>
        <p:spPr/>
        <p:txBody>
          <a:bodyPr/>
          <a:lstStyle/>
          <a:p>
            <a:r>
              <a:rPr lang="en-US" smtClean="0">
                <a:ea typeface="ＭＳ Ｐゴシック"/>
                <a:cs typeface="ＭＳ Ｐゴシック"/>
              </a:rPr>
              <a:t>Designed plan to measure old and new server power consumption in multiple ways.</a:t>
            </a:r>
          </a:p>
          <a:p>
            <a:endParaRPr lang="en-US" smtClean="0">
              <a:ea typeface="ＭＳ Ｐゴシック"/>
              <a:cs typeface="ＭＳ Ｐゴシック"/>
            </a:endParaRPr>
          </a:p>
          <a:p>
            <a:pPr lvl="1"/>
            <a:r>
              <a:rPr lang="en-US" smtClean="0">
                <a:ea typeface="ＭＳ Ｐゴシック"/>
              </a:rPr>
              <a:t>Energy consumed while running the same IT services </a:t>
            </a:r>
          </a:p>
          <a:p>
            <a:pPr lvl="1"/>
            <a:r>
              <a:rPr lang="en-US" smtClean="0">
                <a:ea typeface="ＭＳ Ｐゴシック"/>
              </a:rPr>
              <a:t>Performance per watt of power used (SPECpower)</a:t>
            </a:r>
          </a:p>
          <a:p>
            <a:endParaRPr lang="en-US" smtClean="0">
              <a:ea typeface="ＭＳ Ｐゴシック"/>
              <a:cs typeface="ＭＳ Ｐゴシック"/>
            </a:endParaRPr>
          </a:p>
          <a:p>
            <a:r>
              <a:rPr lang="en-US" smtClean="0">
                <a:ea typeface="ＭＳ Ｐゴシック"/>
                <a:cs typeface="ＭＳ Ｐゴシック"/>
              </a:rPr>
              <a:t>Power usage improvements noted in most cases of moving a service from older to newer hardware – especially when moved to blades.</a:t>
            </a:r>
          </a:p>
          <a:p>
            <a:endParaRPr lang="en-US" smtClean="0">
              <a:ea typeface="ＭＳ Ｐゴシック"/>
              <a:cs typeface="ＭＳ Ｐゴシック"/>
            </a:endParaRPr>
          </a:p>
          <a:p>
            <a:r>
              <a:rPr lang="en-US" smtClean="0">
                <a:ea typeface="ＭＳ Ｐゴシック"/>
                <a:cs typeface="ＭＳ Ｐゴシック"/>
              </a:rPr>
              <a:t>We can use these measurements to determine future hardware changes and purchases.</a:t>
            </a:r>
          </a:p>
          <a:p>
            <a:endParaRPr lang="en-US" smtClean="0">
              <a:ea typeface="ＭＳ Ｐゴシック"/>
              <a:cs typeface="ＭＳ Ｐゴシック"/>
            </a:endParaRPr>
          </a:p>
          <a:p>
            <a:pPr>
              <a:buFontTx/>
              <a:buNone/>
            </a:pPr>
            <a:endParaRPr lang="en-US" smtClean="0">
              <a:ea typeface="ＭＳ Ｐゴシック"/>
              <a:cs typeface="ＭＳ Ｐゴシック"/>
            </a:endParaRPr>
          </a:p>
        </p:txBody>
      </p:sp>
      <p:sp>
        <p:nvSpPr>
          <p:cNvPr id="4" name="Slide Number Placeholder 3"/>
          <p:cNvSpPr>
            <a:spLocks noGrp="1"/>
          </p:cNvSpPr>
          <p:nvPr>
            <p:ph type="sldNum" sz="quarter" idx="12"/>
          </p:nvPr>
        </p:nvSpPr>
        <p:spPr/>
        <p:txBody>
          <a:bodyPr/>
          <a:lstStyle/>
          <a:p>
            <a:pPr>
              <a:defRPr/>
            </a:pPr>
            <a:fld id="{19A9D553-2D16-4445-B1B3-B9ECFDA90B4B}"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r>
              <a:rPr lang="en-US" smtClean="0">
                <a:ea typeface="ＭＳ Ｐゴシック"/>
                <a:cs typeface="ＭＳ Ｐゴシック"/>
              </a:rPr>
              <a:t>Cluster comparison</a:t>
            </a:r>
          </a:p>
        </p:txBody>
      </p:sp>
      <p:sp>
        <p:nvSpPr>
          <p:cNvPr id="74754" name="Rectangle 3"/>
          <p:cNvSpPr>
            <a:spLocks noGrp="1" noChangeArrowheads="1"/>
          </p:cNvSpPr>
          <p:nvPr>
            <p:ph type="body" idx="1"/>
          </p:nvPr>
        </p:nvSpPr>
        <p:spPr>
          <a:xfrm>
            <a:off x="457200" y="1219200"/>
            <a:ext cx="8229600" cy="762000"/>
          </a:xfrm>
        </p:spPr>
        <p:txBody>
          <a:bodyPr/>
          <a:lstStyle/>
          <a:p>
            <a:r>
              <a:rPr lang="en-US" sz="1800" smtClean="0">
                <a:solidFill>
                  <a:schemeClr val="tx1"/>
                </a:solidFill>
                <a:ea typeface="ＭＳ Ｐゴシック"/>
                <a:cs typeface="ＭＳ Ｐゴシック"/>
              </a:rPr>
              <a:t>Can a new, larger research cluster be more energy efficient than an older, smaller research cluster?</a:t>
            </a:r>
          </a:p>
        </p:txBody>
      </p:sp>
      <p:pic>
        <p:nvPicPr>
          <p:cNvPr id="74755" name="Picture 4" descr="hotfoot"/>
          <p:cNvPicPr>
            <a:picLocks noChangeAspect="1" noChangeArrowheads="1"/>
          </p:cNvPicPr>
          <p:nvPr/>
        </p:nvPicPr>
        <p:blipFill>
          <a:blip r:embed="rId3"/>
          <a:srcRect l="18997" r="14513"/>
          <a:stretch>
            <a:fillRect/>
          </a:stretch>
        </p:blipFill>
        <p:spPr bwMode="auto">
          <a:xfrm>
            <a:off x="5867400" y="2514600"/>
            <a:ext cx="1500188" cy="3124200"/>
          </a:xfrm>
          <a:prstGeom prst="rect">
            <a:avLst/>
          </a:prstGeom>
          <a:noFill/>
          <a:ln w="9525">
            <a:noFill/>
            <a:miter lim="800000"/>
            <a:headEnd/>
            <a:tailEnd/>
          </a:ln>
        </p:spPr>
      </p:pic>
      <p:sp>
        <p:nvSpPr>
          <p:cNvPr id="74756" name="Text Box 5"/>
          <p:cNvSpPr txBox="1">
            <a:spLocks noChangeArrowheads="1"/>
          </p:cNvSpPr>
          <p:nvPr/>
        </p:nvSpPr>
        <p:spPr bwMode="auto">
          <a:xfrm>
            <a:off x="6019800" y="2057400"/>
            <a:ext cx="1001713" cy="396875"/>
          </a:xfrm>
          <a:prstGeom prst="rect">
            <a:avLst/>
          </a:prstGeom>
          <a:noFill/>
          <a:ln w="9525">
            <a:noFill/>
            <a:miter lim="800000"/>
            <a:headEnd/>
            <a:tailEnd/>
          </a:ln>
        </p:spPr>
        <p:txBody>
          <a:bodyPr wrap="none">
            <a:spAutoFit/>
          </a:bodyPr>
          <a:lstStyle/>
          <a:p>
            <a:pPr eaLnBrk="0" hangingPunct="0"/>
            <a:r>
              <a:rPr lang="en-US" sz="2000">
                <a:solidFill>
                  <a:schemeClr val="tx1"/>
                </a:solidFill>
              </a:rPr>
              <a:t>Hotfoot</a:t>
            </a:r>
          </a:p>
        </p:txBody>
      </p:sp>
      <p:sp>
        <p:nvSpPr>
          <p:cNvPr id="74757" name="Text Box 6"/>
          <p:cNvSpPr txBox="1">
            <a:spLocks noChangeArrowheads="1"/>
          </p:cNvSpPr>
          <p:nvPr/>
        </p:nvSpPr>
        <p:spPr bwMode="auto">
          <a:xfrm>
            <a:off x="2057400" y="2057400"/>
            <a:ext cx="1103313" cy="396875"/>
          </a:xfrm>
          <a:prstGeom prst="rect">
            <a:avLst/>
          </a:prstGeom>
          <a:noFill/>
          <a:ln w="9525">
            <a:noFill/>
            <a:miter lim="800000"/>
            <a:headEnd/>
            <a:tailEnd/>
          </a:ln>
        </p:spPr>
        <p:txBody>
          <a:bodyPr wrap="none">
            <a:spAutoFit/>
          </a:bodyPr>
          <a:lstStyle/>
          <a:p>
            <a:pPr eaLnBrk="0" hangingPunct="0"/>
            <a:r>
              <a:rPr lang="en-US" sz="2000">
                <a:solidFill>
                  <a:schemeClr val="tx1"/>
                </a:solidFill>
              </a:rPr>
              <a:t>Beehive</a:t>
            </a:r>
          </a:p>
        </p:txBody>
      </p:sp>
      <p:sp>
        <p:nvSpPr>
          <p:cNvPr id="9" name="Slide Number Placeholder 8"/>
          <p:cNvSpPr>
            <a:spLocks noGrp="1"/>
          </p:cNvSpPr>
          <p:nvPr>
            <p:ph type="sldNum" sz="quarter" idx="12"/>
          </p:nvPr>
        </p:nvSpPr>
        <p:spPr/>
        <p:txBody>
          <a:bodyPr/>
          <a:lstStyle/>
          <a:p>
            <a:pPr>
              <a:defRPr/>
            </a:pPr>
            <a:fld id="{44F44000-9E10-4658-A746-E6681ECD28DE}" type="slidenum">
              <a:rPr lang="en-US" smtClean="0"/>
              <a:pPr>
                <a:defRPr/>
              </a:pPr>
              <a:t>29</a:t>
            </a:fld>
            <a:endParaRPr lang="en-US"/>
          </a:p>
        </p:txBody>
      </p:sp>
      <p:pic>
        <p:nvPicPr>
          <p:cNvPr id="74759" name="Picture 10" descr="IMG_0059"/>
          <p:cNvPicPr>
            <a:picLocks noChangeAspect="1" noChangeArrowheads="1"/>
          </p:cNvPicPr>
          <p:nvPr/>
        </p:nvPicPr>
        <p:blipFill>
          <a:blip r:embed="rId4"/>
          <a:srcRect r="5833"/>
          <a:stretch>
            <a:fillRect/>
          </a:stretch>
        </p:blipFill>
        <p:spPr bwMode="auto">
          <a:xfrm>
            <a:off x="1447800" y="2514600"/>
            <a:ext cx="2206625"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6"/>
          <p:cNvSpPr>
            <a:spLocks noGrp="1" noChangeArrowheads="1"/>
          </p:cNvSpPr>
          <p:nvPr>
            <p:ph type="sldNum" sz="quarter" idx="12"/>
          </p:nvPr>
        </p:nvSpPr>
        <p:spPr>
          <a:noFill/>
        </p:spPr>
        <p:txBody>
          <a:bodyPr/>
          <a:lstStyle/>
          <a:p>
            <a:fld id="{A198ED36-5451-4FF5-ABB6-6758B332FF7C}" type="slidenum">
              <a:rPr lang="en-US" smtClean="0">
                <a:ea typeface="ＭＳ Ｐゴシック"/>
                <a:cs typeface="ＭＳ Ｐゴシック"/>
              </a:rPr>
              <a:pPr/>
              <a:t>3</a:t>
            </a:fld>
            <a:endParaRPr lang="en-US" smtClean="0">
              <a:ea typeface="ＭＳ Ｐゴシック"/>
              <a:cs typeface="ＭＳ Ｐゴシック"/>
            </a:endParaRPr>
          </a:p>
        </p:txBody>
      </p:sp>
      <p:sp>
        <p:nvSpPr>
          <p:cNvPr id="20482"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0" hangingPunct="0"/>
            <a:fld id="{9E108995-EA07-42D1-8649-1D2A505BD50A}" type="slidenum">
              <a:rPr lang="en-US" sz="1400">
                <a:solidFill>
                  <a:schemeClr val="tx1"/>
                </a:solidFill>
              </a:rPr>
              <a:pPr algn="r" eaLnBrk="0" hangingPunct="0"/>
              <a:t>3</a:t>
            </a:fld>
            <a:endParaRPr lang="en-US" sz="1400">
              <a:solidFill>
                <a:schemeClr val="tx1"/>
              </a:solidFill>
            </a:endParaRPr>
          </a:p>
        </p:txBody>
      </p:sp>
      <p:sp>
        <p:nvSpPr>
          <p:cNvPr id="20483" name="Rectangle 2"/>
          <p:cNvSpPr>
            <a:spLocks noGrp="1" noChangeArrowheads="1"/>
          </p:cNvSpPr>
          <p:nvPr>
            <p:ph type="title"/>
          </p:nvPr>
        </p:nvSpPr>
        <p:spPr/>
        <p:txBody>
          <a:bodyPr/>
          <a:lstStyle/>
          <a:p>
            <a:pPr eaLnBrk="1" hangingPunct="1"/>
            <a:r>
              <a:rPr lang="en-US" sz="3200" smtClean="0">
                <a:ea typeface="ＭＳ Ｐゴシック"/>
                <a:cs typeface="ＭＳ Ｐゴシック"/>
              </a:rPr>
              <a:t>Agenda</a:t>
            </a:r>
          </a:p>
        </p:txBody>
      </p:sp>
      <p:sp>
        <p:nvSpPr>
          <p:cNvPr id="20484" name="Rectangle 3"/>
          <p:cNvSpPr>
            <a:spLocks noGrp="1" noChangeArrowheads="1"/>
          </p:cNvSpPr>
          <p:nvPr>
            <p:ph type="body" idx="1"/>
          </p:nvPr>
        </p:nvSpPr>
        <p:spPr>
          <a:xfrm>
            <a:off x="457200" y="990600"/>
            <a:ext cx="8229600" cy="4267200"/>
          </a:xfrm>
        </p:spPr>
        <p:txBody>
          <a:bodyPr/>
          <a:lstStyle/>
          <a:p>
            <a:pPr lvl="2">
              <a:lnSpc>
                <a:spcPct val="80000"/>
              </a:lnSpc>
              <a:buFontTx/>
              <a:buNone/>
            </a:pPr>
            <a:endParaRPr lang="en-US" sz="1600" smtClean="0">
              <a:ea typeface="ＭＳ Ｐゴシック"/>
            </a:endParaRPr>
          </a:p>
          <a:p>
            <a:pPr>
              <a:lnSpc>
                <a:spcPct val="80000"/>
              </a:lnSpc>
            </a:pPr>
            <a:r>
              <a:rPr lang="en-US" sz="2800" smtClean="0">
                <a:solidFill>
                  <a:schemeClr val="tx1"/>
                </a:solidFill>
                <a:ea typeface="ＭＳ Ｐゴシック"/>
                <a:cs typeface="ＭＳ Ｐゴシック"/>
              </a:rPr>
              <a:t>Opportunities to “Go Green”</a:t>
            </a:r>
          </a:p>
          <a:p>
            <a:pPr>
              <a:lnSpc>
                <a:spcPct val="80000"/>
              </a:lnSpc>
            </a:pPr>
            <a:endParaRPr lang="en-US" sz="2800" smtClean="0">
              <a:solidFill>
                <a:schemeClr val="tx1"/>
              </a:solidFill>
              <a:ea typeface="ＭＳ Ｐゴシック"/>
              <a:cs typeface="ＭＳ Ｐゴシック"/>
            </a:endParaRPr>
          </a:p>
          <a:p>
            <a:pPr>
              <a:lnSpc>
                <a:spcPct val="80000"/>
              </a:lnSpc>
            </a:pPr>
            <a:r>
              <a:rPr lang="en-US" sz="2800" smtClean="0">
                <a:solidFill>
                  <a:schemeClr val="tx1"/>
                </a:solidFill>
                <a:ea typeface="ＭＳ Ｐゴシック"/>
                <a:cs typeface="ＭＳ Ｐゴシック"/>
              </a:rPr>
              <a:t>Columbia University’s  Advanced Concepts Datacenter Demonstration project</a:t>
            </a:r>
          </a:p>
          <a:p>
            <a:pPr>
              <a:lnSpc>
                <a:spcPct val="80000"/>
              </a:lnSpc>
            </a:pPr>
            <a:endParaRPr lang="en-US" sz="2800" smtClean="0">
              <a:solidFill>
                <a:schemeClr val="tx1"/>
              </a:solidFill>
              <a:ea typeface="ＭＳ Ｐゴシック"/>
              <a:cs typeface="ＭＳ Ｐゴシック"/>
            </a:endParaRPr>
          </a:p>
          <a:p>
            <a:pPr>
              <a:lnSpc>
                <a:spcPct val="80000"/>
              </a:lnSpc>
            </a:pPr>
            <a:r>
              <a:rPr lang="en-US" sz="2800" smtClean="0">
                <a:solidFill>
                  <a:schemeClr val="tx1"/>
                </a:solidFill>
                <a:ea typeface="ＭＳ Ｐゴシック"/>
                <a:cs typeface="ＭＳ Ｐゴシック"/>
              </a:rPr>
              <a:t>Challenges and Successes</a:t>
            </a:r>
          </a:p>
          <a:p>
            <a:pPr>
              <a:lnSpc>
                <a:spcPct val="80000"/>
              </a:lnSpc>
            </a:pPr>
            <a:endParaRPr lang="en-US" sz="2800" smtClean="0">
              <a:solidFill>
                <a:schemeClr val="tx1"/>
              </a:solidFill>
              <a:ea typeface="ＭＳ Ｐゴシック"/>
              <a:cs typeface="ＭＳ Ｐゴシック"/>
            </a:endParaRPr>
          </a:p>
          <a:p>
            <a:pPr>
              <a:lnSpc>
                <a:spcPct val="80000"/>
              </a:lnSpc>
            </a:pPr>
            <a:r>
              <a:rPr lang="en-US" sz="2800" smtClean="0">
                <a:solidFill>
                  <a:schemeClr val="tx1"/>
                </a:solidFill>
                <a:ea typeface="ＭＳ Ｐゴシック"/>
                <a:cs typeface="ＭＳ Ｐゴシック"/>
              </a:rPr>
              <a:t>Lessons Learned</a:t>
            </a:r>
          </a:p>
          <a:p>
            <a:pPr>
              <a:lnSpc>
                <a:spcPct val="80000"/>
              </a:lnSpc>
            </a:pPr>
            <a:endParaRPr lang="en-US" sz="2800" smtClean="0">
              <a:solidFill>
                <a:schemeClr val="tx1"/>
              </a:solidFill>
              <a:ea typeface="ＭＳ Ｐゴシック"/>
              <a:cs typeface="ＭＳ Ｐゴシック"/>
            </a:endParaRPr>
          </a:p>
          <a:p>
            <a:pPr>
              <a:lnSpc>
                <a:spcPct val="80000"/>
              </a:lnSpc>
            </a:pPr>
            <a:r>
              <a:rPr lang="en-US" sz="2800" smtClean="0">
                <a:solidFill>
                  <a:schemeClr val="tx1"/>
                </a:solidFill>
                <a:ea typeface="ＭＳ Ｐゴシック"/>
                <a:cs typeface="ＭＳ Ｐゴシック"/>
              </a:rPr>
              <a:t>Questions &amp; Answers</a:t>
            </a:r>
          </a:p>
          <a:p>
            <a:pPr lvl="1">
              <a:lnSpc>
                <a:spcPct val="80000"/>
              </a:lnSpc>
            </a:pPr>
            <a:endParaRPr lang="en-US" sz="1200" smtClean="0">
              <a:solidFill>
                <a:srgbClr val="2D2D8A"/>
              </a:solidFill>
              <a:ea typeface="ＭＳ Ｐゴシック"/>
            </a:endParaRPr>
          </a:p>
          <a:p>
            <a:pPr lvl="1">
              <a:lnSpc>
                <a:spcPct val="80000"/>
              </a:lnSpc>
            </a:pPr>
            <a:endParaRPr lang="en-US" sz="1200" smtClean="0">
              <a:solidFill>
                <a:srgbClr val="2D2D8A"/>
              </a:solidFill>
              <a:ea typeface="ＭＳ Ｐゴシック"/>
            </a:endParaRPr>
          </a:p>
          <a:p>
            <a:pPr lvl="2">
              <a:lnSpc>
                <a:spcPct val="80000"/>
              </a:lnSpc>
              <a:buFontTx/>
              <a:buNone/>
            </a:pPr>
            <a:endParaRPr lang="en-US" sz="1600" smtClean="0">
              <a:ea typeface="ＭＳ Ｐゴシック"/>
            </a:endParaRPr>
          </a:p>
        </p:txBody>
      </p:sp>
      <p:pic>
        <p:nvPicPr>
          <p:cNvPr id="20485" name="Picture 5"/>
          <p:cNvPicPr>
            <a:picLocks noChangeAspect="1" noChangeArrowheads="1"/>
          </p:cNvPicPr>
          <p:nvPr/>
        </p:nvPicPr>
        <p:blipFill>
          <a:blip r:embed="rId3"/>
          <a:srcRect/>
          <a:stretch>
            <a:fillRect/>
          </a:stretch>
        </p:blipFill>
        <p:spPr bwMode="auto">
          <a:xfrm>
            <a:off x="5791200" y="3733800"/>
            <a:ext cx="3154363" cy="2471738"/>
          </a:xfrm>
          <a:prstGeom prst="rect">
            <a:avLst/>
          </a:prstGeom>
          <a:noFill/>
          <a:ln w="9525">
            <a:noFill/>
            <a:miter lim="800000"/>
            <a:headEnd/>
            <a:tailEnd/>
          </a:ln>
        </p:spPr>
      </p:pic>
      <p:sp>
        <p:nvSpPr>
          <p:cNvPr id="20486" name="Rectangle 6"/>
          <p:cNvSpPr>
            <a:spLocks noChangeArrowheads="1"/>
          </p:cNvSpPr>
          <p:nvPr/>
        </p:nvSpPr>
        <p:spPr bwMode="auto">
          <a:xfrm>
            <a:off x="5791200" y="6248400"/>
            <a:ext cx="3124200" cy="228600"/>
          </a:xfrm>
          <a:prstGeom prst="rect">
            <a:avLst/>
          </a:prstGeom>
          <a:noFill/>
          <a:ln w="9525">
            <a:noFill/>
            <a:miter lim="800000"/>
            <a:headEnd/>
            <a:tailEnd/>
          </a:ln>
        </p:spPr>
        <p:txBody>
          <a:bodyPr>
            <a:spAutoFit/>
          </a:bodyPr>
          <a:lstStyle/>
          <a:p>
            <a:pPr eaLnBrk="0" hangingPunct="0"/>
            <a:r>
              <a:rPr lang="en-US" sz="900" b="1">
                <a:solidFill>
                  <a:schemeClr val="tx1"/>
                </a:solidFill>
              </a:rPr>
              <a:t>IBM 7090 in University Computer Center, 1966</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r>
              <a:rPr lang="en-US" smtClean="0">
                <a:ea typeface="ＭＳ Ｐゴシック"/>
                <a:cs typeface="ＭＳ Ｐゴシック"/>
              </a:rPr>
              <a:t>The clusters</a:t>
            </a:r>
          </a:p>
        </p:txBody>
      </p:sp>
      <p:sp>
        <p:nvSpPr>
          <p:cNvPr id="76802" name="Rectangle 3"/>
          <p:cNvSpPr>
            <a:spLocks noGrp="1" noChangeArrowheads="1"/>
          </p:cNvSpPr>
          <p:nvPr>
            <p:ph type="body" sz="half" idx="1"/>
          </p:nvPr>
        </p:nvSpPr>
        <p:spPr>
          <a:xfrm>
            <a:off x="457200" y="1295400"/>
            <a:ext cx="4038600" cy="3886200"/>
          </a:xfrm>
        </p:spPr>
        <p:txBody>
          <a:bodyPr/>
          <a:lstStyle/>
          <a:p>
            <a:pPr algn="ctr">
              <a:buFontTx/>
              <a:buNone/>
            </a:pPr>
            <a:r>
              <a:rPr lang="en-US" sz="2000" b="1" smtClean="0">
                <a:solidFill>
                  <a:schemeClr val="tx1"/>
                </a:solidFill>
                <a:ea typeface="ＭＳ Ｐゴシック"/>
                <a:cs typeface="ＭＳ Ｐゴシック"/>
              </a:rPr>
              <a:t>Beehive</a:t>
            </a:r>
          </a:p>
          <a:p>
            <a:r>
              <a:rPr lang="en-US" sz="1600" smtClean="0">
                <a:solidFill>
                  <a:schemeClr val="tx1"/>
                </a:solidFill>
                <a:ea typeface="ＭＳ Ｐゴシック"/>
                <a:cs typeface="ＭＳ Ｐゴシック"/>
              </a:rPr>
              <a:t>Built in 2005</a:t>
            </a:r>
          </a:p>
          <a:p>
            <a:r>
              <a:rPr lang="en-US" sz="1600" smtClean="0">
                <a:solidFill>
                  <a:schemeClr val="tx1"/>
                </a:solidFill>
                <a:ea typeface="ＭＳ Ｐゴシック"/>
                <a:cs typeface="ＭＳ Ｐゴシック"/>
              </a:rPr>
              <a:t>16 cores</a:t>
            </a:r>
          </a:p>
          <a:p>
            <a:r>
              <a:rPr lang="en-US" sz="1600" smtClean="0">
                <a:solidFill>
                  <a:schemeClr val="tx1"/>
                </a:solidFill>
                <a:ea typeface="ＭＳ Ｐゴシック"/>
                <a:cs typeface="ＭＳ Ｐゴシック"/>
              </a:rPr>
              <a:t>8 standalone servers</a:t>
            </a:r>
          </a:p>
          <a:p>
            <a:r>
              <a:rPr lang="en-US" sz="1600" smtClean="0">
                <a:solidFill>
                  <a:schemeClr val="tx1"/>
                </a:solidFill>
                <a:ea typeface="ＭＳ Ｐゴシック"/>
                <a:cs typeface="ＭＳ Ｐゴシック"/>
              </a:rPr>
              <a:t>Dual-core 2.2 GHz AMD Operton</a:t>
            </a:r>
          </a:p>
          <a:p>
            <a:r>
              <a:rPr lang="en-US" sz="1600" smtClean="0">
                <a:solidFill>
                  <a:schemeClr val="tx1"/>
                </a:solidFill>
                <a:ea typeface="ＭＳ Ｐゴシック"/>
                <a:cs typeface="ＭＳ Ｐゴシック"/>
              </a:rPr>
              <a:t>2 to 8 GB RAM</a:t>
            </a:r>
          </a:p>
          <a:p>
            <a:r>
              <a:rPr lang="en-US" sz="1600" smtClean="0">
                <a:solidFill>
                  <a:schemeClr val="tx1"/>
                </a:solidFill>
                <a:ea typeface="ＭＳ Ｐゴシック"/>
                <a:cs typeface="ＭＳ Ｐゴシック"/>
              </a:rPr>
              <a:t>10 TB SATA storage</a:t>
            </a:r>
          </a:p>
          <a:p>
            <a:r>
              <a:rPr lang="en-US" sz="1600" smtClean="0">
                <a:solidFill>
                  <a:schemeClr val="tx1"/>
                </a:solidFill>
                <a:ea typeface="ＭＳ Ｐゴシック"/>
                <a:cs typeface="ＭＳ Ｐゴシック"/>
              </a:rPr>
              <a:t>OpenPBS scheduler</a:t>
            </a:r>
          </a:p>
          <a:p>
            <a:endParaRPr lang="en-US" sz="1600" smtClean="0">
              <a:solidFill>
                <a:schemeClr val="tx1"/>
              </a:solidFill>
              <a:ea typeface="ＭＳ Ｐゴシック"/>
              <a:cs typeface="ＭＳ Ｐゴシック"/>
            </a:endParaRPr>
          </a:p>
          <a:p>
            <a:r>
              <a:rPr lang="en-US" sz="1600" smtClean="0">
                <a:solidFill>
                  <a:schemeClr val="tx1"/>
                </a:solidFill>
                <a:ea typeface="ＭＳ Ｐゴシック"/>
                <a:cs typeface="ＭＳ Ｐゴシック"/>
              </a:rPr>
              <a:t>Theoretical Peak GFlops: 61 </a:t>
            </a:r>
          </a:p>
          <a:p>
            <a:r>
              <a:rPr lang="en-US" sz="1600" b="1" smtClean="0">
                <a:solidFill>
                  <a:schemeClr val="tx1"/>
                </a:solidFill>
                <a:ea typeface="ＭＳ Ｐゴシック"/>
                <a:cs typeface="ＭＳ Ｐゴシック"/>
              </a:rPr>
              <a:t>IDLE POWER IN WATTS: 2.7 kW</a:t>
            </a:r>
          </a:p>
        </p:txBody>
      </p:sp>
      <p:sp>
        <p:nvSpPr>
          <p:cNvPr id="76803" name="Rectangle 4"/>
          <p:cNvSpPr>
            <a:spLocks noGrp="1" noChangeArrowheads="1"/>
          </p:cNvSpPr>
          <p:nvPr>
            <p:ph type="body" sz="half" idx="2"/>
          </p:nvPr>
        </p:nvSpPr>
        <p:spPr>
          <a:xfrm>
            <a:off x="4648200" y="1295400"/>
            <a:ext cx="4343400" cy="3886200"/>
          </a:xfrm>
        </p:spPr>
        <p:txBody>
          <a:bodyPr/>
          <a:lstStyle/>
          <a:p>
            <a:pPr algn="ctr">
              <a:buFontTx/>
              <a:buNone/>
            </a:pPr>
            <a:r>
              <a:rPr lang="en-US" sz="2000" b="1" smtClean="0">
                <a:solidFill>
                  <a:schemeClr val="tx1"/>
                </a:solidFill>
                <a:ea typeface="ＭＳ Ｐゴシック"/>
                <a:cs typeface="ＭＳ Ｐゴシック"/>
              </a:rPr>
              <a:t>Hotfoot</a:t>
            </a:r>
          </a:p>
          <a:p>
            <a:r>
              <a:rPr lang="en-US" sz="1600" smtClean="0">
                <a:solidFill>
                  <a:schemeClr val="tx1"/>
                </a:solidFill>
                <a:ea typeface="ＭＳ Ｐゴシック"/>
                <a:cs typeface="ＭＳ Ｐゴシック"/>
              </a:rPr>
              <a:t>Built in 2009</a:t>
            </a:r>
          </a:p>
          <a:p>
            <a:r>
              <a:rPr lang="en-US" sz="1600" smtClean="0">
                <a:solidFill>
                  <a:schemeClr val="tx1"/>
                </a:solidFill>
                <a:ea typeface="ＭＳ Ｐゴシック"/>
                <a:cs typeface="ＭＳ Ｐゴシック"/>
              </a:rPr>
              <a:t>256 cores</a:t>
            </a:r>
          </a:p>
          <a:p>
            <a:r>
              <a:rPr lang="en-US" sz="1600" smtClean="0">
                <a:solidFill>
                  <a:schemeClr val="tx1"/>
                </a:solidFill>
                <a:ea typeface="ＭＳ Ｐゴシック"/>
                <a:cs typeface="ＭＳ Ｐゴシック"/>
              </a:rPr>
              <a:t>16 high-density blades (2 servers each)</a:t>
            </a:r>
          </a:p>
          <a:p>
            <a:r>
              <a:rPr lang="en-US" sz="1600" smtClean="0">
                <a:solidFill>
                  <a:schemeClr val="tx1"/>
                </a:solidFill>
                <a:ea typeface="ＭＳ Ｐゴシック"/>
                <a:cs typeface="ＭＳ Ｐゴシック"/>
              </a:rPr>
              <a:t>Dual quad-core 2.66 GHz Intel Xenon</a:t>
            </a:r>
          </a:p>
          <a:p>
            <a:r>
              <a:rPr lang="en-US" sz="1600" smtClean="0">
                <a:solidFill>
                  <a:schemeClr val="tx1"/>
                </a:solidFill>
                <a:ea typeface="ＭＳ Ｐゴシック"/>
                <a:cs typeface="ＭＳ Ｐゴシック"/>
              </a:rPr>
              <a:t>16 GB RAM</a:t>
            </a:r>
          </a:p>
          <a:p>
            <a:r>
              <a:rPr lang="en-US" sz="1600" smtClean="0">
                <a:solidFill>
                  <a:schemeClr val="tx1"/>
                </a:solidFill>
                <a:ea typeface="ＭＳ Ｐゴシック"/>
                <a:cs typeface="ＭＳ Ｐゴシック"/>
              </a:rPr>
              <a:t>30 TB SATA storage</a:t>
            </a:r>
          </a:p>
          <a:p>
            <a:r>
              <a:rPr lang="en-US" sz="1600" smtClean="0">
                <a:solidFill>
                  <a:schemeClr val="tx1"/>
                </a:solidFill>
                <a:ea typeface="ＭＳ Ｐゴシック"/>
                <a:cs typeface="ＭＳ Ｐゴシック"/>
              </a:rPr>
              <a:t>Condor scheduler</a:t>
            </a:r>
          </a:p>
          <a:p>
            <a:endParaRPr lang="en-US" sz="1600" smtClean="0">
              <a:solidFill>
                <a:schemeClr val="tx1"/>
              </a:solidFill>
              <a:ea typeface="ＭＳ Ｐゴシック"/>
              <a:cs typeface="ＭＳ Ｐゴシック"/>
            </a:endParaRPr>
          </a:p>
          <a:p>
            <a:r>
              <a:rPr lang="en-US" sz="1600" smtClean="0">
                <a:solidFill>
                  <a:schemeClr val="tx1"/>
                </a:solidFill>
                <a:ea typeface="ＭＳ Ｐゴシック"/>
                <a:cs typeface="ＭＳ Ｐゴシック"/>
              </a:rPr>
              <a:t>Theoretical Peak GFLops: 2724</a:t>
            </a:r>
          </a:p>
          <a:p>
            <a:r>
              <a:rPr lang="en-US" sz="1600" b="1" smtClean="0">
                <a:solidFill>
                  <a:schemeClr val="tx1"/>
                </a:solidFill>
                <a:ea typeface="ＭＳ Ｐゴシック"/>
                <a:cs typeface="ＭＳ Ｐゴシック"/>
              </a:rPr>
              <a:t>IDLE POWER IN WATTS: 4.1 kW</a:t>
            </a:r>
          </a:p>
        </p:txBody>
      </p:sp>
      <p:sp>
        <p:nvSpPr>
          <p:cNvPr id="5" name="Slide Number Placeholder 4"/>
          <p:cNvSpPr>
            <a:spLocks noGrp="1"/>
          </p:cNvSpPr>
          <p:nvPr>
            <p:ph type="sldNum" sz="quarter" idx="12"/>
          </p:nvPr>
        </p:nvSpPr>
        <p:spPr/>
        <p:txBody>
          <a:bodyPr/>
          <a:lstStyle/>
          <a:p>
            <a:pPr>
              <a:defRPr/>
            </a:pPr>
            <a:fld id="{DFA02AFD-DE7F-41D9-9CBC-95E1CE77F12E}"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r>
              <a:rPr lang="en-US" smtClean="0">
                <a:ea typeface="ＭＳ Ｐゴシック"/>
                <a:cs typeface="ＭＳ Ｐゴシック"/>
              </a:rPr>
              <a:t>Cluster comparison plan</a:t>
            </a:r>
          </a:p>
        </p:txBody>
      </p:sp>
      <p:sp>
        <p:nvSpPr>
          <p:cNvPr id="78850" name="Rectangle 3"/>
          <p:cNvSpPr>
            <a:spLocks noGrp="1" noChangeArrowheads="1"/>
          </p:cNvSpPr>
          <p:nvPr>
            <p:ph type="body" idx="1"/>
          </p:nvPr>
        </p:nvSpPr>
        <p:spPr/>
        <p:txBody>
          <a:bodyPr/>
          <a:lstStyle/>
          <a:p>
            <a:r>
              <a:rPr lang="en-US" sz="1800" smtClean="0">
                <a:solidFill>
                  <a:schemeClr val="tx1"/>
                </a:solidFill>
                <a:ea typeface="ＭＳ Ｐゴシック"/>
                <a:cs typeface="ＭＳ Ｐゴシック"/>
              </a:rPr>
              <a:t>Power use in active idle state</a:t>
            </a:r>
          </a:p>
          <a:p>
            <a:pPr lvl="1"/>
            <a:r>
              <a:rPr lang="en-US" sz="1800" smtClean="0">
                <a:solidFill>
                  <a:schemeClr val="tx1"/>
                </a:solidFill>
                <a:ea typeface="ＭＳ Ｐゴシック"/>
              </a:rPr>
              <a:t>Beehive = 2.7 kW</a:t>
            </a:r>
          </a:p>
          <a:p>
            <a:pPr lvl="1"/>
            <a:r>
              <a:rPr lang="en-US" sz="1800" smtClean="0">
                <a:solidFill>
                  <a:schemeClr val="tx1"/>
                </a:solidFill>
                <a:ea typeface="ＭＳ Ｐゴシック"/>
              </a:rPr>
              <a:t>Hotfoot = 4.1 kW</a:t>
            </a:r>
          </a:p>
          <a:p>
            <a:endParaRPr lang="en-US" sz="1800" smtClean="0">
              <a:solidFill>
                <a:schemeClr val="tx1"/>
              </a:solidFill>
              <a:ea typeface="ＭＳ Ｐゴシック"/>
              <a:cs typeface="ＭＳ Ｐゴシック"/>
            </a:endParaRPr>
          </a:p>
          <a:p>
            <a:r>
              <a:rPr lang="en-US" sz="1800" smtClean="0">
                <a:solidFill>
                  <a:schemeClr val="tx1"/>
                </a:solidFill>
                <a:ea typeface="ＭＳ Ｐゴシック"/>
                <a:cs typeface="ＭＳ Ｐゴシック"/>
              </a:rPr>
              <a:t>Energy consumption while running research tasks or proxies</a:t>
            </a:r>
          </a:p>
          <a:p>
            <a:pPr lvl="1"/>
            <a:r>
              <a:rPr lang="en-US" sz="1800" smtClean="0">
                <a:solidFill>
                  <a:schemeClr val="tx1"/>
                </a:solidFill>
                <a:ea typeface="ＭＳ Ｐゴシック"/>
              </a:rPr>
              <a:t>Counting to one billion</a:t>
            </a:r>
          </a:p>
          <a:p>
            <a:pPr lvl="1"/>
            <a:r>
              <a:rPr lang="en-US" sz="1800" smtClean="0">
                <a:solidFill>
                  <a:schemeClr val="tx1"/>
                </a:solidFill>
                <a:ea typeface="ＭＳ Ｐゴシック"/>
              </a:rPr>
              <a:t>Summing primes from 2 to 2 million (MPI)</a:t>
            </a:r>
          </a:p>
          <a:p>
            <a:pPr lvl="1"/>
            <a:r>
              <a:rPr lang="en-US" sz="1800" smtClean="0">
                <a:solidFill>
                  <a:schemeClr val="tx1"/>
                </a:solidFill>
                <a:ea typeface="ＭＳ Ｐゴシック"/>
              </a:rPr>
              <a:t>Summing primes from 2 to 15 million (MPI)</a:t>
            </a:r>
          </a:p>
        </p:txBody>
      </p:sp>
      <p:sp>
        <p:nvSpPr>
          <p:cNvPr id="4" name="Slide Number Placeholder 3"/>
          <p:cNvSpPr>
            <a:spLocks noGrp="1"/>
          </p:cNvSpPr>
          <p:nvPr>
            <p:ph type="sldNum" sz="quarter" idx="12"/>
          </p:nvPr>
        </p:nvSpPr>
        <p:spPr/>
        <p:txBody>
          <a:bodyPr/>
          <a:lstStyle/>
          <a:p>
            <a:pPr>
              <a:defRPr/>
            </a:pPr>
            <a:fld id="{F760266F-A358-4065-8AE2-81CB6ECA275F}"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r>
              <a:rPr lang="en-US" smtClean="0">
                <a:ea typeface="ＭＳ Ｐゴシック"/>
                <a:cs typeface="ＭＳ Ｐゴシック"/>
              </a:rPr>
              <a:t>Cluster energy use while running jobs</a:t>
            </a:r>
          </a:p>
        </p:txBody>
      </p:sp>
      <p:sp>
        <p:nvSpPr>
          <p:cNvPr id="80898" name="Text Box 3"/>
          <p:cNvSpPr txBox="1">
            <a:spLocks noChangeArrowheads="1"/>
          </p:cNvSpPr>
          <p:nvPr/>
        </p:nvSpPr>
        <p:spPr bwMode="auto">
          <a:xfrm>
            <a:off x="517525" y="1077913"/>
            <a:ext cx="7658100" cy="396875"/>
          </a:xfrm>
          <a:prstGeom prst="rect">
            <a:avLst/>
          </a:prstGeom>
          <a:noFill/>
          <a:ln w="9525">
            <a:noFill/>
            <a:miter lim="800000"/>
            <a:headEnd/>
            <a:tailEnd/>
          </a:ln>
        </p:spPr>
        <p:txBody>
          <a:bodyPr wrap="none">
            <a:spAutoFit/>
          </a:bodyPr>
          <a:lstStyle/>
          <a:p>
            <a:pPr eaLnBrk="0" hangingPunct="0"/>
            <a:r>
              <a:rPr lang="en-US" sz="2000">
                <a:solidFill>
                  <a:schemeClr val="tx1"/>
                </a:solidFill>
              </a:rPr>
              <a:t>New cluster uses less energy to run research jobs than old cluster.</a:t>
            </a:r>
          </a:p>
        </p:txBody>
      </p:sp>
      <p:sp>
        <p:nvSpPr>
          <p:cNvPr id="30" name="Slide Number Placeholder 29"/>
          <p:cNvSpPr>
            <a:spLocks noGrp="1"/>
          </p:cNvSpPr>
          <p:nvPr>
            <p:ph type="sldNum" sz="quarter" idx="12"/>
          </p:nvPr>
        </p:nvSpPr>
        <p:spPr/>
        <p:txBody>
          <a:bodyPr/>
          <a:lstStyle/>
          <a:p>
            <a:pPr>
              <a:defRPr/>
            </a:pPr>
            <a:fld id="{0D61ABA3-B37E-4B6E-AEC8-8AA30CAE1D96}" type="slidenum">
              <a:rPr lang="en-US" smtClean="0"/>
              <a:pPr>
                <a:defRPr/>
              </a:pPr>
              <a:t>32</a:t>
            </a:fld>
            <a:endParaRPr lang="en-US"/>
          </a:p>
        </p:txBody>
      </p:sp>
      <p:pic>
        <p:nvPicPr>
          <p:cNvPr id="80900" name="Picture 202"/>
          <p:cNvPicPr>
            <a:picLocks noChangeAspect="1" noChangeArrowheads="1"/>
          </p:cNvPicPr>
          <p:nvPr/>
        </p:nvPicPr>
        <p:blipFill>
          <a:blip r:embed="rId3"/>
          <a:srcRect/>
          <a:stretch>
            <a:fillRect/>
          </a:stretch>
        </p:blipFill>
        <p:spPr bwMode="auto">
          <a:xfrm>
            <a:off x="304800" y="1527175"/>
            <a:ext cx="8458200" cy="3425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r>
              <a:rPr lang="en-US" smtClean="0">
                <a:ea typeface="ＭＳ Ｐゴシック"/>
                <a:cs typeface="ＭＳ Ｐゴシック"/>
              </a:rPr>
              <a:t>Cluster comparison summary</a:t>
            </a:r>
          </a:p>
        </p:txBody>
      </p:sp>
      <p:sp>
        <p:nvSpPr>
          <p:cNvPr id="82946" name="Text Box 3"/>
          <p:cNvSpPr txBox="1">
            <a:spLocks noChangeArrowheads="1"/>
          </p:cNvSpPr>
          <p:nvPr/>
        </p:nvSpPr>
        <p:spPr bwMode="auto">
          <a:xfrm>
            <a:off x="517525" y="1182688"/>
            <a:ext cx="184150" cy="457200"/>
          </a:xfrm>
          <a:prstGeom prst="rect">
            <a:avLst/>
          </a:prstGeom>
          <a:noFill/>
          <a:ln w="9525">
            <a:noFill/>
            <a:miter lim="800000"/>
            <a:headEnd/>
            <a:tailEnd/>
          </a:ln>
        </p:spPr>
        <p:txBody>
          <a:bodyPr wrap="none">
            <a:spAutoFit/>
          </a:bodyPr>
          <a:lstStyle/>
          <a:p>
            <a:pPr eaLnBrk="0" hangingPunct="0"/>
            <a:endParaRPr lang="en-US">
              <a:solidFill>
                <a:schemeClr val="tx1"/>
              </a:solidFill>
            </a:endParaRPr>
          </a:p>
        </p:txBody>
      </p:sp>
      <p:sp>
        <p:nvSpPr>
          <p:cNvPr id="82947" name="Rectangle 4"/>
          <p:cNvSpPr>
            <a:spLocks noGrp="1" noChangeArrowheads="1"/>
          </p:cNvSpPr>
          <p:nvPr>
            <p:ph type="body" idx="1"/>
          </p:nvPr>
        </p:nvSpPr>
        <p:spPr/>
        <p:txBody>
          <a:bodyPr/>
          <a:lstStyle/>
          <a:p>
            <a:r>
              <a:rPr lang="en-US" sz="1800" smtClean="0">
                <a:solidFill>
                  <a:schemeClr val="tx1"/>
                </a:solidFill>
                <a:ea typeface="ＭＳ Ｐゴシック"/>
                <a:cs typeface="ＭＳ Ｐゴシック"/>
              </a:rPr>
              <a:t>Older cluster consumes less power and uses less energy at baseline</a:t>
            </a:r>
          </a:p>
          <a:p>
            <a:endParaRPr lang="en-US" sz="1800" smtClean="0">
              <a:solidFill>
                <a:schemeClr val="tx1"/>
              </a:solidFill>
              <a:ea typeface="ＭＳ Ｐゴシック"/>
              <a:cs typeface="ＭＳ Ｐゴシック"/>
            </a:endParaRPr>
          </a:p>
          <a:p>
            <a:r>
              <a:rPr lang="en-US" sz="1800" smtClean="0">
                <a:solidFill>
                  <a:schemeClr val="tx1"/>
                </a:solidFill>
                <a:ea typeface="ＭＳ Ｐゴシック"/>
                <a:cs typeface="ＭＳ Ｐゴシック"/>
              </a:rPr>
              <a:t>Advantages of newer cluster are evident as utilization increases</a:t>
            </a:r>
          </a:p>
          <a:p>
            <a:endParaRPr lang="en-US" smtClean="0">
              <a:ea typeface="ＭＳ Ｐゴシック"/>
              <a:cs typeface="ＭＳ Ｐゴシック"/>
            </a:endParaRPr>
          </a:p>
          <a:p>
            <a:endParaRPr lang="en-US" smtClean="0">
              <a:ea typeface="ＭＳ Ｐゴシック"/>
              <a:cs typeface="ＭＳ Ｐゴシック"/>
            </a:endParaRPr>
          </a:p>
          <a:p>
            <a:endParaRPr lang="en-US" smtClean="0">
              <a:ea typeface="ＭＳ Ｐゴシック"/>
              <a:cs typeface="ＭＳ Ｐゴシック"/>
            </a:endParaRPr>
          </a:p>
        </p:txBody>
      </p:sp>
      <p:sp>
        <p:nvSpPr>
          <p:cNvPr id="5" name="Slide Number Placeholder 4"/>
          <p:cNvSpPr>
            <a:spLocks noGrp="1"/>
          </p:cNvSpPr>
          <p:nvPr>
            <p:ph type="sldNum" sz="quarter" idx="12"/>
          </p:nvPr>
        </p:nvSpPr>
        <p:spPr/>
        <p:txBody>
          <a:bodyPr/>
          <a:lstStyle/>
          <a:p>
            <a:pPr>
              <a:defRPr/>
            </a:pPr>
            <a:fld id="{AD852DBC-4787-4801-BE5B-F4887755C4CE}"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r>
              <a:rPr lang="en-US" smtClean="0">
                <a:ea typeface="ＭＳ Ｐゴシック"/>
                <a:cs typeface="ＭＳ Ｐゴシック"/>
              </a:rPr>
              <a:t>Power tuning</a:t>
            </a:r>
          </a:p>
        </p:txBody>
      </p:sp>
      <p:sp>
        <p:nvSpPr>
          <p:cNvPr id="84994" name="Rectangle 3"/>
          <p:cNvSpPr>
            <a:spLocks noGrp="1" noChangeArrowheads="1"/>
          </p:cNvSpPr>
          <p:nvPr>
            <p:ph type="body" idx="1"/>
          </p:nvPr>
        </p:nvSpPr>
        <p:spPr/>
        <p:txBody>
          <a:bodyPr/>
          <a:lstStyle/>
          <a:p>
            <a:r>
              <a:rPr lang="en-US" sz="1800" smtClean="0">
                <a:solidFill>
                  <a:schemeClr val="tx1"/>
                </a:solidFill>
                <a:ea typeface="ＭＳ Ｐゴシック"/>
                <a:cs typeface="ＭＳ Ｐゴシック"/>
              </a:rPr>
              <a:t>Implement server-, BIOS-, OS-level power tuning and power management</a:t>
            </a:r>
          </a:p>
          <a:p>
            <a:endParaRPr lang="en-US" sz="1800" smtClean="0">
              <a:solidFill>
                <a:schemeClr val="tx1"/>
              </a:solidFill>
              <a:ea typeface="ＭＳ Ｐゴシック"/>
              <a:cs typeface="ＭＳ Ｐゴシック"/>
            </a:endParaRPr>
          </a:p>
          <a:p>
            <a:r>
              <a:rPr lang="en-US" sz="1800" smtClean="0">
                <a:solidFill>
                  <a:schemeClr val="tx1"/>
                </a:solidFill>
                <a:ea typeface="ＭＳ Ｐゴシック"/>
                <a:cs typeface="ＭＳ Ｐゴシック"/>
              </a:rPr>
              <a:t>Re-run benchmarks and service group comparisons to collect additional power usage data </a:t>
            </a:r>
          </a:p>
        </p:txBody>
      </p:sp>
      <p:sp>
        <p:nvSpPr>
          <p:cNvPr id="4" name="Slide Number Placeholder 3"/>
          <p:cNvSpPr>
            <a:spLocks noGrp="1"/>
          </p:cNvSpPr>
          <p:nvPr>
            <p:ph type="sldNum" sz="quarter" idx="12"/>
          </p:nvPr>
        </p:nvSpPr>
        <p:spPr/>
        <p:txBody>
          <a:bodyPr/>
          <a:lstStyle/>
          <a:p>
            <a:pPr>
              <a:defRPr/>
            </a:pPr>
            <a:fld id="{6350796E-7732-4765-A6B3-E8E18D325F52}"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smtClean="0">
                <a:ea typeface="ＭＳ Ｐゴシック"/>
                <a:cs typeface="ＭＳ Ｐゴシック"/>
              </a:rPr>
              <a:t>Blade power tuning example</a:t>
            </a:r>
          </a:p>
        </p:txBody>
      </p:sp>
      <p:pic>
        <p:nvPicPr>
          <p:cNvPr id="110596" name="Picture 4" descr="gentian_tuned"/>
          <p:cNvPicPr>
            <a:picLocks noChangeAspect="1" noChangeArrowheads="1"/>
          </p:cNvPicPr>
          <p:nvPr/>
        </p:nvPicPr>
        <p:blipFill>
          <a:blip r:embed="rId3"/>
          <a:srcRect/>
          <a:stretch>
            <a:fillRect/>
          </a:stretch>
        </p:blipFill>
        <p:spPr bwMode="auto">
          <a:xfrm>
            <a:off x="0" y="895350"/>
            <a:ext cx="9144000" cy="5126038"/>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r>
              <a:rPr lang="en-US" smtClean="0">
                <a:ea typeface="ＭＳ Ｐゴシック"/>
                <a:cs typeface="ＭＳ Ｐゴシック"/>
              </a:rPr>
              <a:t>Overall Challenges to the Data Center Pilot Project</a:t>
            </a:r>
          </a:p>
        </p:txBody>
      </p:sp>
      <p:sp>
        <p:nvSpPr>
          <p:cNvPr id="87042" name="Content Placeholder 2"/>
          <p:cNvSpPr>
            <a:spLocks noGrp="1"/>
          </p:cNvSpPr>
          <p:nvPr>
            <p:ph idx="1"/>
          </p:nvPr>
        </p:nvSpPr>
        <p:spPr>
          <a:xfrm>
            <a:off x="457200" y="1066800"/>
            <a:ext cx="8229600" cy="4419600"/>
          </a:xfrm>
        </p:spPr>
        <p:txBody>
          <a:bodyPr/>
          <a:lstStyle/>
          <a:p>
            <a:r>
              <a:rPr lang="en-US" sz="1800" smtClean="0">
                <a:solidFill>
                  <a:schemeClr val="tx1"/>
                </a:solidFill>
                <a:ea typeface="ＭＳ Ｐゴシック"/>
                <a:cs typeface="ＭＳ Ｐゴシック"/>
              </a:rPr>
              <a:t>Operational data center</a:t>
            </a:r>
          </a:p>
          <a:p>
            <a:endParaRPr lang="en-US" sz="1800" i="1" smtClean="0">
              <a:solidFill>
                <a:schemeClr val="tx1"/>
              </a:solidFill>
              <a:ea typeface="ＭＳ Ｐゴシック"/>
              <a:cs typeface="ＭＳ Ｐゴシック"/>
            </a:endParaRPr>
          </a:p>
          <a:p>
            <a:r>
              <a:rPr lang="en-US" sz="1800" smtClean="0">
                <a:solidFill>
                  <a:schemeClr val="tx1"/>
                </a:solidFill>
                <a:ea typeface="ＭＳ Ｐゴシック"/>
                <a:cs typeface="ＭＳ Ｐゴシック"/>
              </a:rPr>
              <a:t>Communication between IT and Facilities</a:t>
            </a:r>
          </a:p>
          <a:p>
            <a:endParaRPr lang="en-US" sz="1800" smtClean="0">
              <a:solidFill>
                <a:schemeClr val="tx1"/>
              </a:solidFill>
              <a:ea typeface="ＭＳ Ｐゴシック"/>
              <a:cs typeface="ＭＳ Ｐゴシック"/>
            </a:endParaRPr>
          </a:p>
          <a:p>
            <a:r>
              <a:rPr lang="en-US" sz="1800" smtClean="0">
                <a:solidFill>
                  <a:schemeClr val="tx1"/>
                </a:solidFill>
                <a:ea typeface="ＭＳ Ｐゴシック"/>
                <a:cs typeface="ＭＳ Ｐゴシック"/>
              </a:rPr>
              <a:t>Identification of what to measure</a:t>
            </a:r>
          </a:p>
          <a:p>
            <a:pPr>
              <a:buFontTx/>
              <a:buNone/>
            </a:pPr>
            <a:endParaRPr lang="en-US" sz="1800" smtClean="0">
              <a:solidFill>
                <a:schemeClr val="tx1"/>
              </a:solidFill>
              <a:ea typeface="ＭＳ Ｐゴシック"/>
              <a:cs typeface="ＭＳ Ｐゴシック"/>
            </a:endParaRPr>
          </a:p>
          <a:p>
            <a:r>
              <a:rPr lang="en-US" sz="1800" smtClean="0">
                <a:solidFill>
                  <a:schemeClr val="tx1"/>
                </a:solidFill>
                <a:ea typeface="ＭＳ Ｐゴシック"/>
                <a:cs typeface="ＭＳ Ｐゴシック"/>
              </a:rPr>
              <a:t>Implementing and storing measurements</a:t>
            </a:r>
          </a:p>
          <a:p>
            <a:endParaRPr lang="en-US" sz="1800" smtClean="0">
              <a:solidFill>
                <a:schemeClr val="tx1"/>
              </a:solidFill>
              <a:ea typeface="ＭＳ Ｐゴシック"/>
              <a:cs typeface="ＭＳ Ｐゴシック"/>
            </a:endParaRPr>
          </a:p>
          <a:p>
            <a:r>
              <a:rPr lang="en-US" sz="1800" smtClean="0">
                <a:solidFill>
                  <a:schemeClr val="tx1"/>
                </a:solidFill>
                <a:ea typeface="ＭＳ Ｐゴシック"/>
                <a:cs typeface="ＭＳ Ｐゴシック"/>
              </a:rPr>
              <a:t>High-density, chilled rack infrastructure complexity and cost</a:t>
            </a:r>
          </a:p>
        </p:txBody>
      </p:sp>
      <p:sp>
        <p:nvSpPr>
          <p:cNvPr id="4" name="Slide Number Placeholder 3"/>
          <p:cNvSpPr>
            <a:spLocks noGrp="1"/>
          </p:cNvSpPr>
          <p:nvPr>
            <p:ph type="sldNum" sz="quarter" idx="12"/>
          </p:nvPr>
        </p:nvSpPr>
        <p:spPr/>
        <p:txBody>
          <a:bodyPr/>
          <a:lstStyle/>
          <a:p>
            <a:pPr>
              <a:defRPr/>
            </a:pPr>
            <a:fld id="{0D381623-1C84-490E-89DE-952525E339F4}"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n-US" smtClean="0">
                <a:ea typeface="ＭＳ Ｐゴシック"/>
                <a:cs typeface="ＭＳ Ｐゴシック"/>
              </a:rPr>
              <a:t>High-density Chilled Racks		</a:t>
            </a:r>
          </a:p>
        </p:txBody>
      </p:sp>
      <p:sp>
        <p:nvSpPr>
          <p:cNvPr id="89090" name="Content Placeholder 2"/>
          <p:cNvSpPr>
            <a:spLocks noGrp="1"/>
          </p:cNvSpPr>
          <p:nvPr>
            <p:ph idx="1"/>
          </p:nvPr>
        </p:nvSpPr>
        <p:spPr>
          <a:xfrm>
            <a:off x="457200" y="1219200"/>
            <a:ext cx="8229600" cy="4267200"/>
          </a:xfrm>
        </p:spPr>
        <p:txBody>
          <a:bodyPr/>
          <a:lstStyle/>
          <a:p>
            <a:r>
              <a:rPr lang="en-US" sz="1800" smtClean="0">
                <a:solidFill>
                  <a:schemeClr val="tx1"/>
                </a:solidFill>
                <a:ea typeface="ＭＳ Ｐゴシック"/>
                <a:cs typeface="ＭＳ Ｐゴシック"/>
              </a:rPr>
              <a:t>Preliminary design with assistance of engineering firm</a:t>
            </a:r>
          </a:p>
          <a:p>
            <a:r>
              <a:rPr lang="en-US" sz="1800" smtClean="0">
                <a:solidFill>
                  <a:schemeClr val="tx1"/>
                </a:solidFill>
                <a:ea typeface="ＭＳ Ｐゴシック"/>
                <a:cs typeface="ＭＳ Ｐゴシック"/>
              </a:rPr>
              <a:t>RFP issued</a:t>
            </a:r>
          </a:p>
          <a:p>
            <a:pPr lvl="1"/>
            <a:r>
              <a:rPr lang="en-US" sz="1800" smtClean="0">
                <a:solidFill>
                  <a:schemeClr val="tx1"/>
                </a:solidFill>
                <a:ea typeface="ＭＳ Ｐゴシック"/>
              </a:rPr>
              <a:t>stressed energy efficiency as well as facilities operational standards</a:t>
            </a:r>
          </a:p>
          <a:p>
            <a:r>
              <a:rPr lang="en-US" sz="1800" smtClean="0">
                <a:solidFill>
                  <a:schemeClr val="tx1"/>
                </a:solidFill>
                <a:ea typeface="ＭＳ Ｐゴシック"/>
                <a:cs typeface="ＭＳ Ｐゴシック"/>
              </a:rPr>
              <a:t>Finalists selected</a:t>
            </a:r>
          </a:p>
          <a:p>
            <a:r>
              <a:rPr lang="en-US" sz="1800" smtClean="0">
                <a:solidFill>
                  <a:schemeClr val="tx1"/>
                </a:solidFill>
                <a:ea typeface="ＭＳ Ｐゴシック"/>
                <a:cs typeface="ＭＳ Ｐゴシック"/>
              </a:rPr>
              <a:t>Complications due to dual mode cooling plant</a:t>
            </a:r>
          </a:p>
          <a:p>
            <a:pPr lvl="1"/>
            <a:r>
              <a:rPr lang="en-US" sz="1800" smtClean="0">
                <a:solidFill>
                  <a:schemeClr val="tx1"/>
                </a:solidFill>
                <a:ea typeface="ＭＳ Ｐゴシック"/>
              </a:rPr>
              <a:t>Nominal 45 degree chilled water operation vs. 100 degree dry-cooler operation</a:t>
            </a:r>
          </a:p>
          <a:p>
            <a:pPr lvl="1"/>
            <a:r>
              <a:rPr lang="en-US" sz="1800" smtClean="0">
                <a:solidFill>
                  <a:schemeClr val="tx1"/>
                </a:solidFill>
                <a:ea typeface="ＭＳ Ｐゴシック"/>
              </a:rPr>
              <a:t>No “off-the-shelf” products work in both modes</a:t>
            </a:r>
          </a:p>
          <a:p>
            <a:r>
              <a:rPr lang="en-US" sz="1800" smtClean="0">
                <a:solidFill>
                  <a:schemeClr val="tx1"/>
                </a:solidFill>
                <a:ea typeface="ＭＳ Ｐゴシック"/>
                <a:cs typeface="ＭＳ Ｐゴシック"/>
              </a:rPr>
              <a:t>Possible solution identified</a:t>
            </a:r>
          </a:p>
          <a:p>
            <a:r>
              <a:rPr lang="en-US" sz="1800" smtClean="0">
                <a:solidFill>
                  <a:schemeClr val="tx1"/>
                </a:solidFill>
                <a:ea typeface="ＭＳ Ｐゴシック"/>
                <a:cs typeface="ＭＳ Ｐゴシック"/>
              </a:rPr>
              <a:t>Currently finalizing peer review of engineering design </a:t>
            </a:r>
          </a:p>
          <a:p>
            <a:r>
              <a:rPr lang="en-US" sz="1800" smtClean="0">
                <a:solidFill>
                  <a:schemeClr val="tx1"/>
                </a:solidFill>
                <a:ea typeface="ＭＳ Ｐゴシック"/>
                <a:cs typeface="ＭＳ Ｐゴシック"/>
              </a:rPr>
              <a:t>Risk - High cost impact</a:t>
            </a:r>
          </a:p>
          <a:p>
            <a:endParaRPr lang="en-US" smtClean="0">
              <a:ea typeface="ＭＳ Ｐゴシック"/>
              <a:cs typeface="ＭＳ Ｐゴシック"/>
            </a:endParaRPr>
          </a:p>
        </p:txBody>
      </p:sp>
      <p:sp>
        <p:nvSpPr>
          <p:cNvPr id="4" name="Slide Number Placeholder 3"/>
          <p:cNvSpPr>
            <a:spLocks noGrp="1"/>
          </p:cNvSpPr>
          <p:nvPr>
            <p:ph type="sldNum" sz="quarter" idx="12"/>
          </p:nvPr>
        </p:nvSpPr>
        <p:spPr/>
        <p:txBody>
          <a:bodyPr/>
          <a:lstStyle/>
          <a:p>
            <a:pPr>
              <a:defRPr/>
            </a:pPr>
            <a:fld id="{24781803-EBE6-426C-B14B-DBEB2E5C6F58}"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
          <p:cNvSpPr>
            <a:spLocks noGrp="1" noChangeArrowheads="1"/>
          </p:cNvSpPr>
          <p:nvPr>
            <p:ph type="title" idx="4294967295"/>
          </p:nvPr>
        </p:nvSpPr>
        <p:spPr>
          <a:xfrm>
            <a:off x="457200" y="304800"/>
            <a:ext cx="8229600" cy="454025"/>
          </a:xfrm>
        </p:spPr>
        <p:txBody>
          <a:bodyPr lIns="0" tIns="0" rIns="0" bIns="0"/>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ea typeface="ＭＳ Ｐゴシック"/>
                <a:cs typeface="ＭＳ Ｐゴシック"/>
              </a:rPr>
              <a:t>Project Successes</a:t>
            </a:r>
          </a:p>
        </p:txBody>
      </p:sp>
      <p:sp>
        <p:nvSpPr>
          <p:cNvPr id="90114" name="Rectangle 2"/>
          <p:cNvSpPr>
            <a:spLocks noGrp="1" noChangeArrowheads="1"/>
          </p:cNvSpPr>
          <p:nvPr>
            <p:ph type="body" idx="4294967295"/>
          </p:nvPr>
        </p:nvSpPr>
        <p:spPr>
          <a:xfrm>
            <a:off x="381000" y="914400"/>
            <a:ext cx="8458200" cy="5181600"/>
          </a:xfrm>
        </p:spPr>
        <p:txBody>
          <a:bodyPr lIns="0" tIns="0" rIns="0" bIns="0"/>
          <a:lstStyle/>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smtClean="0">
                <a:solidFill>
                  <a:schemeClr val="tx1"/>
                </a:solidFill>
                <a:ea typeface="ＭＳ Ｐゴシック"/>
                <a:cs typeface="ＭＳ Ｐゴシック"/>
              </a:rPr>
              <a:t>Measurement Infrastructure</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chemeClr val="tx1"/>
                </a:solidFill>
                <a:ea typeface="ＭＳ Ｐゴシック"/>
              </a:rPr>
              <a:t>Installed power meters throughout data center</a:t>
            </a:r>
          </a:p>
          <a:p>
            <a:pPr lvl="2"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600" smtClean="0">
                <a:ea typeface="ＭＳ Ｐゴシック"/>
              </a:rPr>
              <a:t>20 Power Panels (17 in DC, 3 feeders panels in machine room)</a:t>
            </a:r>
          </a:p>
          <a:p>
            <a:pPr lvl="2"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600" smtClean="0">
                <a:ea typeface="ＭＳ Ｐゴシック"/>
              </a:rPr>
              <a:t>Established overall data center IT load ~ 247kW</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chemeClr val="tx1"/>
                </a:solidFill>
                <a:ea typeface="ＭＳ Ｐゴシック"/>
              </a:rPr>
              <a:t>Installed metered PDUs and plugged in servers</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chemeClr val="tx1"/>
                </a:solidFill>
                <a:ea typeface="ＭＳ Ｐゴシック"/>
              </a:rPr>
              <a:t>Installed chilled water flow meters</a:t>
            </a:r>
          </a:p>
          <a:p>
            <a:pPr lvl="2"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600" smtClean="0">
                <a:ea typeface="ＭＳ Ｐゴシック"/>
              </a:rPr>
              <a:t>Sensors installed to measure flow rate and temperature</a:t>
            </a:r>
          </a:p>
          <a:p>
            <a:pPr lvl="2"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600" smtClean="0">
                <a:ea typeface="ＭＳ Ｐゴシック"/>
              </a:rPr>
              <a:t>Established overall data center heat load ~ 120tons</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1000" smtClean="0">
              <a:ea typeface="ＭＳ Ｐゴシック"/>
              <a:cs typeface="ＭＳ Ｐゴシック"/>
            </a:endParaRP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smtClean="0">
                <a:solidFill>
                  <a:schemeClr val="tx1"/>
                </a:solidFill>
                <a:ea typeface="ＭＳ Ｐゴシック"/>
                <a:cs typeface="ＭＳ Ｐゴシック"/>
              </a:rPr>
              <a:t>General Infrastructure</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chemeClr val="tx1"/>
                </a:solidFill>
                <a:ea typeface="ＭＳ Ｐゴシック"/>
              </a:rPr>
              <a:t>Hardware Consolidation</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chemeClr val="tx1"/>
                </a:solidFill>
                <a:ea typeface="ＭＳ Ｐゴシック"/>
              </a:rPr>
              <a:t>Cable Tray</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chemeClr val="tx1"/>
                </a:solidFill>
                <a:ea typeface="ＭＳ Ｐゴシック"/>
              </a:rPr>
              <a:t>Revised Layout (Hot &amp; Cold aisle) format</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1000" smtClean="0">
              <a:ea typeface="ＭＳ Ｐゴシック"/>
              <a:cs typeface="ＭＳ Ｐゴシック"/>
            </a:endParaRP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1000" smtClean="0">
              <a:ea typeface="ＭＳ Ｐゴシック"/>
              <a:cs typeface="ＭＳ Ｐゴシック"/>
            </a:endParaRP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smtClean="0">
                <a:solidFill>
                  <a:schemeClr val="tx1"/>
                </a:solidFill>
                <a:ea typeface="ＭＳ Ｐゴシック"/>
                <a:cs typeface="ＭＳ Ｐゴシック"/>
              </a:rPr>
              <a:t>Estimated Columbia data center PUE (Power Usage Effectiveness)</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000" smtClean="0">
              <a:solidFill>
                <a:schemeClr val="tx1"/>
              </a:solidFill>
              <a:ea typeface="ＭＳ Ｐゴシック"/>
            </a:endParaRP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ea typeface="ＭＳ Ｐゴシック"/>
              <a:cs typeface="ＭＳ Ｐゴシック"/>
            </a:endParaRP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ea typeface="ＭＳ Ｐゴシック"/>
              <a:cs typeface="ＭＳ Ｐゴシック"/>
            </a:endParaRPr>
          </a:p>
        </p:txBody>
      </p:sp>
      <p:sp>
        <p:nvSpPr>
          <p:cNvPr id="90115" name="Slide Number Placeholder 5"/>
          <p:cNvSpPr>
            <a:spLocks noGrp="1"/>
          </p:cNvSpPr>
          <p:nvPr>
            <p:ph type="sldNum" sz="quarter" idx="12"/>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544F97C-EDC9-4A9B-95F5-77BFA6BB2276}" type="slidenum">
              <a:rPr lang="en-US" smtClean="0">
                <a:ea typeface="ＭＳ Ｐゴシック"/>
                <a:cs typeface="ＭＳ Ｐゴシック"/>
              </a:rPr>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38</a:t>
            </a:fld>
            <a:endParaRPr lang="en-US" smtClean="0">
              <a:ea typeface="ＭＳ Ｐゴシック"/>
              <a:cs typeface="ＭＳ Ｐゴシック"/>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
          <p:cNvSpPr>
            <a:spLocks noGrp="1" noChangeArrowheads="1"/>
          </p:cNvSpPr>
          <p:nvPr>
            <p:ph type="title" idx="4294967295"/>
          </p:nvPr>
        </p:nvSpPr>
        <p:spPr>
          <a:xfrm>
            <a:off x="457200" y="304800"/>
            <a:ext cx="8229600" cy="454025"/>
          </a:xfrm>
        </p:spPr>
        <p:txBody>
          <a:bodyPr lIns="0" tIns="0" rIns="0" bIns="0"/>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ea typeface="ＭＳ Ｐゴシック"/>
                <a:cs typeface="ＭＳ Ｐゴシック"/>
              </a:rPr>
              <a:t>Project Successes cont’d </a:t>
            </a:r>
          </a:p>
        </p:txBody>
      </p:sp>
      <p:sp>
        <p:nvSpPr>
          <p:cNvPr id="92162" name="Rectangle 2"/>
          <p:cNvSpPr>
            <a:spLocks noGrp="1" noChangeArrowheads="1"/>
          </p:cNvSpPr>
          <p:nvPr>
            <p:ph type="body" idx="4294967295"/>
          </p:nvPr>
        </p:nvSpPr>
        <p:spPr>
          <a:xfrm>
            <a:off x="381000" y="914400"/>
            <a:ext cx="8458200" cy="4495800"/>
          </a:xfrm>
        </p:spPr>
        <p:txBody>
          <a:bodyPr lIns="0" tIns="0" rIns="0" bIns="0"/>
          <a:lstStyle/>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smtClean="0">
                <a:solidFill>
                  <a:schemeClr val="tx1"/>
                </a:solidFill>
                <a:ea typeface="ＭＳ Ｐゴシック"/>
                <a:cs typeface="ＭＳ Ｐゴシック"/>
              </a:rPr>
              <a:t>High Performance Computing (HPC) Cluster Comparison</a:t>
            </a:r>
          </a:p>
          <a:p>
            <a:pPr lvl="1" eaLnBrk="1" hangingPunct="1">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smtClean="0">
                <a:solidFill>
                  <a:schemeClr val="tx1"/>
                </a:solidFill>
                <a:ea typeface="ＭＳ Ｐゴシック"/>
              </a:rPr>
              <a:t>- Validated new research cluster by comparing power usage between old and new  clusters</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smtClean="0">
                <a:solidFill>
                  <a:schemeClr val="tx1"/>
                </a:solidFill>
                <a:ea typeface="ＭＳ Ｐゴシック"/>
                <a:cs typeface="ＭＳ Ｐゴシック"/>
              </a:rPr>
              <a:t>Measurement Database</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smtClean="0">
                <a:solidFill>
                  <a:schemeClr val="tx1"/>
                </a:solidFill>
                <a:ea typeface="ＭＳ Ｐゴシック"/>
              </a:rPr>
              <a:t>Continuous collection of server power usage (5 minute intervals)</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smtClean="0">
                <a:solidFill>
                  <a:schemeClr val="tx1"/>
                </a:solidFill>
                <a:ea typeface="ＭＳ Ｐゴシック"/>
              </a:rPr>
              <a:t>Integration with Cricket and Nagios tools</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smtClean="0">
                <a:solidFill>
                  <a:schemeClr val="tx1"/>
                </a:solidFill>
                <a:ea typeface="ＭＳ Ｐゴシック"/>
              </a:rPr>
              <a:t>Validation of hardware upgrades and consolidation</a:t>
            </a:r>
          </a:p>
          <a:p>
            <a:pPr lvl="2"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smtClean="0">
                <a:ea typeface="ＭＳ Ｐゴシック"/>
              </a:rPr>
              <a:t>Total power usage over time</a:t>
            </a:r>
          </a:p>
          <a:p>
            <a:pPr lvl="2"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smtClean="0">
                <a:ea typeface="ＭＳ Ｐゴシック"/>
              </a:rPr>
              <a:t>Also used SPECpower benchmark – performance per watt</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chemeClr val="tx1"/>
              </a:solidFill>
              <a:ea typeface="ＭＳ Ｐゴシック"/>
              <a:cs typeface="ＭＳ Ｐゴシック"/>
            </a:endParaRP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chemeClr val="tx1"/>
              </a:solidFill>
              <a:ea typeface="ＭＳ Ｐゴシック"/>
              <a:cs typeface="ＭＳ Ｐゴシック"/>
            </a:endParaRP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1800" smtClean="0">
              <a:solidFill>
                <a:schemeClr val="tx1"/>
              </a:solidFill>
              <a:ea typeface="ＭＳ Ｐゴシック"/>
              <a:cs typeface="ＭＳ Ｐゴシック"/>
            </a:endParaRP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000" smtClean="0">
              <a:solidFill>
                <a:schemeClr val="tx1"/>
              </a:solidFill>
              <a:ea typeface="ＭＳ Ｐゴシック"/>
            </a:endParaRP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400" smtClean="0">
              <a:ea typeface="ＭＳ Ｐゴシック"/>
              <a:cs typeface="ＭＳ Ｐゴシック"/>
            </a:endParaRP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400" smtClean="0">
              <a:ea typeface="ＭＳ Ｐゴシック"/>
              <a:cs typeface="ＭＳ Ｐゴシック"/>
            </a:endParaRPr>
          </a:p>
        </p:txBody>
      </p:sp>
      <p:sp>
        <p:nvSpPr>
          <p:cNvPr id="92163" name="Slide Number Placeholder 5"/>
          <p:cNvSpPr>
            <a:spLocks noGrp="1"/>
          </p:cNvSpPr>
          <p:nvPr>
            <p:ph type="sldNum" sz="quarter" idx="12"/>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C63E770-4EEC-4195-914B-A11C684312FE}" type="slidenum">
              <a:rPr lang="en-US" smtClean="0">
                <a:ea typeface="ＭＳ Ｐゴシック"/>
                <a:cs typeface="ＭＳ Ｐゴシック"/>
              </a:rPr>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39</a:t>
            </a:fld>
            <a:endParaRPr lang="en-US" smtClean="0">
              <a:ea typeface="ＭＳ Ｐゴシック"/>
              <a:cs typeface="ＭＳ Ｐゴシック"/>
            </a:endParaRPr>
          </a:p>
        </p:txBody>
      </p:sp>
      <p:pic>
        <p:nvPicPr>
          <p:cNvPr id="92164" name="Picture 5"/>
          <p:cNvPicPr>
            <a:picLocks noChangeAspect="1" noChangeArrowheads="1"/>
          </p:cNvPicPr>
          <p:nvPr/>
        </p:nvPicPr>
        <p:blipFill>
          <a:blip r:embed="rId3"/>
          <a:srcRect/>
          <a:stretch>
            <a:fillRect/>
          </a:stretch>
        </p:blipFill>
        <p:spPr bwMode="auto">
          <a:xfrm>
            <a:off x="304800" y="3810000"/>
            <a:ext cx="8486775" cy="284797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idx="4294967295"/>
          </p:nvPr>
        </p:nvSpPr>
        <p:spPr>
          <a:xfrm>
            <a:off x="457200" y="482600"/>
            <a:ext cx="8229600" cy="454025"/>
          </a:xfrm>
        </p:spPr>
        <p:txBody>
          <a:bodyPr lIns="0" tIns="0" rIns="0" bIns="0"/>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smtClean="0">
                <a:ea typeface="ＭＳ Ｐゴシック"/>
                <a:cs typeface="ＭＳ Ｐゴシック"/>
              </a:rPr>
              <a:t>Opportunities to “Go Green”</a:t>
            </a:r>
          </a:p>
        </p:txBody>
      </p:sp>
      <p:sp>
        <p:nvSpPr>
          <p:cNvPr id="22530" name="Slide Number Placeholder 3"/>
          <p:cNvSpPr>
            <a:spLocks noGrp="1"/>
          </p:cNvSpPr>
          <p:nvPr>
            <p:ph type="sldNum" sz="quarter" idx="12"/>
          </p:nvPr>
        </p:nvSpPr>
        <p:spPr>
          <a:noFill/>
        </p:spPr>
        <p:txBody>
          <a:bodyPr/>
          <a:lstStyle/>
          <a:p>
            <a:fld id="{2763B92E-5945-460B-B0E5-E9FC165B34DF}" type="slidenum">
              <a:rPr lang="en-US" smtClean="0">
                <a:ea typeface="ＭＳ Ｐゴシック"/>
                <a:cs typeface="ＭＳ Ｐゴシック"/>
              </a:rPr>
              <a:pPr/>
              <a:t>4</a:t>
            </a:fld>
            <a:endParaRPr lang="en-US" smtClean="0">
              <a:ea typeface="ＭＳ Ｐゴシック"/>
              <a:cs typeface="ＭＳ Ｐゴシック"/>
            </a:endParaRPr>
          </a:p>
        </p:txBody>
      </p:sp>
      <p:sp>
        <p:nvSpPr>
          <p:cNvPr id="22531" name="Rectangle 2"/>
          <p:cNvSpPr>
            <a:spLocks noGrp="1" noChangeArrowheads="1"/>
          </p:cNvSpPr>
          <p:nvPr>
            <p:ph type="body" idx="4294967295"/>
          </p:nvPr>
        </p:nvSpPr>
        <p:spPr>
          <a:xfrm>
            <a:off x="457200" y="1447800"/>
            <a:ext cx="8153400" cy="4191000"/>
          </a:xfrm>
        </p:spPr>
        <p:txBody>
          <a:bodyPr lIns="0" tIns="0" rIns="0" bIns="0"/>
          <a:lstStyle/>
          <a:p>
            <a:pPr eaLnBrk="1" hangingPunct="1">
              <a:spcBef>
                <a:spcPts val="2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smtClean="0">
                <a:solidFill>
                  <a:srgbClr val="000000"/>
                </a:solidFill>
                <a:ea typeface="ＭＳ Ｐゴシック"/>
                <a:cs typeface="ＭＳ Ｐゴシック"/>
              </a:rPr>
              <a:t>Data centers consume 3% of all electricity in New York State (1.5% nationally - estimated in 2006 which translates to $4.5 billion annually)</a:t>
            </a:r>
            <a:endParaRPr lang="en-US" sz="1800" smtClean="0">
              <a:solidFill>
                <a:schemeClr val="tx1"/>
              </a:solidFill>
              <a:ea typeface="ＭＳ Ｐゴシック"/>
              <a:cs typeface="ＭＳ Ｐゴシック"/>
            </a:endParaRPr>
          </a:p>
          <a:p>
            <a:pPr eaLnBrk="1" hangingPunct="1">
              <a:spcBef>
                <a:spcPts val="2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smtClean="0">
                <a:solidFill>
                  <a:srgbClr val="000000"/>
                </a:solidFill>
                <a:ea typeface="ＭＳ Ｐゴシック"/>
                <a:cs typeface="ＭＳ Ｐゴシック"/>
              </a:rPr>
              <a:t>Centralizing research computing saves energy, space and money</a:t>
            </a:r>
          </a:p>
          <a:p>
            <a:pPr eaLnBrk="1" hangingPunct="1">
              <a:spcBef>
                <a:spcPts val="2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smtClean="0">
                <a:solidFill>
                  <a:srgbClr val="000000"/>
                </a:solidFill>
                <a:ea typeface="ＭＳ Ｐゴシック"/>
                <a:cs typeface="ＭＳ Ｐゴシック"/>
              </a:rPr>
              <a:t>Columbia’s commitment to Mayor Bloomberg’s PlaNYC 30% carbon footprint reduction by 2017.</a:t>
            </a:r>
          </a:p>
          <a:p>
            <a:pPr eaLnBrk="1" hangingPunct="1">
              <a:spcBef>
                <a:spcPts val="2000"/>
              </a:spcBef>
              <a:buClr>
                <a:schemeClr val="tx2"/>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smtClean="0">
                <a:solidFill>
                  <a:srgbClr val="000000"/>
                </a:solidFill>
                <a:ea typeface="ＭＳ Ｐゴシック"/>
                <a:cs typeface="ＭＳ Ｐゴシック"/>
              </a:rPr>
              <a:t>NYS Gov. Paterson’s 15 x15 goal - 15% electrical demand reduction by 2015</a:t>
            </a:r>
          </a:p>
          <a:p>
            <a:pPr eaLnBrk="1" hangingPunct="1">
              <a:spcBef>
                <a:spcPts val="2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smtClean="0">
                <a:solidFill>
                  <a:srgbClr val="000000"/>
                </a:solidFill>
                <a:ea typeface="ＭＳ Ｐゴシック"/>
                <a:cs typeface="ＭＳ Ｐゴシック"/>
              </a:rPr>
              <a:t>National Save Energy Now 25% energy intensity reduction in 10 yrs.</a:t>
            </a:r>
          </a:p>
          <a:p>
            <a:pPr eaLnBrk="1" hangingPunct="1">
              <a:spcBef>
                <a:spcPts val="2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000" smtClean="0">
              <a:ea typeface="ＭＳ Ｐゴシック"/>
              <a:cs typeface="ＭＳ Ｐゴシック"/>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1"/>
          <p:cNvSpPr>
            <a:spLocks noGrp="1"/>
          </p:cNvSpPr>
          <p:nvPr>
            <p:ph type="sldNum" sz="quarter" idx="12"/>
          </p:nvPr>
        </p:nvSpPr>
        <p:spPr/>
        <p:txBody>
          <a:bodyPr/>
          <a:lstStyle/>
          <a:p>
            <a:pPr>
              <a:defRPr/>
            </a:pPr>
            <a:fld id="{C04F69D0-100A-4464-AE0E-5DF9A23A1707}" type="slidenum">
              <a:rPr lang="en-US" smtClean="0"/>
              <a:pPr>
                <a:defRPr/>
              </a:pPr>
              <a:t>40</a:t>
            </a:fld>
            <a:endParaRPr lang="en-US" smtClean="0"/>
          </a:p>
        </p:txBody>
      </p:sp>
      <p:sp>
        <p:nvSpPr>
          <p:cNvPr id="3" name="Rectangle 42"/>
          <p:cNvSpPr txBox="1">
            <a:spLocks noChangeArrowheads="1"/>
          </p:cNvSpPr>
          <p:nvPr/>
        </p:nvSpPr>
        <p:spPr bwMode="auto">
          <a:xfrm>
            <a:off x="381000" y="228600"/>
            <a:ext cx="8229600" cy="868363"/>
          </a:xfrm>
          <a:prstGeom prst="rect">
            <a:avLst/>
          </a:prstGeom>
          <a:noFill/>
          <a:ln w="9525">
            <a:noFill/>
            <a:miter lim="800000"/>
            <a:headEnd/>
            <a:tailEnd/>
          </a:ln>
        </p:spPr>
        <p:txBody>
          <a:bodyPr anchor="ctr"/>
          <a:lstStyle/>
          <a:p>
            <a:pPr>
              <a:defRPr/>
            </a:pPr>
            <a:r>
              <a:rPr lang="en-US" b="1" kern="0" dirty="0">
                <a:solidFill>
                  <a:srgbClr val="2A1280"/>
                </a:solidFill>
                <a:latin typeface="+mj-lt"/>
                <a:cs typeface="ＭＳ Ｐゴシック" pitchFamily="-109" charset="-128"/>
              </a:rPr>
              <a:t>Related Work: Consolidation </a:t>
            </a:r>
            <a:r>
              <a:rPr lang="en-US" b="1" kern="0" dirty="0">
                <a:solidFill>
                  <a:srgbClr val="2A1280"/>
                </a:solidFill>
                <a:latin typeface="+mj-lt"/>
                <a:cs typeface="ＭＳ Ｐゴシック" pitchFamily="-109" charset="-128"/>
              </a:rPr>
              <a:t>and Virtualization </a:t>
            </a:r>
          </a:p>
        </p:txBody>
      </p:sp>
      <p:graphicFrame>
        <p:nvGraphicFramePr>
          <p:cNvPr id="1027" name="Object 6"/>
          <p:cNvGraphicFramePr>
            <a:graphicFrameLocks noChangeAspect="1"/>
          </p:cNvGraphicFramePr>
          <p:nvPr/>
        </p:nvGraphicFramePr>
        <p:xfrm>
          <a:off x="1524000" y="2971800"/>
          <a:ext cx="6019800" cy="2206625"/>
        </p:xfrm>
        <a:graphic>
          <a:graphicData uri="http://schemas.openxmlformats.org/presentationml/2006/ole">
            <p:oleObj spid="_x0000_s1027" name="Worksheet" r:id="rId4" imgW="3514697" imgH="1685928" progId="">
              <p:embed/>
            </p:oleObj>
          </a:graphicData>
        </a:graphic>
      </p:graphicFrame>
      <p:sp>
        <p:nvSpPr>
          <p:cNvPr id="1030" name="Rectangle 6"/>
          <p:cNvSpPr>
            <a:spLocks noChangeArrowheads="1"/>
          </p:cNvSpPr>
          <p:nvPr/>
        </p:nvSpPr>
        <p:spPr bwMode="auto">
          <a:xfrm>
            <a:off x="457200" y="1143000"/>
            <a:ext cx="8153400" cy="1754188"/>
          </a:xfrm>
          <a:prstGeom prst="rect">
            <a:avLst/>
          </a:prstGeom>
          <a:noFill/>
          <a:ln w="9525">
            <a:noFill/>
            <a:miter lim="800000"/>
            <a:headEnd/>
            <a:tailEnd/>
          </a:ln>
        </p:spPr>
        <p:txBody>
          <a:bodyPr>
            <a:spAutoFit/>
          </a:bodyPr>
          <a:lstStyle/>
          <a:p>
            <a:r>
              <a:rPr lang="en-US" sz="1800">
                <a:solidFill>
                  <a:schemeClr val="tx1"/>
                </a:solidFill>
              </a:rPr>
              <a:t>4-Year Plan</a:t>
            </a:r>
          </a:p>
          <a:p>
            <a:endParaRPr lang="en-US" sz="1800">
              <a:solidFill>
                <a:schemeClr val="tx1"/>
              </a:solidFill>
            </a:endParaRPr>
          </a:p>
          <a:p>
            <a:pPr marL="347663" lvl="1" indent="-211138">
              <a:buFont typeface="Arial" charset="0"/>
              <a:buChar char="•"/>
            </a:pPr>
            <a:r>
              <a:rPr lang="en-US" sz="1800">
                <a:solidFill>
                  <a:schemeClr val="tx1"/>
                </a:solidFill>
              </a:rPr>
              <a:t>Standardized  server hardware architecture with Intel blades and VMware virtualization</a:t>
            </a:r>
          </a:p>
          <a:p>
            <a:pPr marL="347663" lvl="1" indent="-211138">
              <a:buFont typeface="Arial" charset="0"/>
              <a:buChar char="•"/>
            </a:pPr>
            <a:r>
              <a:rPr lang="en-US" sz="1800">
                <a:solidFill>
                  <a:schemeClr val="tx1"/>
                </a:solidFill>
              </a:rPr>
              <a:t>Standardize on Linux Operating System</a:t>
            </a:r>
          </a:p>
          <a:p>
            <a:pPr marL="347663" lvl="1" indent="-211138">
              <a:buFont typeface="Arial" charset="0"/>
              <a:buChar char="•"/>
            </a:pPr>
            <a:r>
              <a:rPr lang="en-US" sz="1800">
                <a:solidFill>
                  <a:schemeClr val="tx1"/>
                </a:solidFill>
              </a:rPr>
              <a:t>Standardize on Oracle Data Base System</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
          <p:cNvSpPr>
            <a:spLocks noGrp="1" noChangeArrowheads="1"/>
          </p:cNvSpPr>
          <p:nvPr>
            <p:ph type="title" idx="4294967295"/>
          </p:nvPr>
        </p:nvSpPr>
        <p:spPr>
          <a:xfrm>
            <a:off x="457200" y="304800"/>
            <a:ext cx="8229600" cy="454025"/>
          </a:xfrm>
        </p:spPr>
        <p:txBody>
          <a:bodyPr lIns="0" tIns="0" rIns="0" bIns="0"/>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ea typeface="ＭＳ Ｐゴシック"/>
                <a:cs typeface="ＭＳ Ｐゴシック"/>
              </a:rPr>
              <a:t>Lessons Learned</a:t>
            </a:r>
          </a:p>
        </p:txBody>
      </p:sp>
      <p:sp>
        <p:nvSpPr>
          <p:cNvPr id="97282" name="Rectangle 2"/>
          <p:cNvSpPr>
            <a:spLocks noGrp="1" noChangeArrowheads="1"/>
          </p:cNvSpPr>
          <p:nvPr>
            <p:ph type="body" idx="4294967295"/>
          </p:nvPr>
        </p:nvSpPr>
        <p:spPr>
          <a:xfrm>
            <a:off x="381000" y="1143000"/>
            <a:ext cx="8458200" cy="4953000"/>
          </a:xfrm>
        </p:spPr>
        <p:txBody>
          <a:bodyPr lIns="0" tIns="0" rIns="0" bIns="0"/>
          <a:lstStyle/>
          <a:p>
            <a:pPr eaLnBrk="1" hangingPunct="1"/>
            <a:endParaRPr lang="en-US" smtClean="0">
              <a:solidFill>
                <a:schemeClr val="tx1"/>
              </a:solidFill>
              <a:ea typeface="ＭＳ Ｐゴシック"/>
              <a:cs typeface="ＭＳ Ｐゴシック"/>
            </a:endParaRPr>
          </a:p>
          <a:p>
            <a:pPr eaLnBrk="1" hangingPunct="1"/>
            <a:r>
              <a:rPr lang="en-US" sz="1800" smtClean="0">
                <a:solidFill>
                  <a:schemeClr val="tx1"/>
                </a:solidFill>
                <a:ea typeface="ＭＳ Ｐゴシック"/>
                <a:cs typeface="ＭＳ Ｐゴシック"/>
              </a:rPr>
              <a:t>Work with facilities early to anticipate dependencies</a:t>
            </a:r>
          </a:p>
          <a:p>
            <a:pPr lvl="1" eaLnBrk="1" hangingPunct="1"/>
            <a:r>
              <a:rPr lang="en-US" sz="1800" smtClean="0">
                <a:solidFill>
                  <a:schemeClr val="tx1"/>
                </a:solidFill>
                <a:ea typeface="ＭＳ Ｐゴシック"/>
              </a:rPr>
              <a:t>Chilled water set point change</a:t>
            </a:r>
          </a:p>
          <a:p>
            <a:pPr lvl="1" eaLnBrk="1" hangingPunct="1"/>
            <a:r>
              <a:rPr lang="en-US" sz="1800" smtClean="0">
                <a:solidFill>
                  <a:schemeClr val="tx1"/>
                </a:solidFill>
                <a:ea typeface="ＭＳ Ｐゴシック"/>
              </a:rPr>
              <a:t>Installation of high-density self-cooled racks</a:t>
            </a:r>
          </a:p>
          <a:p>
            <a:pPr eaLnBrk="1" hangingPunct="1"/>
            <a:endParaRPr lang="en-US" sz="1800" smtClean="0">
              <a:solidFill>
                <a:schemeClr val="tx1"/>
              </a:solidFill>
              <a:ea typeface="ＭＳ Ｐゴシック"/>
              <a:cs typeface="ＭＳ Ｐゴシック"/>
            </a:endParaRPr>
          </a:p>
          <a:p>
            <a:pPr eaLnBrk="1" hangingPunct="1"/>
            <a:r>
              <a:rPr lang="en-US" sz="1800" smtClean="0">
                <a:solidFill>
                  <a:schemeClr val="tx1"/>
                </a:solidFill>
                <a:ea typeface="ＭＳ Ｐゴシック"/>
                <a:cs typeface="ＭＳ Ｐゴシック"/>
              </a:rPr>
              <a:t>Low-hanging fruit of power tuning servers not as promising as we thought</a:t>
            </a:r>
          </a:p>
          <a:p>
            <a:pPr eaLnBrk="1" hangingPunct="1"/>
            <a:endParaRPr lang="en-US" sz="1800" smtClean="0">
              <a:solidFill>
                <a:schemeClr val="tx1"/>
              </a:solidFill>
              <a:ea typeface="ＭＳ Ｐゴシック"/>
              <a:cs typeface="ＭＳ Ｐゴシック"/>
            </a:endParaRPr>
          </a:p>
          <a:p>
            <a:pPr eaLnBrk="1" hangingPunct="1"/>
            <a:r>
              <a:rPr lang="en-US" sz="1800" smtClean="0">
                <a:solidFill>
                  <a:schemeClr val="tx1"/>
                </a:solidFill>
                <a:ea typeface="ＭＳ Ｐゴシック"/>
                <a:cs typeface="ＭＳ Ｐゴシック"/>
              </a:rPr>
              <a:t>Latest server hardware not always necessary for green improvement</a:t>
            </a:r>
          </a:p>
          <a:p>
            <a:pPr eaLnBrk="1" hangingPunct="1"/>
            <a:endParaRPr lang="en-US" sz="1800" smtClean="0">
              <a:solidFill>
                <a:schemeClr val="tx1"/>
              </a:solidFill>
              <a:ea typeface="ＭＳ Ｐゴシック"/>
              <a:cs typeface="ＭＳ Ｐゴシック"/>
            </a:endParaRPr>
          </a:p>
          <a:p>
            <a:pPr eaLnBrk="1" hangingPunct="1"/>
            <a:r>
              <a:rPr lang="en-US" sz="1800" smtClean="0">
                <a:solidFill>
                  <a:schemeClr val="tx1"/>
                </a:solidFill>
                <a:ea typeface="ＭＳ Ｐゴシック"/>
                <a:cs typeface="ＭＳ Ｐゴシック"/>
              </a:rPr>
              <a:t>Measuring every piece of hardware is expensive - extrapolate</a:t>
            </a:r>
          </a:p>
        </p:txBody>
      </p:sp>
      <p:sp>
        <p:nvSpPr>
          <p:cNvPr id="97283" name="Slide Number Placeholder 5"/>
          <p:cNvSpPr>
            <a:spLocks noGrp="1"/>
          </p:cNvSpPr>
          <p:nvPr>
            <p:ph type="sldNum" sz="quarter" idx="12"/>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B1C008BC-EA30-42FE-8434-9503F006760B}" type="slidenum">
              <a:rPr lang="en-US" smtClean="0">
                <a:ea typeface="ＭＳ Ｐゴシック"/>
                <a:cs typeface="ＭＳ Ｐゴシック"/>
              </a:rPr>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41</a:t>
            </a:fld>
            <a:endParaRPr lang="en-US" smtClean="0">
              <a:ea typeface="ＭＳ Ｐゴシック"/>
              <a:cs typeface="ＭＳ Ｐゴシック"/>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p:cNvSpPr>
            <a:spLocks noGrp="1" noChangeArrowheads="1"/>
          </p:cNvSpPr>
          <p:nvPr>
            <p:ph type="title" idx="4294967295"/>
          </p:nvPr>
        </p:nvSpPr>
        <p:spPr>
          <a:xfrm>
            <a:off x="457200" y="304800"/>
            <a:ext cx="8229600" cy="454025"/>
          </a:xfrm>
        </p:spPr>
        <p:txBody>
          <a:bodyPr lIns="0" tIns="0" rIns="0" bIns="0"/>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ea typeface="ＭＳ Ｐゴシック"/>
                <a:cs typeface="ＭＳ Ｐゴシック"/>
              </a:rPr>
              <a:t>Future Considerations</a:t>
            </a:r>
          </a:p>
        </p:txBody>
      </p:sp>
      <p:sp>
        <p:nvSpPr>
          <p:cNvPr id="99330" name="Rectangle 2"/>
          <p:cNvSpPr>
            <a:spLocks noGrp="1" noChangeArrowheads="1"/>
          </p:cNvSpPr>
          <p:nvPr>
            <p:ph type="body" idx="4294967295"/>
          </p:nvPr>
        </p:nvSpPr>
        <p:spPr>
          <a:xfrm>
            <a:off x="381000" y="1219200"/>
            <a:ext cx="8458200" cy="5181600"/>
          </a:xfrm>
        </p:spPr>
        <p:txBody>
          <a:bodyPr lIns="0" tIns="0" rIns="0" bIns="0"/>
          <a:lstStyle/>
          <a:p>
            <a:pPr lvl="1" eaLnBrk="1" hangingPunct="1">
              <a:buFontTx/>
              <a:buNone/>
            </a:pPr>
            <a:endParaRPr lang="en-US" sz="1400" smtClean="0">
              <a:solidFill>
                <a:schemeClr val="tx1"/>
              </a:solidFill>
              <a:ea typeface="ＭＳ Ｐゴシック"/>
            </a:endParaRPr>
          </a:p>
          <a:p>
            <a:pPr eaLnBrk="1" hangingPunct="1"/>
            <a:r>
              <a:rPr lang="en-US" sz="1800" smtClean="0">
                <a:solidFill>
                  <a:schemeClr val="tx1"/>
                </a:solidFill>
                <a:ea typeface="ＭＳ Ｐゴシック"/>
                <a:cs typeface="ＭＳ Ｐゴシック"/>
              </a:rPr>
              <a:t>Post-project monitoring, measurement, and data collection</a:t>
            </a:r>
          </a:p>
          <a:p>
            <a:pPr eaLnBrk="1" hangingPunct="1"/>
            <a:endParaRPr lang="en-US" sz="1800" smtClean="0">
              <a:solidFill>
                <a:schemeClr val="tx1"/>
              </a:solidFill>
              <a:ea typeface="ＭＳ Ｐゴシック"/>
              <a:cs typeface="ＭＳ Ｐゴシック"/>
            </a:endParaRPr>
          </a:p>
          <a:p>
            <a:pPr eaLnBrk="1" hangingPunct="1"/>
            <a:endParaRPr lang="en-US" sz="1800" smtClean="0">
              <a:solidFill>
                <a:schemeClr val="tx1"/>
              </a:solidFill>
              <a:ea typeface="ＭＳ Ｐゴシック"/>
              <a:cs typeface="ＭＳ Ｐゴシック"/>
            </a:endParaRPr>
          </a:p>
          <a:p>
            <a:pPr eaLnBrk="1" hangingPunct="1"/>
            <a:r>
              <a:rPr lang="en-US" sz="1800" smtClean="0">
                <a:solidFill>
                  <a:schemeClr val="tx1"/>
                </a:solidFill>
                <a:ea typeface="ＭＳ Ｐゴシック"/>
                <a:cs typeface="ＭＳ Ｐゴシック"/>
              </a:rPr>
              <a:t>Integrating data with hardware retirement and purchase decisions </a:t>
            </a:r>
          </a:p>
          <a:p>
            <a:pPr eaLnBrk="1" hangingPunct="1"/>
            <a:endParaRPr lang="en-US" sz="1800" smtClean="0">
              <a:solidFill>
                <a:schemeClr val="tx1"/>
              </a:solidFill>
              <a:ea typeface="ＭＳ Ｐゴシック"/>
              <a:cs typeface="ＭＳ Ｐゴシック"/>
            </a:endParaRPr>
          </a:p>
          <a:p>
            <a:pPr eaLnBrk="1" hangingPunct="1"/>
            <a:endParaRPr lang="en-US" sz="1800" smtClean="0">
              <a:solidFill>
                <a:schemeClr val="tx1"/>
              </a:solidFill>
              <a:ea typeface="ＭＳ Ｐゴシック"/>
              <a:cs typeface="ＭＳ Ｐゴシック"/>
            </a:endParaRPr>
          </a:p>
          <a:p>
            <a:pPr eaLnBrk="1" hangingPunct="1"/>
            <a:r>
              <a:rPr lang="en-US" sz="1800" smtClean="0">
                <a:solidFill>
                  <a:schemeClr val="tx1"/>
                </a:solidFill>
                <a:ea typeface="ＭＳ Ｐゴシック"/>
                <a:cs typeface="ＭＳ Ｐゴシック"/>
              </a:rPr>
              <a:t>Effective dissemination of information</a:t>
            </a:r>
          </a:p>
          <a:p>
            <a:pPr eaLnBrk="1" hangingPunct="1"/>
            <a:endParaRPr lang="en-US" sz="2000" smtClean="0">
              <a:solidFill>
                <a:schemeClr val="tx1"/>
              </a:solidFill>
              <a:ea typeface="ＭＳ Ｐゴシック"/>
              <a:cs typeface="ＭＳ Ｐゴシック"/>
            </a:endParaRPr>
          </a:p>
          <a:p>
            <a:pPr eaLnBrk="1" hangingPunct="1"/>
            <a:endParaRPr lang="en-US" sz="1400" smtClean="0">
              <a:solidFill>
                <a:schemeClr val="tx1"/>
              </a:solidFill>
              <a:ea typeface="ＭＳ Ｐゴシック"/>
              <a:cs typeface="ＭＳ Ｐゴシック"/>
            </a:endParaRPr>
          </a:p>
          <a:p>
            <a:pPr lvl="1" eaLnBrk="1" hangingPunct="1"/>
            <a:endParaRPr lang="en-US" sz="1400" smtClean="0">
              <a:solidFill>
                <a:schemeClr val="tx1"/>
              </a:solidFill>
              <a:ea typeface="ＭＳ Ｐゴシック"/>
            </a:endParaRPr>
          </a:p>
          <a:p>
            <a:pPr eaLnBrk="1" hangingPunct="1">
              <a:buFontTx/>
              <a:buNone/>
            </a:pPr>
            <a:endParaRPr lang="en-US" smtClean="0">
              <a:ea typeface="ＭＳ Ｐゴシック"/>
              <a:cs typeface="ＭＳ Ｐゴシック"/>
            </a:endParaRPr>
          </a:p>
          <a:p>
            <a:pPr eaLnBrk="1" hangingPunct="1"/>
            <a:endParaRPr lang="en-US" smtClean="0">
              <a:ea typeface="ＭＳ Ｐゴシック"/>
              <a:cs typeface="ＭＳ Ｐゴシック"/>
            </a:endParaRPr>
          </a:p>
        </p:txBody>
      </p:sp>
      <p:sp>
        <p:nvSpPr>
          <p:cNvPr id="99331" name="Slide Number Placeholder 5"/>
          <p:cNvSpPr>
            <a:spLocks noGrp="1"/>
          </p:cNvSpPr>
          <p:nvPr>
            <p:ph type="sldNum" sz="quarter" idx="12"/>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9DA7E45-9D37-4146-8FCC-92C96A2B004B}" type="slidenum">
              <a:rPr lang="en-US" smtClean="0">
                <a:ea typeface="ＭＳ Ｐゴシック"/>
                <a:cs typeface="ＭＳ Ｐゴシック"/>
              </a:rPr>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42</a:t>
            </a:fld>
            <a:endParaRPr lang="en-US" smtClean="0">
              <a:ea typeface="ＭＳ Ｐゴシック"/>
              <a:cs typeface="ＭＳ Ｐゴシック"/>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533400" y="3581400"/>
            <a:ext cx="8218488" cy="863600"/>
          </a:xfrm>
        </p:spPr>
        <p:txBody>
          <a:bodyPr/>
          <a:lstStyle/>
          <a:p>
            <a:pPr algn="ctr" eaLnBrk="1" hangingPunct="1"/>
            <a:r>
              <a:rPr lang="en-US" smtClean="0">
                <a:ea typeface="ＭＳ Ｐゴシック"/>
                <a:cs typeface="ＭＳ Ｐゴシック"/>
              </a:rPr>
              <a:t>Thank You!</a:t>
            </a:r>
          </a:p>
        </p:txBody>
      </p:sp>
      <p:sp>
        <p:nvSpPr>
          <p:cNvPr id="101378" name="Content Placeholder 2"/>
          <p:cNvSpPr>
            <a:spLocks noGrp="1"/>
          </p:cNvSpPr>
          <p:nvPr>
            <p:ph idx="1"/>
          </p:nvPr>
        </p:nvSpPr>
        <p:spPr>
          <a:xfrm>
            <a:off x="457200" y="4343400"/>
            <a:ext cx="8218488" cy="914400"/>
          </a:xfrm>
        </p:spPr>
        <p:txBody>
          <a:bodyPr/>
          <a:lstStyle/>
          <a:p>
            <a:pPr eaLnBrk="1" hangingPunct="1">
              <a:buFontTx/>
              <a:buNone/>
            </a:pPr>
            <a:r>
              <a:rPr lang="en-US" sz="1400" smtClean="0">
                <a:ea typeface="ＭＳ Ｐゴシック"/>
                <a:cs typeface="ＭＳ Ｐゴシック"/>
              </a:rPr>
              <a:t>	This work is supported in part by the New York State Energy Research and Development Authority (NYSERDA agreement number 11145).  NYSERDA has not reviewed the information contained herein, and the opinions expressed do not necessarily reflect those of NYSERDA or the State of New York.</a:t>
            </a:r>
          </a:p>
        </p:txBody>
      </p:sp>
      <p:sp>
        <p:nvSpPr>
          <p:cNvPr id="101379" name="Slide Number Placeholder 5"/>
          <p:cNvSpPr>
            <a:spLocks noGrp="1"/>
          </p:cNvSpPr>
          <p:nvPr>
            <p:ph type="sldNum" sz="quarter" idx="12"/>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7E140FAB-366C-4CD2-A9D9-476E6B1B3082}" type="slidenum">
              <a:rPr lang="en-US" smtClean="0">
                <a:ea typeface="ＭＳ Ｐゴシック"/>
                <a:cs typeface="ＭＳ Ｐゴシック"/>
              </a:rPr>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43</a:t>
            </a:fld>
            <a:endParaRPr lang="en-US" smtClean="0">
              <a:ea typeface="ＭＳ Ｐゴシック"/>
              <a:cs typeface="ＭＳ Ｐゴシック"/>
            </a:endParaRPr>
          </a:p>
        </p:txBody>
      </p:sp>
      <p:sp>
        <p:nvSpPr>
          <p:cNvPr id="101380" name="Title 1"/>
          <p:cNvSpPr txBox="1">
            <a:spLocks/>
          </p:cNvSpPr>
          <p:nvPr/>
        </p:nvSpPr>
        <p:spPr bwMode="auto">
          <a:xfrm>
            <a:off x="533400" y="914400"/>
            <a:ext cx="8218488" cy="2286000"/>
          </a:xfrm>
          <a:prstGeom prst="rect">
            <a:avLst/>
          </a:prstGeom>
          <a:noFill/>
          <a:ln w="9525">
            <a:noFill/>
            <a:round/>
            <a:headEnd/>
            <a:tailEnd/>
          </a:ln>
        </p:spPr>
        <p:txBody>
          <a:bodyPr lIns="90000" tIns="46800" rIns="90000" bIns="46800" anchor="ctr"/>
          <a:lstStyle/>
          <a:p>
            <a:pPr algn="ctr" eaLnBrk="0" hangingPunct="0">
              <a:lnSpc>
                <a:spcPct val="71000"/>
              </a:lnSpc>
              <a:buClr>
                <a:srgbClr val="333399"/>
              </a:buClr>
              <a:buSzPct val="100000"/>
            </a:pPr>
            <a:r>
              <a:rPr lang="en-US" sz="3200" b="1">
                <a:solidFill>
                  <a:srgbClr val="333399"/>
                </a:solidFill>
              </a:rPr>
              <a:t>Questions</a:t>
            </a:r>
          </a:p>
          <a:p>
            <a:pPr algn="ctr" eaLnBrk="0" hangingPunct="0">
              <a:lnSpc>
                <a:spcPct val="71000"/>
              </a:lnSpc>
              <a:buClr>
                <a:srgbClr val="333399"/>
              </a:buClr>
              <a:buSzPct val="100000"/>
            </a:pPr>
            <a:endParaRPr lang="en-US" sz="3200" b="1">
              <a:solidFill>
                <a:srgbClr val="333399"/>
              </a:solidFill>
            </a:endParaRPr>
          </a:p>
          <a:p>
            <a:pPr algn="ctr" eaLnBrk="0" hangingPunct="0">
              <a:lnSpc>
                <a:spcPct val="71000"/>
              </a:lnSpc>
              <a:buClr>
                <a:srgbClr val="333399"/>
              </a:buClr>
              <a:buSzPct val="100000"/>
            </a:pPr>
            <a:endParaRPr lang="en-US" sz="3200" b="1">
              <a:solidFill>
                <a:srgbClr val="333399"/>
              </a:solidFill>
            </a:endParaRPr>
          </a:p>
          <a:p>
            <a:pPr algn="ctr" eaLnBrk="0" hangingPunct="0">
              <a:lnSpc>
                <a:spcPct val="71000"/>
              </a:lnSpc>
              <a:buClr>
                <a:srgbClr val="333399"/>
              </a:buClr>
              <a:buSzPct val="100000"/>
            </a:pPr>
            <a:r>
              <a:rPr lang="en-US" b="1"/>
              <a:t>More info: </a:t>
            </a:r>
            <a:r>
              <a:rPr lang="en-US" b="1">
                <a:hlinkClick r:id="rId3"/>
              </a:rPr>
              <a:t>http://blogs.cuit.columbia.edu/greendc</a:t>
            </a:r>
            <a:r>
              <a:rPr lang="en-US" b="1"/>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mtClean="0">
                <a:ea typeface="ＭＳ Ｐゴシック"/>
                <a:cs typeface="ＭＳ Ｐゴシック"/>
              </a:rPr>
              <a:t>CU Data Center Improvement Program</a:t>
            </a:r>
          </a:p>
        </p:txBody>
      </p:sp>
      <p:sp>
        <p:nvSpPr>
          <p:cNvPr id="24578" name="Content Placeholder 2"/>
          <p:cNvSpPr>
            <a:spLocks noGrp="1"/>
          </p:cNvSpPr>
          <p:nvPr>
            <p:ph idx="1"/>
          </p:nvPr>
        </p:nvSpPr>
        <p:spPr>
          <a:xfrm>
            <a:off x="533400" y="1143000"/>
            <a:ext cx="8229600" cy="3886200"/>
          </a:xfrm>
        </p:spPr>
        <p:txBody>
          <a:bodyPr/>
          <a:lstStyle/>
          <a:p>
            <a:pPr>
              <a:spcBef>
                <a:spcPct val="0"/>
              </a:spcBef>
            </a:pPr>
            <a:r>
              <a:rPr lang="en-US" sz="1800" smtClean="0">
                <a:solidFill>
                  <a:srgbClr val="000000"/>
                </a:solidFill>
                <a:ea typeface="ＭＳ Ｐゴシック"/>
                <a:cs typeface="ＭＳ Ｐゴシック"/>
              </a:rPr>
              <a:t>Begun with an assessment and recommendation performed by Bruns-Pak, Inc. in 2009.</a:t>
            </a:r>
          </a:p>
          <a:p>
            <a:pPr>
              <a:spcBef>
                <a:spcPct val="0"/>
              </a:spcBef>
            </a:pPr>
            <a:endParaRPr lang="en-US" sz="1800" smtClean="0">
              <a:solidFill>
                <a:srgbClr val="000000"/>
              </a:solidFill>
              <a:ea typeface="ＭＳ Ｐゴシック"/>
              <a:cs typeface="ＭＳ Ｐゴシック"/>
            </a:endParaRPr>
          </a:p>
          <a:p>
            <a:pPr>
              <a:spcBef>
                <a:spcPct val="0"/>
              </a:spcBef>
            </a:pPr>
            <a:r>
              <a:rPr lang="en-US" sz="1800" smtClean="0">
                <a:solidFill>
                  <a:srgbClr val="000000"/>
                </a:solidFill>
                <a:ea typeface="ＭＳ Ｐゴシック"/>
                <a:cs typeface="ＭＳ Ｐゴシック"/>
              </a:rPr>
              <a:t>Columbia Facilities Operations HVAC (Heating, Ventilation, Air Conditioning) study by Horizon Engineering.</a:t>
            </a:r>
          </a:p>
          <a:p>
            <a:pPr>
              <a:spcBef>
                <a:spcPct val="0"/>
              </a:spcBef>
            </a:pPr>
            <a:endParaRPr lang="en-US" sz="1800" smtClean="0">
              <a:solidFill>
                <a:srgbClr val="000000"/>
              </a:solidFill>
              <a:ea typeface="ＭＳ Ｐゴシック"/>
              <a:cs typeface="ＭＳ Ｐゴシック"/>
            </a:endParaRPr>
          </a:p>
          <a:p>
            <a:pPr>
              <a:spcBef>
                <a:spcPct val="0"/>
              </a:spcBef>
            </a:pPr>
            <a:r>
              <a:rPr lang="en-US" sz="1800" smtClean="0">
                <a:solidFill>
                  <a:srgbClr val="000000"/>
                </a:solidFill>
                <a:ea typeface="ＭＳ Ｐゴシック"/>
                <a:cs typeface="ＭＳ Ｐゴシック"/>
              </a:rPr>
              <a:t>Generator overload mitigation study by Rowland Engineering.</a:t>
            </a:r>
          </a:p>
          <a:p>
            <a:pPr>
              <a:spcBef>
                <a:spcPct val="0"/>
              </a:spcBef>
            </a:pPr>
            <a:endParaRPr lang="en-US" sz="1800" smtClean="0">
              <a:solidFill>
                <a:srgbClr val="000000"/>
              </a:solidFill>
              <a:ea typeface="ＭＳ Ｐゴシック"/>
              <a:cs typeface="ＭＳ Ｐゴシック"/>
            </a:endParaRPr>
          </a:p>
          <a:p>
            <a:pPr>
              <a:spcBef>
                <a:spcPct val="0"/>
              </a:spcBef>
            </a:pPr>
            <a:r>
              <a:rPr lang="en-US" sz="1800" smtClean="0">
                <a:solidFill>
                  <a:srgbClr val="000000"/>
                </a:solidFill>
                <a:ea typeface="ＭＳ Ｐゴシック"/>
                <a:cs typeface="ＭＳ Ｐゴシック"/>
              </a:rPr>
              <a:t>JB&amp;B, Gensler &amp; Structuretone developed a </a:t>
            </a:r>
            <a:r>
              <a:rPr lang="en-US" sz="1800" i="1" smtClean="0">
                <a:solidFill>
                  <a:srgbClr val="000000"/>
                </a:solidFill>
                <a:ea typeface="ＭＳ Ｐゴシック"/>
                <a:cs typeface="ＭＳ Ｐゴシック"/>
              </a:rPr>
              <a:t>master plan </a:t>
            </a:r>
            <a:r>
              <a:rPr lang="en-US" sz="1800" smtClean="0">
                <a:solidFill>
                  <a:srgbClr val="000000"/>
                </a:solidFill>
                <a:ea typeface="ＭＳ Ｐゴシック"/>
                <a:cs typeface="ＭＳ Ｐゴシック"/>
              </a:rPr>
              <a:t>which was used to develop:</a:t>
            </a:r>
          </a:p>
          <a:p>
            <a:pPr lvl="1">
              <a:spcBef>
                <a:spcPct val="0"/>
              </a:spcBef>
            </a:pPr>
            <a:r>
              <a:rPr lang="en-US" sz="1800" smtClean="0">
                <a:solidFill>
                  <a:srgbClr val="000000"/>
                </a:solidFill>
                <a:ea typeface="ＭＳ Ｐゴシック"/>
              </a:rPr>
              <a:t>DOE ARRA grant application for HVAC improvements (</a:t>
            </a:r>
            <a:r>
              <a:rPr lang="en-US" sz="1800" i="1" smtClean="0">
                <a:solidFill>
                  <a:srgbClr val="000000"/>
                </a:solidFill>
                <a:ea typeface="ＭＳ Ｐゴシック"/>
              </a:rPr>
              <a:t>not</a:t>
            </a:r>
            <a:r>
              <a:rPr lang="en-US" sz="1800" smtClean="0">
                <a:solidFill>
                  <a:srgbClr val="000000"/>
                </a:solidFill>
                <a:ea typeface="ＭＳ Ｐゴシック"/>
              </a:rPr>
              <a:t> awarded).</a:t>
            </a:r>
          </a:p>
          <a:p>
            <a:pPr lvl="1">
              <a:spcBef>
                <a:spcPct val="0"/>
              </a:spcBef>
            </a:pPr>
            <a:r>
              <a:rPr lang="en-US" sz="1800" smtClean="0">
                <a:solidFill>
                  <a:srgbClr val="000000"/>
                </a:solidFill>
                <a:ea typeface="ＭＳ Ｐゴシック"/>
              </a:rPr>
              <a:t>NIH ARRA grant application for electrical improvements (</a:t>
            </a:r>
            <a:r>
              <a:rPr lang="en-US" sz="1800" i="1" smtClean="0">
                <a:solidFill>
                  <a:srgbClr val="000000"/>
                </a:solidFill>
                <a:ea typeface="ＭＳ Ｐゴシック"/>
              </a:rPr>
              <a:t>awarded</a:t>
            </a:r>
            <a:r>
              <a:rPr lang="en-US" sz="1800" smtClean="0">
                <a:solidFill>
                  <a:srgbClr val="000000"/>
                </a:solidFill>
                <a:ea typeface="ＭＳ Ｐゴシック"/>
              </a:rPr>
              <a:t> 04/15/10 </a:t>
            </a:r>
            <a:r>
              <a:rPr lang="en-US" sz="1800" i="1" smtClean="0">
                <a:solidFill>
                  <a:srgbClr val="000000"/>
                </a:solidFill>
                <a:ea typeface="ＭＳ Ｐゴシック"/>
              </a:rPr>
              <a:t>Core Research Computing Facility</a:t>
            </a:r>
            <a:r>
              <a:rPr lang="en-US" sz="1800" smtClean="0">
                <a:solidFill>
                  <a:srgbClr val="000000"/>
                </a:solidFill>
                <a:ea typeface="ＭＳ Ｐゴシック"/>
              </a:rPr>
              <a:t>). </a:t>
            </a:r>
          </a:p>
          <a:p>
            <a:pPr lvl="1">
              <a:spcBef>
                <a:spcPct val="0"/>
              </a:spcBef>
            </a:pPr>
            <a:r>
              <a:rPr lang="en-US" sz="1800" smtClean="0">
                <a:solidFill>
                  <a:srgbClr val="000000"/>
                </a:solidFill>
                <a:ea typeface="ＭＳ Ｐゴシック"/>
              </a:rPr>
              <a:t>NYSERDA grant application awarded 04/01/2009.</a:t>
            </a:r>
          </a:p>
          <a:p>
            <a:pPr lvl="1">
              <a:spcBef>
                <a:spcPct val="0"/>
              </a:spcBef>
            </a:pPr>
            <a:r>
              <a:rPr lang="en-US" sz="1800" smtClean="0">
                <a:solidFill>
                  <a:srgbClr val="000000"/>
                </a:solidFill>
                <a:ea typeface="ＭＳ Ｐゴシック"/>
              </a:rPr>
              <a:t>Future funding opportunities</a:t>
            </a:r>
          </a:p>
          <a:p>
            <a:pPr>
              <a:spcBef>
                <a:spcPct val="0"/>
              </a:spcBef>
            </a:pPr>
            <a:r>
              <a:rPr lang="en-US" sz="1800" smtClean="0">
                <a:solidFill>
                  <a:srgbClr val="000000"/>
                </a:solidFill>
                <a:ea typeface="ＭＳ Ｐゴシック"/>
                <a:cs typeface="ＭＳ Ｐゴシック"/>
              </a:rPr>
              <a:t>Syska Hennesy developing detailed plans for NIH Grant </a:t>
            </a:r>
          </a:p>
          <a:p>
            <a:pPr>
              <a:spcBef>
                <a:spcPct val="0"/>
              </a:spcBef>
              <a:buFontTx/>
              <a:buNone/>
            </a:pPr>
            <a:endParaRPr lang="en-US" sz="2000" smtClean="0">
              <a:ea typeface="ＭＳ Ｐゴシック"/>
              <a:cs typeface="ＭＳ Ｐゴシック"/>
            </a:endParaRPr>
          </a:p>
          <a:p>
            <a:pPr>
              <a:spcBef>
                <a:spcPct val="0"/>
              </a:spcBef>
            </a:pPr>
            <a:endParaRPr lang="en-US" sz="2000" smtClean="0">
              <a:ea typeface="ＭＳ Ｐゴシック"/>
              <a:cs typeface="ＭＳ Ｐゴシック"/>
            </a:endParaRPr>
          </a:p>
          <a:p>
            <a:pPr lvl="1">
              <a:spcBef>
                <a:spcPct val="0"/>
              </a:spcBef>
            </a:pPr>
            <a:endParaRPr lang="en-US" sz="2000" smtClean="0">
              <a:ea typeface="ＭＳ Ｐゴシック"/>
            </a:endParaRPr>
          </a:p>
          <a:p>
            <a:pPr>
              <a:spcBef>
                <a:spcPct val="0"/>
              </a:spcBef>
            </a:pPr>
            <a:endParaRPr lang="en-US" sz="2000" smtClean="0">
              <a:ea typeface="ＭＳ Ｐゴシック"/>
              <a:cs typeface="ＭＳ Ｐゴシック"/>
            </a:endParaRPr>
          </a:p>
          <a:p>
            <a:pPr>
              <a:spcBef>
                <a:spcPct val="0"/>
              </a:spcBef>
            </a:pPr>
            <a:endParaRPr lang="en-US" sz="2000" smtClean="0">
              <a:ea typeface="ＭＳ Ｐゴシック"/>
              <a:cs typeface="ＭＳ Ｐゴシック"/>
            </a:endParaRPr>
          </a:p>
          <a:p>
            <a:pPr>
              <a:spcBef>
                <a:spcPct val="0"/>
              </a:spcBef>
            </a:pPr>
            <a:endParaRPr lang="en-US" sz="2000" smtClean="0">
              <a:ea typeface="ＭＳ Ｐゴシック"/>
              <a:cs typeface="ＭＳ Ｐゴシック"/>
            </a:endParaRPr>
          </a:p>
        </p:txBody>
      </p:sp>
      <p:sp>
        <p:nvSpPr>
          <p:cNvPr id="24579" name="Slide Number Placeholder 3"/>
          <p:cNvSpPr>
            <a:spLocks noGrp="1"/>
          </p:cNvSpPr>
          <p:nvPr>
            <p:ph type="sldNum" sz="quarter" idx="12"/>
          </p:nvPr>
        </p:nvSpPr>
        <p:spPr>
          <a:noFill/>
        </p:spPr>
        <p:txBody>
          <a:bodyPr/>
          <a:lstStyle/>
          <a:p>
            <a:fld id="{6DA4C7B3-3378-4F36-B9C3-DC06ACA2A55B}" type="slidenum">
              <a:rPr lang="en-US" smtClean="0">
                <a:ea typeface="ＭＳ Ｐゴシック"/>
                <a:cs typeface="ＭＳ Ｐゴシック"/>
              </a:rPr>
              <a:pPr/>
              <a:t>5</a:t>
            </a:fld>
            <a:endParaRPr lang="en-US"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6"/>
          <p:cNvPicPr>
            <a:picLocks noChangeAspect="1" noChangeArrowheads="1"/>
          </p:cNvPicPr>
          <p:nvPr/>
        </p:nvPicPr>
        <p:blipFill>
          <a:blip r:embed="rId3"/>
          <a:srcRect/>
          <a:stretch>
            <a:fillRect/>
          </a:stretch>
        </p:blipFill>
        <p:spPr bwMode="auto">
          <a:xfrm>
            <a:off x="457200" y="381000"/>
            <a:ext cx="7239000" cy="885825"/>
          </a:xfrm>
          <a:prstGeom prst="rect">
            <a:avLst/>
          </a:prstGeom>
          <a:noFill/>
          <a:ln w="9525">
            <a:noFill/>
            <a:miter lim="800000"/>
            <a:headEnd/>
            <a:tailEnd/>
          </a:ln>
        </p:spPr>
      </p:pic>
      <p:sp>
        <p:nvSpPr>
          <p:cNvPr id="26626" name="Rectangle 1"/>
          <p:cNvSpPr>
            <a:spLocks noGrp="1" noChangeArrowheads="1"/>
          </p:cNvSpPr>
          <p:nvPr>
            <p:ph type="title" idx="4294967295"/>
          </p:nvPr>
        </p:nvSpPr>
        <p:spPr>
          <a:xfrm>
            <a:off x="3733800" y="685800"/>
            <a:ext cx="5097463" cy="777875"/>
          </a:xfrm>
        </p:spPr>
        <p:txBody>
          <a:bodyPr lIns="0" tIns="0" rIns="0" bIns="0"/>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smtClean="0">
                <a:ea typeface="ＭＳ Ｐゴシック"/>
                <a:cs typeface="ＭＳ Ｐゴシック"/>
              </a:rPr>
              <a:t>Columbia’s NYSERDA project</a:t>
            </a:r>
          </a:p>
        </p:txBody>
      </p:sp>
      <p:sp>
        <p:nvSpPr>
          <p:cNvPr id="26627" name="TextBox 5"/>
          <p:cNvSpPr txBox="1">
            <a:spLocks noChangeArrowheads="1"/>
          </p:cNvSpPr>
          <p:nvPr/>
        </p:nvSpPr>
        <p:spPr bwMode="auto">
          <a:xfrm>
            <a:off x="152400" y="1371600"/>
            <a:ext cx="8839200" cy="5108575"/>
          </a:xfrm>
          <a:prstGeom prst="rect">
            <a:avLst/>
          </a:prstGeom>
          <a:noFill/>
          <a:ln w="9525">
            <a:noFill/>
            <a:miter lim="800000"/>
            <a:headEnd/>
            <a:tailEnd/>
          </a:ln>
        </p:spPr>
        <p:txBody>
          <a:bodyPr>
            <a:spAutoFit/>
          </a:bodyPr>
          <a:lstStyle/>
          <a:p>
            <a:pPr eaLnBrk="0" hangingPunct="0">
              <a:buFont typeface="Arial" charset="0"/>
              <a:buChar char="•"/>
            </a:pPr>
            <a:r>
              <a:rPr lang="en-US" sz="2000">
                <a:solidFill>
                  <a:srgbClr val="000000"/>
                </a:solidFill>
              </a:rPr>
              <a:t>  </a:t>
            </a:r>
            <a:r>
              <a:rPr lang="en-US" sz="1800">
                <a:solidFill>
                  <a:srgbClr val="000000"/>
                </a:solidFill>
              </a:rPr>
              <a:t>New York State Energy Research &amp; Development Authority is a public benefit corporation funded by NYS electric utility customers. </a:t>
            </a:r>
            <a:r>
              <a:rPr lang="en-US" sz="1800">
                <a:solidFill>
                  <a:srgbClr val="000000"/>
                </a:solidFill>
                <a:hlinkClick r:id="rId4"/>
              </a:rPr>
              <a:t>http://www.nyserda.org</a:t>
            </a:r>
            <a:endParaRPr lang="en-US" sz="1800">
              <a:solidFill>
                <a:srgbClr val="000000"/>
              </a:solidFill>
            </a:endParaRPr>
          </a:p>
          <a:p>
            <a:pPr eaLnBrk="0" hangingPunct="0">
              <a:buFont typeface="Arial" charset="0"/>
              <a:buChar char="•"/>
            </a:pPr>
            <a:endParaRPr lang="en-US" sz="1800">
              <a:solidFill>
                <a:srgbClr val="000000"/>
              </a:solidFill>
            </a:endParaRPr>
          </a:p>
          <a:p>
            <a:pPr eaLnBrk="0" hangingPunct="0">
              <a:buFont typeface="Arial" charset="0"/>
              <a:buChar char="•"/>
            </a:pPr>
            <a:r>
              <a:rPr lang="en-US" sz="1800">
                <a:solidFill>
                  <a:srgbClr val="000000"/>
                </a:solidFill>
              </a:rPr>
              <a:t>  Columbia competed for and was awarded an </a:t>
            </a:r>
            <a:r>
              <a:rPr lang="en-US" sz="1800" b="1">
                <a:solidFill>
                  <a:srgbClr val="000000"/>
                </a:solidFill>
              </a:rPr>
              <a:t>“Advanced Concepts Data Center Demonstration Project</a:t>
            </a:r>
            <a:r>
              <a:rPr lang="en-US" sz="1800">
                <a:solidFill>
                  <a:srgbClr val="000000"/>
                </a:solidFill>
              </a:rPr>
              <a:t>”</a:t>
            </a:r>
          </a:p>
          <a:p>
            <a:pPr eaLnBrk="0" hangingPunct="0">
              <a:buFont typeface="Arial" charset="0"/>
              <a:buChar char="•"/>
            </a:pPr>
            <a:endParaRPr lang="en-US" sz="1800">
              <a:solidFill>
                <a:srgbClr val="000000"/>
              </a:solidFill>
            </a:endParaRPr>
          </a:p>
          <a:p>
            <a:pPr lvl="1" eaLnBrk="0" hangingPunct="0">
              <a:buFont typeface="Wingdings" pitchFamily="2" charset="2"/>
              <a:buChar char="Ø"/>
            </a:pPr>
            <a:r>
              <a:rPr lang="en-US" sz="1800">
                <a:solidFill>
                  <a:srgbClr val="000000"/>
                </a:solidFill>
              </a:rPr>
              <a:t>   24 months starting April 2009</a:t>
            </a:r>
          </a:p>
          <a:p>
            <a:pPr lvl="1" eaLnBrk="0" hangingPunct="0">
              <a:buFont typeface="Wingdings" pitchFamily="2" charset="2"/>
              <a:buChar char="Ø"/>
            </a:pPr>
            <a:r>
              <a:rPr lang="en-US" sz="1800">
                <a:solidFill>
                  <a:srgbClr val="000000"/>
                </a:solidFill>
              </a:rPr>
              <a:t>   ~ $1.2M ($447K Direct costs from NYSERDA)</a:t>
            </a:r>
          </a:p>
          <a:p>
            <a:pPr eaLnBrk="0" hangingPunct="0">
              <a:buFont typeface="Arial" charset="0"/>
              <a:buChar char="•"/>
            </a:pPr>
            <a:endParaRPr lang="en-US" sz="1800">
              <a:solidFill>
                <a:srgbClr val="000000"/>
              </a:solidFill>
            </a:endParaRPr>
          </a:p>
          <a:p>
            <a:pPr eaLnBrk="0" hangingPunct="0">
              <a:buFont typeface="Arial" charset="0"/>
              <a:buChar char="•"/>
            </a:pPr>
            <a:r>
              <a:rPr lang="en-US" sz="1800">
                <a:solidFill>
                  <a:srgbClr val="000000"/>
                </a:solidFill>
              </a:rPr>
              <a:t>  Goals:</a:t>
            </a:r>
          </a:p>
          <a:p>
            <a:pPr eaLnBrk="0" hangingPunct="0">
              <a:buFont typeface="Arial" charset="0"/>
              <a:buChar char="•"/>
            </a:pPr>
            <a:endParaRPr lang="en-US" sz="1800">
              <a:solidFill>
                <a:srgbClr val="000000"/>
              </a:solidFill>
            </a:endParaRPr>
          </a:p>
          <a:p>
            <a:pPr lvl="1" eaLnBrk="0" hangingPunct="0">
              <a:buFont typeface="Wingdings" pitchFamily="2" charset="2"/>
              <a:buChar char="Ø"/>
            </a:pPr>
            <a:r>
              <a:rPr lang="en-US" sz="1800">
                <a:solidFill>
                  <a:srgbClr val="000000"/>
                </a:solidFill>
              </a:rPr>
              <a:t>  Learn about and test some industry best practices in an </a:t>
            </a:r>
            <a:r>
              <a:rPr lang="en-US" sz="1800" i="1">
                <a:solidFill>
                  <a:srgbClr val="000000"/>
                </a:solidFill>
              </a:rPr>
              <a:t>operational</a:t>
            </a:r>
            <a:r>
              <a:rPr lang="en-US" sz="1800">
                <a:solidFill>
                  <a:srgbClr val="000000"/>
                </a:solidFill>
              </a:rPr>
              <a:t> datacenter</a:t>
            </a:r>
          </a:p>
          <a:p>
            <a:pPr lvl="1">
              <a:buFont typeface="Wingdings" pitchFamily="2" charset="2"/>
              <a:buChar char="Ø"/>
            </a:pPr>
            <a:r>
              <a:rPr lang="en-US" sz="1800">
                <a:solidFill>
                  <a:srgbClr val="000000"/>
                </a:solidFill>
              </a:rPr>
              <a:t>  Measure and verify claimed energy efficiency improvements</a:t>
            </a:r>
          </a:p>
          <a:p>
            <a:pPr lvl="1">
              <a:buFont typeface="Wingdings" pitchFamily="2" charset="2"/>
              <a:buChar char="Ø"/>
            </a:pPr>
            <a:r>
              <a:rPr lang="en-US" sz="1800">
                <a:solidFill>
                  <a:srgbClr val="000000"/>
                </a:solidFill>
              </a:rPr>
              <a:t>  Share lessons learned with our peers</a:t>
            </a:r>
          </a:p>
          <a:p>
            <a:pPr lvl="1" eaLnBrk="0" hangingPunct="0">
              <a:buFont typeface="Arial" charset="0"/>
              <a:buChar char="•"/>
            </a:pPr>
            <a:endParaRPr lang="en-US" sz="1800">
              <a:solidFill>
                <a:srgbClr val="000000"/>
              </a:solidFill>
            </a:endParaRPr>
          </a:p>
          <a:p>
            <a:pPr eaLnBrk="0" hangingPunct="0"/>
            <a:endParaRPr lang="en-US" sz="1800">
              <a:solidFill>
                <a:srgbClr val="000000"/>
              </a:solidFill>
            </a:endParaRPr>
          </a:p>
          <a:p>
            <a:pPr lvl="1" eaLnBrk="0" hangingPunct="0">
              <a:buFont typeface="Wingdings" pitchFamily="2" charset="2"/>
              <a:buChar char="Ø"/>
            </a:pPr>
            <a:endParaRPr lang="en-US" sz="1800">
              <a:solidFill>
                <a:srgbClr val="000000"/>
              </a:solidFill>
            </a:endParaRPr>
          </a:p>
        </p:txBody>
      </p:sp>
      <p:sp>
        <p:nvSpPr>
          <p:cNvPr id="26628" name="Slide Number Placeholder 4"/>
          <p:cNvSpPr>
            <a:spLocks noGrp="1"/>
          </p:cNvSpPr>
          <p:nvPr>
            <p:ph type="sldNum" sz="quarter" idx="12"/>
          </p:nvPr>
        </p:nvSpPr>
        <p:spPr>
          <a:noFill/>
        </p:spPr>
        <p:txBody>
          <a:bodyPr/>
          <a:lstStyle/>
          <a:p>
            <a:fld id="{9CB948CA-228E-43DB-82E3-80DEC2AE4A8E}" type="slidenum">
              <a:rPr lang="en-US" smtClean="0">
                <a:ea typeface="ＭＳ Ｐゴシック"/>
                <a:cs typeface="ＭＳ Ｐゴシック"/>
              </a:rPr>
              <a:pPr/>
              <a:t>6</a:t>
            </a:fld>
            <a:endParaRPr lang="en-US" smtClean="0">
              <a:ea typeface="ＭＳ Ｐゴシック"/>
              <a:cs typeface="ＭＳ Ｐゴシック"/>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eaLnBrk="0" hangingPunct="0"/>
            <a:fld id="{8A5EEF5D-4F97-41C1-A60F-8FDF694C4308}" type="slidenum">
              <a:rPr lang="en-US" sz="1400">
                <a:solidFill>
                  <a:schemeClr val="tx1"/>
                </a:solidFill>
              </a:rPr>
              <a:pPr algn="r" eaLnBrk="0" hangingPunct="0"/>
              <a:t>7</a:t>
            </a:fld>
            <a:endParaRPr lang="en-US" sz="1400">
              <a:solidFill>
                <a:schemeClr val="tx1"/>
              </a:solidFill>
            </a:endParaRPr>
          </a:p>
        </p:txBody>
      </p:sp>
      <p:sp>
        <p:nvSpPr>
          <p:cNvPr id="28674"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0" hangingPunct="0"/>
            <a:fld id="{F9BBA85C-2DA9-42EE-9B86-6E93846DC5BE}" type="slidenum">
              <a:rPr lang="en-US" sz="1400">
                <a:solidFill>
                  <a:schemeClr val="tx1"/>
                </a:solidFill>
              </a:rPr>
              <a:pPr algn="r" eaLnBrk="0" hangingPunct="0"/>
              <a:t>7</a:t>
            </a:fld>
            <a:endParaRPr lang="en-US" sz="1400">
              <a:solidFill>
                <a:schemeClr val="tx1"/>
              </a:solidFill>
            </a:endParaRPr>
          </a:p>
        </p:txBody>
      </p:sp>
      <p:sp>
        <p:nvSpPr>
          <p:cNvPr id="53251" name="Rectangle 2"/>
          <p:cNvSpPr>
            <a:spLocks noGrp="1" noChangeArrowheads="1"/>
          </p:cNvSpPr>
          <p:nvPr>
            <p:ph type="title" idx="4294967295"/>
          </p:nvPr>
        </p:nvSpPr>
        <p:spPr>
          <a:xfrm>
            <a:off x="228600" y="381000"/>
            <a:ext cx="8458200" cy="838200"/>
          </a:xfrm>
        </p:spPr>
        <p:txBody>
          <a:bodyPr/>
          <a:lstStyle/>
          <a:p>
            <a:pPr eaLnBrk="1" hangingPunct="1">
              <a:defRPr/>
            </a:pPr>
            <a:r>
              <a:rPr lang="en-US" dirty="0" smtClean="0">
                <a:solidFill>
                  <a:schemeClr val="accent6"/>
                </a:solidFill>
                <a:ea typeface="ＭＳ Ｐゴシック"/>
                <a:cs typeface="ＭＳ Ｐゴシック"/>
              </a:rPr>
              <a:t>Scope of Work</a:t>
            </a:r>
            <a:endParaRPr lang="en-US" sz="2000" dirty="0" smtClean="0">
              <a:solidFill>
                <a:schemeClr val="accent6"/>
              </a:solidFill>
              <a:ea typeface="ＭＳ Ｐゴシック"/>
              <a:cs typeface="ＭＳ Ｐゴシック"/>
            </a:endParaRPr>
          </a:p>
        </p:txBody>
      </p:sp>
      <p:sp>
        <p:nvSpPr>
          <p:cNvPr id="28676" name="Rectangle 3"/>
          <p:cNvSpPr>
            <a:spLocks noGrp="1" noChangeArrowheads="1"/>
          </p:cNvSpPr>
          <p:nvPr>
            <p:ph type="body" idx="4294967295"/>
          </p:nvPr>
        </p:nvSpPr>
        <p:spPr>
          <a:xfrm>
            <a:off x="304800" y="1143000"/>
            <a:ext cx="8382000" cy="4800600"/>
          </a:xfrm>
        </p:spPr>
        <p:txBody>
          <a:bodyPr/>
          <a:lstStyle/>
          <a:p>
            <a:endParaRPr lang="en-US" sz="2000" smtClean="0">
              <a:solidFill>
                <a:schemeClr val="tx1"/>
              </a:solidFill>
              <a:ea typeface="ＭＳ Ｐゴシック"/>
              <a:cs typeface="ＭＳ Ｐゴシック"/>
            </a:endParaRPr>
          </a:p>
          <a:p>
            <a:endParaRPr lang="en-US" sz="2000" smtClean="0">
              <a:solidFill>
                <a:schemeClr val="tx1"/>
              </a:solidFill>
              <a:ea typeface="ＭＳ Ｐゴシック"/>
              <a:cs typeface="ＭＳ Ｐゴシック"/>
            </a:endParaRPr>
          </a:p>
          <a:p>
            <a:r>
              <a:rPr lang="en-US" sz="2000" smtClean="0">
                <a:solidFill>
                  <a:schemeClr val="tx1"/>
                </a:solidFill>
                <a:ea typeface="ＭＳ Ｐゴシック"/>
                <a:cs typeface="ＭＳ Ｐゴシック"/>
              </a:rPr>
              <a:t>Inventory</a:t>
            </a:r>
          </a:p>
          <a:p>
            <a:pPr lvl="1"/>
            <a:r>
              <a:rPr lang="en-US" smtClean="0">
                <a:solidFill>
                  <a:schemeClr val="tx1"/>
                </a:solidFill>
                <a:ea typeface="ＭＳ Ｐゴシック"/>
              </a:rPr>
              <a:t>Create detailed physical inventory of existing servers</a:t>
            </a:r>
          </a:p>
          <a:p>
            <a:pPr lvl="1"/>
            <a:endParaRPr lang="en-US" sz="900" smtClean="0">
              <a:solidFill>
                <a:schemeClr val="tx1"/>
              </a:solidFill>
              <a:ea typeface="ＭＳ Ｐゴシック"/>
            </a:endParaRPr>
          </a:p>
          <a:p>
            <a:r>
              <a:rPr lang="en-US" sz="2000" smtClean="0">
                <a:solidFill>
                  <a:schemeClr val="tx1"/>
                </a:solidFill>
                <a:ea typeface="ＭＳ Ｐゴシック"/>
                <a:cs typeface="ＭＳ Ｐゴシック"/>
              </a:rPr>
              <a:t>Measure server power consumption</a:t>
            </a:r>
          </a:p>
          <a:p>
            <a:pPr lvl="1"/>
            <a:r>
              <a:rPr lang="en-US" smtClean="0">
                <a:solidFill>
                  <a:schemeClr val="tx1"/>
                </a:solidFill>
                <a:ea typeface="ＭＳ Ｐゴシック"/>
              </a:rPr>
              <a:t>Install network-monitored power distribution units (PDUs) for each server</a:t>
            </a:r>
          </a:p>
          <a:p>
            <a:pPr lvl="1"/>
            <a:endParaRPr lang="en-US" sz="900" smtClean="0">
              <a:solidFill>
                <a:schemeClr val="tx1"/>
              </a:solidFill>
              <a:ea typeface="ＭＳ Ｐゴシック"/>
            </a:endParaRPr>
          </a:p>
          <a:p>
            <a:r>
              <a:rPr lang="en-US" sz="2000" smtClean="0">
                <a:solidFill>
                  <a:schemeClr val="tx1"/>
                </a:solidFill>
                <a:ea typeface="ＭＳ Ｐゴシック"/>
                <a:cs typeface="ＭＳ Ｐゴシック"/>
              </a:rPr>
              <a:t>Measure server input air temperature and data center chilled water</a:t>
            </a:r>
          </a:p>
          <a:p>
            <a:pPr lvl="1"/>
            <a:r>
              <a:rPr lang="en-US" smtClean="0">
                <a:solidFill>
                  <a:schemeClr val="tx1"/>
                </a:solidFill>
                <a:ea typeface="ＭＳ Ｐゴシック"/>
              </a:rPr>
              <a:t>Install input ambient air temperature monitors for each server </a:t>
            </a:r>
          </a:p>
          <a:p>
            <a:pPr lvl="1"/>
            <a:r>
              <a:rPr lang="en-US" smtClean="0">
                <a:solidFill>
                  <a:schemeClr val="tx1"/>
                </a:solidFill>
                <a:ea typeface="ＭＳ Ｐゴシック"/>
              </a:rPr>
              <a:t>Install BTU metering on data center supply and return lines</a:t>
            </a:r>
          </a:p>
          <a:p>
            <a:pPr>
              <a:buFontTx/>
              <a:buNone/>
            </a:pPr>
            <a:endParaRPr lang="en-US" smtClean="0">
              <a:ea typeface="ＭＳ Ｐゴシック"/>
              <a:cs typeface="ＭＳ Ｐゴシック"/>
            </a:endParaRPr>
          </a:p>
          <a:p>
            <a:endParaRPr lang="en-US" smtClean="0">
              <a:ea typeface="ＭＳ Ｐゴシック"/>
              <a:cs typeface="ＭＳ Ｐゴシック"/>
            </a:endParaRPr>
          </a:p>
          <a:p>
            <a:pPr eaLnBrk="1" hangingPunct="1">
              <a:lnSpc>
                <a:spcPct val="87000"/>
              </a:lnSpc>
              <a:buFontTx/>
              <a:buNone/>
            </a:pPr>
            <a:endParaRPr lang="en-US" sz="1800" smtClean="0">
              <a:ea typeface="ＭＳ Ｐゴシック"/>
              <a:cs typeface="ＭＳ Ｐゴシック"/>
            </a:endParaRPr>
          </a:p>
        </p:txBody>
      </p:sp>
      <p:sp>
        <p:nvSpPr>
          <p:cNvPr id="28677" name="Slide Number Placeholder 5"/>
          <p:cNvSpPr>
            <a:spLocks noGrp="1"/>
          </p:cNvSpPr>
          <p:nvPr>
            <p:ph type="sldNum" sz="quarter" idx="12"/>
          </p:nvPr>
        </p:nvSpPr>
        <p:spPr>
          <a:noFill/>
        </p:spPr>
        <p:txBody>
          <a:bodyPr/>
          <a:lstStyle/>
          <a:p>
            <a:fld id="{65915697-AAB7-425E-8AD0-089C62AB796E}" type="slidenum">
              <a:rPr lang="en-US" smtClean="0">
                <a:ea typeface="ＭＳ Ｐゴシック"/>
                <a:cs typeface="ＭＳ Ｐゴシック"/>
              </a:rPr>
              <a:pPr/>
              <a:t>7</a:t>
            </a:fld>
            <a:endParaRPr lang="en-US" smtClean="0">
              <a:ea typeface="ＭＳ Ｐゴシック"/>
              <a:cs typeface="ＭＳ Ｐゴシック"/>
            </a:endParaRPr>
          </a:p>
        </p:txBody>
      </p:sp>
      <p:pic>
        <p:nvPicPr>
          <p:cNvPr id="28678" name="Picture 7" descr="PDU_Rack67_4_crop.jpg"/>
          <p:cNvPicPr>
            <a:picLocks noChangeAspect="1"/>
          </p:cNvPicPr>
          <p:nvPr/>
        </p:nvPicPr>
        <p:blipFill>
          <a:blip r:embed="rId3"/>
          <a:srcRect/>
          <a:stretch>
            <a:fillRect/>
          </a:stretch>
        </p:blipFill>
        <p:spPr bwMode="auto">
          <a:xfrm>
            <a:off x="4648200" y="457200"/>
            <a:ext cx="4254500" cy="1600200"/>
          </a:xfrm>
          <a:prstGeom prst="rect">
            <a:avLst/>
          </a:prstGeom>
          <a:noFill/>
          <a:ln w="9525">
            <a:noFill/>
            <a:miter lim="800000"/>
            <a:headEnd/>
            <a:tailEnd/>
          </a:ln>
        </p:spPr>
      </p:pic>
      <p:pic>
        <p:nvPicPr>
          <p:cNvPr id="28679" name="Picture 9" descr="FleximSensor_4.JPG"/>
          <p:cNvPicPr>
            <a:picLocks noChangeAspect="1"/>
          </p:cNvPicPr>
          <p:nvPr/>
        </p:nvPicPr>
        <p:blipFill>
          <a:blip r:embed="rId4"/>
          <a:srcRect/>
          <a:stretch>
            <a:fillRect/>
          </a:stretch>
        </p:blipFill>
        <p:spPr bwMode="auto">
          <a:xfrm>
            <a:off x="6858000" y="4038600"/>
            <a:ext cx="2176463" cy="254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smtClean="0">
                <a:ea typeface="ＭＳ Ｐゴシック"/>
                <a:cs typeface="ＭＳ Ｐゴシック"/>
              </a:rPr>
              <a:t>Scope of Work Cont’d</a:t>
            </a:r>
          </a:p>
        </p:txBody>
      </p:sp>
      <p:sp>
        <p:nvSpPr>
          <p:cNvPr id="30722" name="Rectangle 3"/>
          <p:cNvSpPr>
            <a:spLocks noGrp="1" noChangeArrowheads="1"/>
          </p:cNvSpPr>
          <p:nvPr>
            <p:ph type="body" idx="1"/>
          </p:nvPr>
        </p:nvSpPr>
        <p:spPr>
          <a:xfrm>
            <a:off x="457200" y="1066800"/>
            <a:ext cx="8229600" cy="3886200"/>
          </a:xfrm>
        </p:spPr>
        <p:txBody>
          <a:bodyPr/>
          <a:lstStyle/>
          <a:p>
            <a:endParaRPr lang="en-US" sz="900" smtClean="0">
              <a:solidFill>
                <a:schemeClr val="tx1"/>
              </a:solidFill>
              <a:ea typeface="ＭＳ Ｐゴシック"/>
              <a:cs typeface="ＭＳ Ｐゴシック"/>
            </a:endParaRPr>
          </a:p>
          <a:p>
            <a:r>
              <a:rPr lang="en-US" sz="2000" smtClean="0">
                <a:solidFill>
                  <a:schemeClr val="tx1"/>
                </a:solidFill>
                <a:ea typeface="ＭＳ Ｐゴシック"/>
                <a:cs typeface="ＭＳ Ｐゴシック"/>
              </a:rPr>
              <a:t>Establish overall data center power consumption profile</a:t>
            </a:r>
          </a:p>
          <a:p>
            <a:pPr lvl="1"/>
            <a:r>
              <a:rPr lang="en-US" smtClean="0">
                <a:solidFill>
                  <a:schemeClr val="tx1"/>
                </a:solidFill>
                <a:ea typeface="ＭＳ Ｐゴシック"/>
              </a:rPr>
              <a:t>Utilize equipment load results to establish baselines</a:t>
            </a:r>
          </a:p>
          <a:p>
            <a:pPr lvl="1"/>
            <a:r>
              <a:rPr lang="en-US" smtClean="0">
                <a:solidFill>
                  <a:schemeClr val="tx1"/>
                </a:solidFill>
                <a:ea typeface="ＭＳ Ｐゴシック"/>
              </a:rPr>
              <a:t>Develop Power Usage Effectiveness ratio for entire data center</a:t>
            </a:r>
            <a:endParaRPr lang="en-US" sz="900" smtClean="0">
              <a:solidFill>
                <a:schemeClr val="tx1"/>
              </a:solidFill>
              <a:ea typeface="ＭＳ Ｐゴシック"/>
            </a:endParaRPr>
          </a:p>
          <a:p>
            <a:pPr lvl="1"/>
            <a:endParaRPr lang="en-US" sz="900" smtClean="0">
              <a:solidFill>
                <a:schemeClr val="tx1"/>
              </a:solidFill>
              <a:ea typeface="ＭＳ Ｐゴシック"/>
            </a:endParaRPr>
          </a:p>
          <a:p>
            <a:r>
              <a:rPr lang="en-US" sz="2000" smtClean="0">
                <a:solidFill>
                  <a:schemeClr val="tx1"/>
                </a:solidFill>
                <a:ea typeface="ＭＳ Ｐゴシック"/>
                <a:cs typeface="ＭＳ Ｐゴシック"/>
              </a:rPr>
              <a:t>Implement 9 high density racks with in-row cooling</a:t>
            </a:r>
            <a:endParaRPr lang="en-US" smtClean="0">
              <a:solidFill>
                <a:schemeClr val="tx1"/>
              </a:solidFill>
              <a:ea typeface="ＭＳ Ｐゴシック"/>
              <a:cs typeface="ＭＳ Ｐゴシック"/>
            </a:endParaRPr>
          </a:p>
          <a:p>
            <a:pPr lvl="1"/>
            <a:endParaRPr lang="en-US" smtClean="0">
              <a:solidFill>
                <a:schemeClr val="tx1"/>
              </a:solidFill>
              <a:ea typeface="ＭＳ Ｐゴシック"/>
            </a:endParaRPr>
          </a:p>
          <a:p>
            <a:r>
              <a:rPr lang="en-US" sz="2000" smtClean="0">
                <a:solidFill>
                  <a:schemeClr val="tx1"/>
                </a:solidFill>
                <a:ea typeface="ＭＳ Ｐゴシック"/>
                <a:cs typeface="ＭＳ Ｐゴシック"/>
              </a:rPr>
              <a:t>Replace 30 “old” servers and measure efficiency improvement</a:t>
            </a:r>
          </a:p>
          <a:p>
            <a:pPr lvl="1"/>
            <a:r>
              <a:rPr lang="en-US" smtClean="0">
                <a:solidFill>
                  <a:schemeClr val="tx1"/>
                </a:solidFill>
                <a:ea typeface="ＭＳ Ｐゴシック"/>
              </a:rPr>
              <a:t>Consolidate the replacement servers into high density racks and re-implement the same IT services</a:t>
            </a:r>
          </a:p>
          <a:p>
            <a:pPr lvl="1"/>
            <a:r>
              <a:rPr lang="en-US" smtClean="0">
                <a:solidFill>
                  <a:schemeClr val="tx1"/>
                </a:solidFill>
                <a:ea typeface="ＭＳ Ｐゴシック"/>
              </a:rPr>
              <a:t>Take measurements of before-and-after power consumption </a:t>
            </a:r>
          </a:p>
          <a:p>
            <a:pPr lvl="1"/>
            <a:r>
              <a:rPr lang="en-US" smtClean="0">
                <a:solidFill>
                  <a:schemeClr val="tx1"/>
                </a:solidFill>
                <a:ea typeface="ＭＳ Ｐゴシック"/>
              </a:rPr>
              <a:t>Document expected and actual efficiency improvement</a:t>
            </a:r>
          </a:p>
          <a:p>
            <a:endParaRPr lang="en-US" sz="900" b="1" smtClean="0">
              <a:solidFill>
                <a:schemeClr val="tx1"/>
              </a:solidFill>
              <a:ea typeface="ＭＳ Ｐゴシック"/>
              <a:cs typeface="ＭＳ Ｐゴシック"/>
            </a:endParaRPr>
          </a:p>
          <a:p>
            <a:pPr lvl="1">
              <a:buFontTx/>
              <a:buNone/>
            </a:pPr>
            <a:endParaRPr lang="en-US" sz="2000" smtClean="0">
              <a:solidFill>
                <a:schemeClr val="tx1"/>
              </a:solidFill>
              <a:ea typeface="ＭＳ Ｐゴシック"/>
            </a:endParaRPr>
          </a:p>
        </p:txBody>
      </p:sp>
      <p:sp>
        <p:nvSpPr>
          <p:cNvPr id="4" name="Slide Number Placeholder 3"/>
          <p:cNvSpPr>
            <a:spLocks noGrp="1"/>
          </p:cNvSpPr>
          <p:nvPr>
            <p:ph type="sldNum" sz="quarter" idx="12"/>
          </p:nvPr>
        </p:nvSpPr>
        <p:spPr/>
        <p:txBody>
          <a:bodyPr/>
          <a:lstStyle/>
          <a:p>
            <a:pPr>
              <a:defRPr/>
            </a:pPr>
            <a:fld id="{CFB2F29A-4F13-4010-94D9-2F6AEADD8DB0}"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eaLnBrk="0" hangingPunct="0"/>
            <a:fld id="{D7D139AC-E0BC-40CA-A30C-8D4661AF0573}" type="slidenum">
              <a:rPr lang="en-US" sz="1400">
                <a:solidFill>
                  <a:schemeClr val="tx1"/>
                </a:solidFill>
              </a:rPr>
              <a:pPr algn="r" eaLnBrk="0" hangingPunct="0"/>
              <a:t>9</a:t>
            </a:fld>
            <a:endParaRPr lang="en-US" sz="1400">
              <a:solidFill>
                <a:schemeClr val="tx1"/>
              </a:solidFill>
            </a:endParaRPr>
          </a:p>
        </p:txBody>
      </p:sp>
      <p:sp>
        <p:nvSpPr>
          <p:cNvPr id="32770"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0" hangingPunct="0"/>
            <a:fld id="{FD0C7624-B25F-4EA3-8D6D-B9E28B7D3572}" type="slidenum">
              <a:rPr lang="en-US" sz="1400">
                <a:solidFill>
                  <a:schemeClr val="tx1"/>
                </a:solidFill>
              </a:rPr>
              <a:pPr algn="r" eaLnBrk="0" hangingPunct="0"/>
              <a:t>9</a:t>
            </a:fld>
            <a:endParaRPr lang="en-US" sz="1400">
              <a:solidFill>
                <a:schemeClr val="tx1"/>
              </a:solidFill>
            </a:endParaRPr>
          </a:p>
        </p:txBody>
      </p:sp>
      <p:sp>
        <p:nvSpPr>
          <p:cNvPr id="32771" name="Rectangle 2"/>
          <p:cNvSpPr>
            <a:spLocks noGrp="1" noChangeArrowheads="1"/>
          </p:cNvSpPr>
          <p:nvPr>
            <p:ph type="title" idx="4294967295"/>
          </p:nvPr>
        </p:nvSpPr>
        <p:spPr>
          <a:xfrm>
            <a:off x="228600" y="381000"/>
            <a:ext cx="8458200" cy="838200"/>
          </a:xfrm>
        </p:spPr>
        <p:txBody>
          <a:bodyPr/>
          <a:lstStyle/>
          <a:p>
            <a:pPr eaLnBrk="1" hangingPunct="1"/>
            <a:r>
              <a:rPr lang="en-US" smtClean="0">
                <a:ea typeface="ＭＳ Ｐゴシック"/>
                <a:cs typeface="ＭＳ Ｐゴシック"/>
              </a:rPr>
              <a:t>Scope of Work Cont’d</a:t>
            </a:r>
            <a:endParaRPr lang="en-US" sz="2000" smtClean="0">
              <a:ea typeface="ＭＳ Ｐゴシック"/>
              <a:cs typeface="ＭＳ Ｐゴシック"/>
            </a:endParaRPr>
          </a:p>
        </p:txBody>
      </p:sp>
      <p:sp>
        <p:nvSpPr>
          <p:cNvPr id="32772" name="Rectangle 3"/>
          <p:cNvSpPr>
            <a:spLocks noGrp="1" noChangeArrowheads="1"/>
          </p:cNvSpPr>
          <p:nvPr>
            <p:ph type="body" idx="4294967295"/>
          </p:nvPr>
        </p:nvSpPr>
        <p:spPr>
          <a:xfrm>
            <a:off x="381000" y="1143000"/>
            <a:ext cx="8382000" cy="5029200"/>
          </a:xfrm>
        </p:spPr>
        <p:txBody>
          <a:bodyPr/>
          <a:lstStyle/>
          <a:p>
            <a:r>
              <a:rPr lang="en-US" sz="2000" smtClean="0">
                <a:solidFill>
                  <a:schemeClr val="tx1"/>
                </a:solidFill>
                <a:ea typeface="ＭＳ Ｐゴシック"/>
                <a:cs typeface="ＭＳ Ｐゴシック"/>
              </a:rPr>
              <a:t>Compare old and new high performance research clusters</a:t>
            </a:r>
          </a:p>
          <a:p>
            <a:pPr lvl="1"/>
            <a:r>
              <a:rPr lang="en-US" smtClean="0">
                <a:solidFill>
                  <a:schemeClr val="tx1"/>
                </a:solidFill>
                <a:ea typeface="ＭＳ Ｐゴシック"/>
              </a:rPr>
              <a:t>Document changes in energy consumption</a:t>
            </a:r>
          </a:p>
          <a:p>
            <a:pPr lvl="1"/>
            <a:endParaRPr lang="en-US" sz="800" smtClean="0">
              <a:solidFill>
                <a:schemeClr val="tx1"/>
              </a:solidFill>
              <a:ea typeface="ＭＳ Ｐゴシック"/>
            </a:endParaRPr>
          </a:p>
          <a:p>
            <a:r>
              <a:rPr lang="en-US" sz="2000" smtClean="0">
                <a:solidFill>
                  <a:schemeClr val="tx1"/>
                </a:solidFill>
                <a:ea typeface="ＭＳ Ｐゴシック"/>
                <a:cs typeface="ＭＳ Ｐゴシック"/>
              </a:rPr>
              <a:t>Implement server power management features</a:t>
            </a:r>
          </a:p>
          <a:p>
            <a:pPr lvl="1"/>
            <a:r>
              <a:rPr lang="en-US" smtClean="0">
                <a:solidFill>
                  <a:schemeClr val="tx1"/>
                </a:solidFill>
                <a:ea typeface="ＭＳ Ｐゴシック"/>
              </a:rPr>
              <a:t>BIOS- and operating system-level tweaks</a:t>
            </a:r>
          </a:p>
          <a:p>
            <a:pPr lvl="1"/>
            <a:endParaRPr lang="en-US" smtClean="0">
              <a:solidFill>
                <a:schemeClr val="tx1"/>
              </a:solidFill>
              <a:ea typeface="ＭＳ Ｐゴシック"/>
            </a:endParaRPr>
          </a:p>
          <a:p>
            <a:r>
              <a:rPr lang="en-US" sz="2000" smtClean="0">
                <a:solidFill>
                  <a:schemeClr val="tx1"/>
                </a:solidFill>
                <a:ea typeface="ＭＳ Ｐゴシック"/>
                <a:cs typeface="ＭＳ Ｐゴシック"/>
              </a:rPr>
              <a:t>Increase chilled water set point and measure</a:t>
            </a:r>
          </a:p>
          <a:p>
            <a:pPr lvl="1"/>
            <a:r>
              <a:rPr lang="en-US" smtClean="0">
                <a:solidFill>
                  <a:schemeClr val="tx1"/>
                </a:solidFill>
                <a:ea typeface="ＭＳ Ｐゴシック"/>
              </a:rPr>
              <a:t>Document measured before-and-after energy consumption</a:t>
            </a:r>
          </a:p>
          <a:p>
            <a:pPr lvl="1">
              <a:buFontTx/>
              <a:buNone/>
            </a:pPr>
            <a:r>
              <a:rPr lang="en-US" sz="1400" smtClean="0">
                <a:solidFill>
                  <a:schemeClr val="tx1"/>
                </a:solidFill>
                <a:ea typeface="ＭＳ Ｐゴシック"/>
              </a:rPr>
              <a:t> </a:t>
            </a:r>
          </a:p>
          <a:p>
            <a:pPr lvl="1"/>
            <a:endParaRPr lang="en-US" smtClean="0">
              <a:solidFill>
                <a:schemeClr val="tx1"/>
              </a:solidFill>
              <a:ea typeface="ＭＳ Ｐゴシック"/>
            </a:endParaRPr>
          </a:p>
          <a:p>
            <a:endParaRPr lang="en-US" sz="1400" smtClean="0">
              <a:ea typeface="ＭＳ Ｐゴシック"/>
              <a:cs typeface="ＭＳ Ｐゴシック"/>
            </a:endParaRPr>
          </a:p>
          <a:p>
            <a:endParaRPr lang="en-US" sz="1400" smtClean="0">
              <a:ea typeface="ＭＳ Ｐゴシック"/>
              <a:cs typeface="ＭＳ Ｐゴシック"/>
            </a:endParaRPr>
          </a:p>
          <a:p>
            <a:pPr>
              <a:buFontTx/>
              <a:buNone/>
            </a:pPr>
            <a:endParaRPr lang="en-US" sz="1400" smtClean="0">
              <a:ea typeface="ＭＳ Ｐゴシック"/>
              <a:cs typeface="ＭＳ Ｐゴシック"/>
            </a:endParaRPr>
          </a:p>
          <a:p>
            <a:endParaRPr lang="en-US" sz="1400" smtClean="0">
              <a:ea typeface="ＭＳ Ｐゴシック"/>
              <a:cs typeface="ＭＳ Ｐゴシック"/>
            </a:endParaRPr>
          </a:p>
          <a:p>
            <a:pPr eaLnBrk="1" hangingPunct="1">
              <a:lnSpc>
                <a:spcPct val="87000"/>
              </a:lnSpc>
              <a:buFontTx/>
              <a:buNone/>
            </a:pPr>
            <a:endParaRPr lang="en-US" smtClean="0">
              <a:ea typeface="ＭＳ Ｐゴシック"/>
              <a:cs typeface="ＭＳ Ｐゴシック"/>
            </a:endParaRPr>
          </a:p>
        </p:txBody>
      </p:sp>
      <p:sp>
        <p:nvSpPr>
          <p:cNvPr id="32773" name="Slide Number Placeholder 5"/>
          <p:cNvSpPr>
            <a:spLocks noGrp="1"/>
          </p:cNvSpPr>
          <p:nvPr>
            <p:ph type="sldNum" sz="quarter" idx="12"/>
          </p:nvPr>
        </p:nvSpPr>
        <p:spPr>
          <a:noFill/>
        </p:spPr>
        <p:txBody>
          <a:bodyPr/>
          <a:lstStyle/>
          <a:p>
            <a:fld id="{D5ACD311-C2DB-4711-992D-C37D7D9B852A}" type="slidenum">
              <a:rPr lang="en-US" smtClean="0">
                <a:ea typeface="ＭＳ Ｐゴシック"/>
                <a:cs typeface="ＭＳ Ｐゴシック"/>
              </a:rPr>
              <a:pPr/>
              <a:t>9</a:t>
            </a:fld>
            <a:endParaRPr lang="en-US" smtClean="0">
              <a:ea typeface="ＭＳ Ｐゴシック"/>
              <a:cs typeface="ＭＳ Ｐゴシック"/>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12762</TotalTime>
  <Words>3817</Words>
  <Application>Microsoft Office PowerPoint</Application>
  <PresentationFormat>On-screen Show (4:3)</PresentationFormat>
  <Paragraphs>709</Paragraphs>
  <Slides>43</Slides>
  <Notes>43</Notes>
  <HiddenSlides>0</HiddenSlides>
  <MMClips>1</MMClips>
  <ScaleCrop>false</ScaleCrop>
  <HeadingPairs>
    <vt:vector size="8" baseType="variant">
      <vt:variant>
        <vt:lpstr>Fonts Used</vt:lpstr>
      </vt:variant>
      <vt:variant>
        <vt:i4>5</vt:i4>
      </vt:variant>
      <vt:variant>
        <vt:lpstr>Design Template</vt:lpstr>
      </vt:variant>
      <vt:variant>
        <vt:i4>3</vt:i4>
      </vt:variant>
      <vt:variant>
        <vt:lpstr>Embedded OLE Servers</vt:lpstr>
      </vt:variant>
      <vt:variant>
        <vt:i4>1</vt:i4>
      </vt:variant>
      <vt:variant>
        <vt:lpstr>Slide Titles</vt:lpstr>
      </vt:variant>
      <vt:variant>
        <vt:i4>43</vt:i4>
      </vt:variant>
    </vt:vector>
  </HeadingPairs>
  <TitlesOfParts>
    <vt:vector size="52" baseType="lpstr">
      <vt:lpstr>Arial</vt:lpstr>
      <vt:lpstr>ＭＳ Ｐゴシック</vt:lpstr>
      <vt:lpstr>Wingdings</vt:lpstr>
      <vt:lpstr>Calibri</vt:lpstr>
      <vt:lpstr>Times New Roman</vt:lpstr>
      <vt:lpstr>1_Custom Design</vt:lpstr>
      <vt:lpstr>1_Custom Design</vt:lpstr>
      <vt:lpstr>1_Custom Design</vt:lpstr>
      <vt:lpstr>Worksheet</vt:lpstr>
      <vt:lpstr>Columbia University’s Green Data Center Winter Workshop Agenda – January 7, 2011</vt:lpstr>
      <vt:lpstr> Columbia University’s Green Data Center Winter Workshop  Measuring and Validating Attempts to Green Columbia’s Data Center</vt:lpstr>
      <vt:lpstr>Agenda</vt:lpstr>
      <vt:lpstr>Opportunities to “Go Green”</vt:lpstr>
      <vt:lpstr>CU Data Center Improvement Program</vt:lpstr>
      <vt:lpstr>Columbia’s NYSERDA project</vt:lpstr>
      <vt:lpstr>Scope of Work</vt:lpstr>
      <vt:lpstr>Scope of Work Cont’d</vt:lpstr>
      <vt:lpstr>Scope of Work Cont’d</vt:lpstr>
      <vt:lpstr>Installation Summary of Monitoring and Measurement Tools  Ian Katz, Data Center Facilities Manager, CUIT    </vt:lpstr>
      <vt:lpstr>Accomplishments</vt:lpstr>
      <vt:lpstr>Selected Metering Products</vt:lpstr>
      <vt:lpstr>Power Meter Installation</vt:lpstr>
      <vt:lpstr>Chilled Water Meter Installation</vt:lpstr>
      <vt:lpstr>Server Level Metering</vt:lpstr>
      <vt:lpstr>Slide 16</vt:lpstr>
      <vt:lpstr>Data Center PUE (Summer) – PUE = 2.26 </vt:lpstr>
      <vt:lpstr>More Data Center Improvements</vt:lpstr>
      <vt:lpstr>Measurement Plan and Initial Results   Peter Crosta, Research Computing Services, CUIT     </vt:lpstr>
      <vt:lpstr>Server Power Analysis </vt:lpstr>
      <vt:lpstr>Out with the old, in with the new</vt:lpstr>
      <vt:lpstr>Power measurement plan</vt:lpstr>
      <vt:lpstr>Pre/post migration comparisons</vt:lpstr>
      <vt:lpstr>Slide 24</vt:lpstr>
      <vt:lpstr>SPECpower benchmark</vt:lpstr>
      <vt:lpstr>Example SPECpower comparison</vt:lpstr>
      <vt:lpstr>Slide 27</vt:lpstr>
      <vt:lpstr>Power measurement summary</vt:lpstr>
      <vt:lpstr>Cluster comparison</vt:lpstr>
      <vt:lpstr>The clusters</vt:lpstr>
      <vt:lpstr>Cluster comparison plan</vt:lpstr>
      <vt:lpstr>Cluster energy use while running jobs</vt:lpstr>
      <vt:lpstr>Cluster comparison summary</vt:lpstr>
      <vt:lpstr>Power tuning</vt:lpstr>
      <vt:lpstr>Blade power tuning example</vt:lpstr>
      <vt:lpstr>Overall Challenges to the Data Center Pilot Project</vt:lpstr>
      <vt:lpstr>High-density Chilled Racks  </vt:lpstr>
      <vt:lpstr>Project Successes</vt:lpstr>
      <vt:lpstr>Project Successes cont’d </vt:lpstr>
      <vt:lpstr>Slide 40</vt:lpstr>
      <vt:lpstr>Lessons Learned</vt:lpstr>
      <vt:lpstr>Future Considerations</vt:lpstr>
      <vt:lpstr>Thank You!</vt:lpstr>
    </vt:vector>
  </TitlesOfParts>
  <Company>Columbia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Alan</dc:creator>
  <cp:lastModifiedBy>pmc2107</cp:lastModifiedBy>
  <cp:revision>326</cp:revision>
  <dcterms:created xsi:type="dcterms:W3CDTF">2010-10-14T16:11:07Z</dcterms:created>
  <dcterms:modified xsi:type="dcterms:W3CDTF">2011-01-07T13:49:54Z</dcterms:modified>
</cp:coreProperties>
</file>