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9"/>
  </p:notesMasterIdLst>
  <p:handoutMasterIdLst>
    <p:handoutMasterId r:id="rId30"/>
  </p:handoutMasterIdLst>
  <p:sldIdLst>
    <p:sldId id="629" r:id="rId2"/>
    <p:sldId id="594" r:id="rId3"/>
    <p:sldId id="664" r:id="rId4"/>
    <p:sldId id="665" r:id="rId5"/>
    <p:sldId id="666" r:id="rId6"/>
    <p:sldId id="669" r:id="rId7"/>
    <p:sldId id="630" r:id="rId8"/>
    <p:sldId id="670" r:id="rId9"/>
    <p:sldId id="668" r:id="rId10"/>
    <p:sldId id="600" r:id="rId11"/>
    <p:sldId id="631" r:id="rId12"/>
    <p:sldId id="672" r:id="rId13"/>
    <p:sldId id="671" r:id="rId14"/>
    <p:sldId id="636" r:id="rId15"/>
    <p:sldId id="638" r:id="rId16"/>
    <p:sldId id="640" r:id="rId17"/>
    <p:sldId id="641" r:id="rId18"/>
    <p:sldId id="592" r:id="rId19"/>
    <p:sldId id="593" r:id="rId20"/>
    <p:sldId id="651" r:id="rId21"/>
    <p:sldId id="643" r:id="rId22"/>
    <p:sldId id="662" r:id="rId23"/>
    <p:sldId id="652" r:id="rId24"/>
    <p:sldId id="653" r:id="rId25"/>
    <p:sldId id="644" r:id="rId26"/>
    <p:sldId id="654" r:id="rId27"/>
    <p:sldId id="655" r:id="rId28"/>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userDrawn="1">
          <p15:clr>
            <a:srgbClr val="A4A3A4"/>
          </p15:clr>
        </p15:guide>
        <p15:guide id="2" pos="219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FF6600"/>
    <a:srgbClr val="FF832F"/>
    <a:srgbClr val="FFFF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366" autoAdjust="0"/>
    <p:restoredTop sz="96132" autoAdjust="0"/>
  </p:normalViewPr>
  <p:slideViewPr>
    <p:cSldViewPr>
      <p:cViewPr varScale="1">
        <p:scale>
          <a:sx n="124" d="100"/>
          <a:sy n="124" d="100"/>
        </p:scale>
        <p:origin x="720" y="1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2136"/>
    </p:cViewPr>
  </p:sorterViewPr>
  <p:notesViewPr>
    <p:cSldViewPr>
      <p:cViewPr varScale="1">
        <p:scale>
          <a:sx n="99" d="100"/>
          <a:sy n="99" d="100"/>
        </p:scale>
        <p:origin x="-3570" y="-102"/>
      </p:cViewPr>
      <p:guideLst>
        <p:guide orient="horz" pos="2924"/>
        <p:guide pos="219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6833" cy="464185"/>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sz="quarter" idx="1"/>
          </p:nvPr>
        </p:nvSpPr>
        <p:spPr>
          <a:xfrm>
            <a:off x="3956551" y="0"/>
            <a:ext cx="3026833" cy="464185"/>
          </a:xfrm>
          <a:prstGeom prst="rect">
            <a:avLst/>
          </a:prstGeom>
        </p:spPr>
        <p:txBody>
          <a:bodyPr vert="horz" lIns="92446" tIns="46223" rIns="92446" bIns="46223" rtlCol="0"/>
          <a:lstStyle>
            <a:lvl1pPr algn="r">
              <a:defRPr sz="1200"/>
            </a:lvl1pPr>
          </a:lstStyle>
          <a:p>
            <a:fld id="{9EC60DF1-573A-4EAC-9C82-D17B3926188C}" type="datetimeFigureOut">
              <a:rPr lang="en-US" smtClean="0"/>
              <a:t>5/21/20</a:t>
            </a:fld>
            <a:endParaRPr lang="en-US" dirty="0"/>
          </a:p>
        </p:txBody>
      </p:sp>
      <p:sp>
        <p:nvSpPr>
          <p:cNvPr id="4" name="Footer Placeholder 3"/>
          <p:cNvSpPr>
            <a:spLocks noGrp="1"/>
          </p:cNvSpPr>
          <p:nvPr>
            <p:ph type="ftr" sz="quarter" idx="2"/>
          </p:nvPr>
        </p:nvSpPr>
        <p:spPr>
          <a:xfrm>
            <a:off x="1" y="8817904"/>
            <a:ext cx="3026833" cy="464185"/>
          </a:xfrm>
          <a:prstGeom prst="rect">
            <a:avLst/>
          </a:prstGeom>
        </p:spPr>
        <p:txBody>
          <a:bodyPr vert="horz" lIns="92446" tIns="46223" rIns="92446" bIns="4622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551" y="8817904"/>
            <a:ext cx="3026833" cy="464185"/>
          </a:xfrm>
          <a:prstGeom prst="rect">
            <a:avLst/>
          </a:prstGeom>
        </p:spPr>
        <p:txBody>
          <a:bodyPr vert="horz" lIns="92446" tIns="46223" rIns="92446" bIns="46223" rtlCol="0" anchor="b"/>
          <a:lstStyle>
            <a:lvl1pPr algn="r">
              <a:defRPr sz="1200"/>
            </a:lvl1pPr>
          </a:lstStyle>
          <a:p>
            <a:fld id="{429BE3DC-BC26-464F-B83B-0AAF2D04BE11}" type="slidenum">
              <a:rPr lang="en-US" smtClean="0"/>
              <a:t>‹#›</a:t>
            </a:fld>
            <a:endParaRPr lang="en-US" dirty="0"/>
          </a:p>
        </p:txBody>
      </p:sp>
    </p:spTree>
    <p:extLst>
      <p:ext uri="{BB962C8B-B14F-4D97-AF65-F5344CB8AC3E}">
        <p14:creationId xmlns:p14="http://schemas.microsoft.com/office/powerpoint/2010/main" val="681735328"/>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6833" cy="464185"/>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956551" y="0"/>
            <a:ext cx="3026833" cy="464185"/>
          </a:xfrm>
          <a:prstGeom prst="rect">
            <a:avLst/>
          </a:prstGeom>
        </p:spPr>
        <p:txBody>
          <a:bodyPr vert="horz" lIns="92446" tIns="46223" rIns="92446" bIns="46223" rtlCol="0"/>
          <a:lstStyle>
            <a:lvl1pPr algn="r">
              <a:defRPr sz="1200"/>
            </a:lvl1pPr>
          </a:lstStyle>
          <a:p>
            <a:fld id="{9A1B69FA-D760-4052-84C8-AE2DB1455FE7}" type="datetimeFigureOut">
              <a:rPr lang="en-US" smtClean="0"/>
              <a:t>5/21/20</a:t>
            </a:fld>
            <a:endParaRPr lang="en-US" dirty="0"/>
          </a:p>
        </p:txBody>
      </p:sp>
      <p:sp>
        <p:nvSpPr>
          <p:cNvPr id="4" name="Slide Image Placeholder 3"/>
          <p:cNvSpPr>
            <a:spLocks noGrp="1" noRot="1" noChangeAspect="1"/>
          </p:cNvSpPr>
          <p:nvPr>
            <p:ph type="sldImg" idx="2"/>
          </p:nvPr>
        </p:nvSpPr>
        <p:spPr>
          <a:xfrm>
            <a:off x="1171575" y="695325"/>
            <a:ext cx="4643438" cy="3481388"/>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698501" y="4409758"/>
            <a:ext cx="5588000" cy="4177665"/>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17904"/>
            <a:ext cx="3026833" cy="464185"/>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1" y="8817904"/>
            <a:ext cx="3026833" cy="464185"/>
          </a:xfrm>
          <a:prstGeom prst="rect">
            <a:avLst/>
          </a:prstGeom>
        </p:spPr>
        <p:txBody>
          <a:bodyPr vert="horz" lIns="92446" tIns="46223" rIns="92446" bIns="46223" rtlCol="0" anchor="b"/>
          <a:lstStyle>
            <a:lvl1pPr algn="r">
              <a:defRPr sz="1200"/>
            </a:lvl1pPr>
          </a:lstStyle>
          <a:p>
            <a:fld id="{A070E9DE-78F3-4750-A0E4-F549B88862B2}" type="slidenum">
              <a:rPr lang="en-US" smtClean="0"/>
              <a:t>‹#›</a:t>
            </a:fld>
            <a:endParaRPr lang="en-US" dirty="0"/>
          </a:p>
        </p:txBody>
      </p:sp>
    </p:spTree>
    <p:extLst>
      <p:ext uri="{BB962C8B-B14F-4D97-AF65-F5344CB8AC3E}">
        <p14:creationId xmlns:p14="http://schemas.microsoft.com/office/powerpoint/2010/main" val="4125941501"/>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Footer Placeholder 4"/>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4198643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643764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586100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3A3DEC84-F8DE-4A39-8D97-06458BD61626}" type="datetime1">
              <a:rPr lang="en-US" smtClean="0"/>
              <a:t>5/21/20</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0A2D6AD5-9121-4A82-B5C6-09CC0791399A}"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787276C-18D0-42CD-97C2-FDFC50EA77BC}" type="datetime1">
              <a:rPr lang="en-US" smtClean="0"/>
              <a:t>5/21/20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2D6AD5-9121-4A82-B5C6-09CC0791399A}"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2B54040-9C4A-4BF4-980A-7CD162208217}" type="datetime1">
              <a:rPr lang="en-US" smtClean="0"/>
              <a:t>5/21/20</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0A2D6AD5-9121-4A82-B5C6-09CC0791399A}"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E70C8F03-8F38-4A00-8124-8E37A9B5DC27}" type="datetime1">
              <a:rPr lang="en-US" smtClean="0"/>
              <a:t>5/21/20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A2D6AD5-9121-4A82-B5C6-09CC0791399A}" type="slidenum">
              <a:rPr lang="en-US" smtClean="0"/>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F6764D13-2361-463B-B628-C1E270324027}" type="datetime1">
              <a:rPr lang="en-US" smtClean="0"/>
              <a:t>5/21/20</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A2D6AD5-9121-4A82-B5C6-09CC0791399A}" type="slidenum">
              <a:rPr lang="en-US" smtClean="0"/>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BA218A93-6513-4976-9EE4-BFC6921F679A}" type="datetime1">
              <a:rPr lang="en-US" smtClean="0"/>
              <a:t>5/21/20</a:t>
            </a:fld>
            <a:endParaRPr lang="en-US" dirty="0"/>
          </a:p>
        </p:txBody>
      </p:sp>
      <p:sp>
        <p:nvSpPr>
          <p:cNvPr id="10" name="Slide Number Placeholder 9"/>
          <p:cNvSpPr>
            <a:spLocks noGrp="1"/>
          </p:cNvSpPr>
          <p:nvPr>
            <p:ph type="sldNum" sz="quarter" idx="16"/>
          </p:nvPr>
        </p:nvSpPr>
        <p:spPr/>
        <p:txBody>
          <a:bodyPr rtlCol="0"/>
          <a:lstStyle/>
          <a:p>
            <a:fld id="{0A2D6AD5-9121-4A82-B5C6-09CC0791399A}" type="slidenum">
              <a:rPr lang="en-US" smtClean="0"/>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BEEE2712-9F1E-404C-A58B-7A8D7659EF32}" type="datetime1">
              <a:rPr lang="en-US" smtClean="0"/>
              <a:t>5/21/20</a:t>
            </a:fld>
            <a:endParaRPr lang="en-US" dirty="0"/>
          </a:p>
        </p:txBody>
      </p:sp>
      <p:sp>
        <p:nvSpPr>
          <p:cNvPr id="12" name="Slide Number Placeholder 11"/>
          <p:cNvSpPr>
            <a:spLocks noGrp="1"/>
          </p:cNvSpPr>
          <p:nvPr>
            <p:ph type="sldNum" sz="quarter" idx="16"/>
          </p:nvPr>
        </p:nvSpPr>
        <p:spPr/>
        <p:txBody>
          <a:bodyPr rtlCol="0"/>
          <a:lstStyle/>
          <a:p>
            <a:fld id="{0A2D6AD5-9121-4A82-B5C6-09CC0791399A}" type="slidenum">
              <a:rPr lang="en-US" smtClean="0"/>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7596F7F-0883-49D9-8A98-983467E8F3D1}" type="datetime1">
              <a:rPr lang="en-US" smtClean="0"/>
              <a:t>5/21/20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A2D6AD5-9121-4A82-B5C6-09CC0791399A}"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9D7E5C-D61E-4BBB-9C51-80B22ABA1A1C}" type="datetime1">
              <a:rPr lang="en-US" smtClean="0"/>
              <a:t>5/21/20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A2D6AD5-9121-4A82-B5C6-09CC0791399A}"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A351AAA7-620E-4786-85A1-D3CF8731B197}" type="datetime1">
              <a:rPr lang="en-US" smtClean="0"/>
              <a:t>5/21/20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A2D6AD5-9121-4A82-B5C6-09CC0791399A}" type="slidenum">
              <a:rPr lang="en-US" smtClean="0"/>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73F15FF4-A09F-4910-A863-B9146B7E0B79}" type="datetime1">
              <a:rPr lang="en-US" smtClean="0"/>
              <a:t>5/21/20</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A2D6AD5-9121-4A82-B5C6-09CC0791399A}" type="slidenum">
              <a:rPr lang="en-US" smtClean="0"/>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6735934-8F08-46AC-A053-BEDE90C874FE}" type="datetime1">
              <a:rPr lang="en-US" smtClean="0"/>
              <a:t>5/21/20</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A2D6AD5-9121-4A82-B5C6-09CC0791399A}"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2.xml"/><Relationship Id="rId4" Type="http://schemas.microsoft.com/office/2007/relationships/hdphoto" Target="../media/hdphoto1.wdp"/></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B63A212B-C07E-2F4F-8404-2E74B716412F}"/>
              </a:ext>
            </a:extLst>
          </p:cNvPr>
          <p:cNvSpPr>
            <a:spLocks noGrp="1"/>
          </p:cNvSpPr>
          <p:nvPr>
            <p:ph type="body" idx="1"/>
          </p:nvPr>
        </p:nvSpPr>
        <p:spPr/>
        <p:txBody>
          <a:bodyPr>
            <a:normAutofit/>
          </a:bodyPr>
          <a:lstStyle/>
          <a:p>
            <a:r>
              <a:rPr lang="en-US" sz="2400" dirty="0">
                <a:solidFill>
                  <a:schemeClr val="accent2">
                    <a:lumMod val="75000"/>
                  </a:schemeClr>
                </a:solidFill>
                <a:latin typeface="Calibri" panose="020F0502020204030204" pitchFamily="34" charset="0"/>
                <a:cs typeface="Calibri" panose="020F0502020204030204" pitchFamily="34" charset="0"/>
              </a:rPr>
              <a:t>COVID-19 Action Team</a:t>
            </a:r>
          </a:p>
        </p:txBody>
      </p:sp>
      <p:sp>
        <p:nvSpPr>
          <p:cNvPr id="6" name="Title 5">
            <a:extLst>
              <a:ext uri="{FF2B5EF4-FFF2-40B4-BE49-F238E27FC236}">
                <a16:creationId xmlns:a16="http://schemas.microsoft.com/office/drawing/2014/main" id="{FEFACEFB-77F3-9B4D-9600-68BD4FD43AC5}"/>
              </a:ext>
            </a:extLst>
          </p:cNvPr>
          <p:cNvSpPr>
            <a:spLocks noGrp="1"/>
          </p:cNvSpPr>
          <p:nvPr>
            <p:ph type="title"/>
          </p:nvPr>
        </p:nvSpPr>
        <p:spPr/>
        <p:txBody>
          <a:bodyPr>
            <a:normAutofit fontScale="90000"/>
          </a:bodyPr>
          <a:lstStyle/>
          <a:p>
            <a:r>
              <a:rPr lang="en-US" sz="4000" dirty="0">
                <a:latin typeface="Calibri" panose="020F0502020204030204" pitchFamily="34" charset="0"/>
                <a:cs typeface="Calibri" panose="020F0502020204030204" pitchFamily="34" charset="0"/>
              </a:rPr>
              <a:t>Tailoring MI Spirit for COVID-19 Issues </a:t>
            </a:r>
          </a:p>
        </p:txBody>
      </p:sp>
      <p:sp>
        <p:nvSpPr>
          <p:cNvPr id="2" name="Slide Number Placeholder 1"/>
          <p:cNvSpPr>
            <a:spLocks noGrp="1"/>
          </p:cNvSpPr>
          <p:nvPr>
            <p:ph type="sldNum" sz="quarter" idx="11"/>
          </p:nvPr>
        </p:nvSpPr>
        <p:spPr/>
        <p:txBody>
          <a:bodyPr/>
          <a:lstStyle/>
          <a:p>
            <a:fld id="{0A2D6AD5-9121-4A82-B5C6-09CC0791399A}" type="slidenum">
              <a:rPr lang="en-US" smtClean="0"/>
              <a:t>1</a:t>
            </a:fld>
            <a:endParaRPr lang="en-US" dirty="0"/>
          </a:p>
        </p:txBody>
      </p:sp>
    </p:spTree>
    <p:extLst>
      <p:ext uri="{BB962C8B-B14F-4D97-AF65-F5344CB8AC3E}">
        <p14:creationId xmlns:p14="http://schemas.microsoft.com/office/powerpoint/2010/main" val="2429467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lock Arc 5"/>
          <p:cNvSpPr/>
          <p:nvPr/>
        </p:nvSpPr>
        <p:spPr>
          <a:xfrm>
            <a:off x="2329987" y="1336067"/>
            <a:ext cx="4338041" cy="4338041"/>
          </a:xfrm>
          <a:prstGeom prst="blockArc">
            <a:avLst>
              <a:gd name="adj1" fmla="val 10799819"/>
              <a:gd name="adj2" fmla="val 15802655"/>
              <a:gd name="adj3" fmla="val 1137"/>
            </a:avLst>
          </a:prstGeom>
        </p:spPr>
        <p:style>
          <a:lnRef idx="2">
            <a:schemeClr val="accent6"/>
          </a:lnRef>
          <a:fillRef idx="1">
            <a:schemeClr val="lt1"/>
          </a:fillRef>
          <a:effectRef idx="0">
            <a:schemeClr val="accent6"/>
          </a:effectRef>
          <a:fontRef idx="minor">
            <a:schemeClr val="dk1"/>
          </a:fontRef>
        </p:style>
      </p:sp>
      <p:sp>
        <p:nvSpPr>
          <p:cNvPr id="7" name="Block Arc 6"/>
          <p:cNvSpPr/>
          <p:nvPr/>
        </p:nvSpPr>
        <p:spPr>
          <a:xfrm>
            <a:off x="2329987" y="1336179"/>
            <a:ext cx="4338041" cy="4338041"/>
          </a:xfrm>
          <a:prstGeom prst="blockArc">
            <a:avLst>
              <a:gd name="adj1" fmla="val 5400000"/>
              <a:gd name="adj2" fmla="val 10716200"/>
              <a:gd name="adj3" fmla="val 1049"/>
            </a:avLst>
          </a:prstGeom>
        </p:spPr>
        <p:style>
          <a:lnRef idx="2">
            <a:schemeClr val="accent6"/>
          </a:lnRef>
          <a:fillRef idx="1">
            <a:schemeClr val="lt1"/>
          </a:fillRef>
          <a:effectRef idx="0">
            <a:schemeClr val="accent6"/>
          </a:effectRef>
          <a:fontRef idx="minor">
            <a:schemeClr val="dk1"/>
          </a:fontRef>
        </p:style>
      </p:sp>
      <p:sp>
        <p:nvSpPr>
          <p:cNvPr id="8" name="Block Arc 7"/>
          <p:cNvSpPr/>
          <p:nvPr/>
        </p:nvSpPr>
        <p:spPr>
          <a:xfrm>
            <a:off x="2329987" y="1336179"/>
            <a:ext cx="4338041" cy="4338041"/>
          </a:xfrm>
          <a:prstGeom prst="blockArc">
            <a:avLst>
              <a:gd name="adj1" fmla="val 75565"/>
              <a:gd name="adj2" fmla="val 5189866"/>
              <a:gd name="adj3" fmla="val 1171"/>
            </a:avLst>
          </a:prstGeom>
        </p:spPr>
        <p:style>
          <a:lnRef idx="2">
            <a:schemeClr val="accent6"/>
          </a:lnRef>
          <a:fillRef idx="1">
            <a:schemeClr val="lt1"/>
          </a:fillRef>
          <a:effectRef idx="0">
            <a:schemeClr val="accent6"/>
          </a:effectRef>
          <a:fontRef idx="minor">
            <a:schemeClr val="dk1"/>
          </a:fontRef>
        </p:style>
      </p:sp>
      <p:sp>
        <p:nvSpPr>
          <p:cNvPr id="9" name="Block Arc 8"/>
          <p:cNvSpPr/>
          <p:nvPr/>
        </p:nvSpPr>
        <p:spPr>
          <a:xfrm>
            <a:off x="2329987" y="1219201"/>
            <a:ext cx="4338041" cy="4454908"/>
          </a:xfrm>
          <a:prstGeom prst="blockArc">
            <a:avLst>
              <a:gd name="adj1" fmla="val 17252362"/>
              <a:gd name="adj2" fmla="val 21404811"/>
              <a:gd name="adj3" fmla="val 984"/>
            </a:avLst>
          </a:prstGeom>
        </p:spPr>
        <p:style>
          <a:lnRef idx="2">
            <a:schemeClr val="accent6"/>
          </a:lnRef>
          <a:fillRef idx="1">
            <a:schemeClr val="lt1"/>
          </a:fillRef>
          <a:effectRef idx="0">
            <a:schemeClr val="accent6"/>
          </a:effectRef>
          <a:fontRef idx="minor">
            <a:schemeClr val="dk1"/>
          </a:fontRef>
        </p:style>
      </p:sp>
      <p:sp>
        <p:nvSpPr>
          <p:cNvPr id="11" name="Freeform 10"/>
          <p:cNvSpPr/>
          <p:nvPr/>
        </p:nvSpPr>
        <p:spPr>
          <a:xfrm>
            <a:off x="3554074" y="463317"/>
            <a:ext cx="1846438" cy="1846438"/>
          </a:xfrm>
          <a:custGeom>
            <a:avLst/>
            <a:gdLst>
              <a:gd name="connsiteX0" fmla="*/ 0 w 1846438"/>
              <a:gd name="connsiteY0" fmla="*/ 923219 h 1846438"/>
              <a:gd name="connsiteX1" fmla="*/ 923219 w 1846438"/>
              <a:gd name="connsiteY1" fmla="*/ 0 h 1846438"/>
              <a:gd name="connsiteX2" fmla="*/ 1846438 w 1846438"/>
              <a:gd name="connsiteY2" fmla="*/ 923219 h 1846438"/>
              <a:gd name="connsiteX3" fmla="*/ 923219 w 1846438"/>
              <a:gd name="connsiteY3" fmla="*/ 1846438 h 1846438"/>
              <a:gd name="connsiteX4" fmla="*/ 0 w 1846438"/>
              <a:gd name="connsiteY4" fmla="*/ 923219 h 1846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6438" h="1846438">
                <a:moveTo>
                  <a:pt x="0" y="923219"/>
                </a:moveTo>
                <a:cubicBezTo>
                  <a:pt x="0" y="413339"/>
                  <a:pt x="413339" y="0"/>
                  <a:pt x="923219" y="0"/>
                </a:cubicBezTo>
                <a:cubicBezTo>
                  <a:pt x="1433099" y="0"/>
                  <a:pt x="1846438" y="413339"/>
                  <a:pt x="1846438" y="923219"/>
                </a:cubicBezTo>
                <a:cubicBezTo>
                  <a:pt x="1846438" y="1433099"/>
                  <a:pt x="1433099" y="1846438"/>
                  <a:pt x="923219" y="1846438"/>
                </a:cubicBezTo>
                <a:cubicBezTo>
                  <a:pt x="413339" y="1846438"/>
                  <a:pt x="0" y="1433099"/>
                  <a:pt x="0" y="923219"/>
                </a:cubicBez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293265" tIns="293265" rIns="293265" bIns="293265" numCol="1" spcCol="1270" anchor="ctr" anchorCtr="0">
            <a:noAutofit/>
          </a:bodyPr>
          <a:lstStyle/>
          <a:p>
            <a:pPr lvl="0" algn="ctr" defTabSz="800100">
              <a:lnSpc>
                <a:spcPct val="90000"/>
              </a:lnSpc>
              <a:spcBef>
                <a:spcPct val="0"/>
              </a:spcBef>
              <a:spcAft>
                <a:spcPct val="35000"/>
              </a:spcAft>
            </a:pPr>
            <a:r>
              <a:rPr lang="en-US" sz="1800" kern="1200" dirty="0">
                <a:latin typeface="Calibri" panose="020F0502020204030204" pitchFamily="34" charset="0"/>
                <a:cs typeface="Calibri" panose="020F0502020204030204" pitchFamily="34" charset="0"/>
              </a:rPr>
              <a:t>Collaboration</a:t>
            </a:r>
          </a:p>
        </p:txBody>
      </p:sp>
      <p:sp>
        <p:nvSpPr>
          <p:cNvPr id="12" name="Freeform 11"/>
          <p:cNvSpPr/>
          <p:nvPr/>
        </p:nvSpPr>
        <p:spPr>
          <a:xfrm>
            <a:off x="5744809" y="2593662"/>
            <a:ext cx="1846438" cy="1846438"/>
          </a:xfrm>
          <a:custGeom>
            <a:avLst/>
            <a:gdLst>
              <a:gd name="connsiteX0" fmla="*/ 0 w 1846438"/>
              <a:gd name="connsiteY0" fmla="*/ 923219 h 1846438"/>
              <a:gd name="connsiteX1" fmla="*/ 923219 w 1846438"/>
              <a:gd name="connsiteY1" fmla="*/ 0 h 1846438"/>
              <a:gd name="connsiteX2" fmla="*/ 1846438 w 1846438"/>
              <a:gd name="connsiteY2" fmla="*/ 923219 h 1846438"/>
              <a:gd name="connsiteX3" fmla="*/ 923219 w 1846438"/>
              <a:gd name="connsiteY3" fmla="*/ 1846438 h 1846438"/>
              <a:gd name="connsiteX4" fmla="*/ 0 w 1846438"/>
              <a:gd name="connsiteY4" fmla="*/ 923219 h 1846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6438" h="1846438">
                <a:moveTo>
                  <a:pt x="0" y="923219"/>
                </a:moveTo>
                <a:cubicBezTo>
                  <a:pt x="0" y="413339"/>
                  <a:pt x="413339" y="0"/>
                  <a:pt x="923219" y="0"/>
                </a:cubicBezTo>
                <a:cubicBezTo>
                  <a:pt x="1433099" y="0"/>
                  <a:pt x="1846438" y="413339"/>
                  <a:pt x="1846438" y="923219"/>
                </a:cubicBezTo>
                <a:cubicBezTo>
                  <a:pt x="1846438" y="1433099"/>
                  <a:pt x="1433099" y="1846438"/>
                  <a:pt x="923219" y="1846438"/>
                </a:cubicBezTo>
                <a:cubicBezTo>
                  <a:pt x="413339" y="1846438"/>
                  <a:pt x="0" y="1433099"/>
                  <a:pt x="0" y="923219"/>
                </a:cubicBez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298345" tIns="298345" rIns="298345" bIns="298345" numCol="1" spcCol="1270" anchor="ctr" anchorCtr="0">
            <a:noAutofit/>
          </a:bodyPr>
          <a:lstStyle/>
          <a:p>
            <a:pPr lvl="0" algn="ctr" defTabSz="977900">
              <a:lnSpc>
                <a:spcPct val="90000"/>
              </a:lnSpc>
              <a:spcBef>
                <a:spcPct val="0"/>
              </a:spcBef>
              <a:spcAft>
                <a:spcPct val="35000"/>
              </a:spcAft>
            </a:pPr>
            <a:r>
              <a:rPr lang="en-US" sz="2200" kern="1200" dirty="0">
                <a:solidFill>
                  <a:schemeClr val="tx1"/>
                </a:solidFill>
                <a:latin typeface="Calibri" panose="020F0502020204030204" pitchFamily="34" charset="0"/>
                <a:cs typeface="Calibri" panose="020F0502020204030204" pitchFamily="34" charset="0"/>
              </a:rPr>
              <a:t>Evocation</a:t>
            </a:r>
          </a:p>
        </p:txBody>
      </p:sp>
      <p:sp>
        <p:nvSpPr>
          <p:cNvPr id="13" name="Freeform 12"/>
          <p:cNvSpPr/>
          <p:nvPr/>
        </p:nvSpPr>
        <p:spPr>
          <a:xfrm>
            <a:off x="3575789" y="4700644"/>
            <a:ext cx="1846438" cy="1846438"/>
          </a:xfrm>
          <a:custGeom>
            <a:avLst/>
            <a:gdLst>
              <a:gd name="connsiteX0" fmla="*/ 0 w 1846438"/>
              <a:gd name="connsiteY0" fmla="*/ 923219 h 1846438"/>
              <a:gd name="connsiteX1" fmla="*/ 923219 w 1846438"/>
              <a:gd name="connsiteY1" fmla="*/ 0 h 1846438"/>
              <a:gd name="connsiteX2" fmla="*/ 1846438 w 1846438"/>
              <a:gd name="connsiteY2" fmla="*/ 923219 h 1846438"/>
              <a:gd name="connsiteX3" fmla="*/ 923219 w 1846438"/>
              <a:gd name="connsiteY3" fmla="*/ 1846438 h 1846438"/>
              <a:gd name="connsiteX4" fmla="*/ 0 w 1846438"/>
              <a:gd name="connsiteY4" fmla="*/ 923219 h 1846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6438" h="1846438">
                <a:moveTo>
                  <a:pt x="0" y="923219"/>
                </a:moveTo>
                <a:cubicBezTo>
                  <a:pt x="0" y="413339"/>
                  <a:pt x="413339" y="0"/>
                  <a:pt x="923219" y="0"/>
                </a:cubicBezTo>
                <a:cubicBezTo>
                  <a:pt x="1433099" y="0"/>
                  <a:pt x="1846438" y="413339"/>
                  <a:pt x="1846438" y="923219"/>
                </a:cubicBezTo>
                <a:cubicBezTo>
                  <a:pt x="1846438" y="1433099"/>
                  <a:pt x="1433099" y="1846438"/>
                  <a:pt x="923219" y="1846438"/>
                </a:cubicBezTo>
                <a:cubicBezTo>
                  <a:pt x="413339" y="1846438"/>
                  <a:pt x="0" y="1433099"/>
                  <a:pt x="0" y="923219"/>
                </a:cubicBezTo>
                <a:close/>
              </a:path>
            </a:pathLst>
          </a:custGeom>
        </p:spPr>
        <p:style>
          <a:lnRef idx="2">
            <a:schemeClr val="accent4"/>
          </a:lnRef>
          <a:fillRef idx="1">
            <a:schemeClr val="lt1"/>
          </a:fillRef>
          <a:effectRef idx="0">
            <a:schemeClr val="accent4"/>
          </a:effectRef>
          <a:fontRef idx="minor">
            <a:schemeClr val="dk1"/>
          </a:fontRef>
        </p:style>
        <p:txBody>
          <a:bodyPr spcFirstLastPara="0" vert="horz" wrap="square" lIns="297075" tIns="297075" rIns="297075" bIns="297075" numCol="1" spcCol="1270" anchor="ctr" anchorCtr="0">
            <a:noAutofit/>
          </a:bodyPr>
          <a:lstStyle/>
          <a:p>
            <a:pPr lvl="0" algn="ctr" defTabSz="933450">
              <a:lnSpc>
                <a:spcPct val="90000"/>
              </a:lnSpc>
              <a:spcBef>
                <a:spcPct val="0"/>
              </a:spcBef>
              <a:spcAft>
                <a:spcPct val="35000"/>
              </a:spcAft>
            </a:pPr>
            <a:r>
              <a:rPr lang="en-US" sz="2100" kern="1200" dirty="0">
                <a:latin typeface="Calibri" panose="020F0502020204030204" pitchFamily="34" charset="0"/>
                <a:cs typeface="Calibri" panose="020F0502020204030204" pitchFamily="34" charset="0"/>
              </a:rPr>
              <a:t>Acceptance</a:t>
            </a:r>
          </a:p>
        </p:txBody>
      </p:sp>
      <p:sp>
        <p:nvSpPr>
          <p:cNvPr id="14" name="Freeform 13"/>
          <p:cNvSpPr/>
          <p:nvPr/>
        </p:nvSpPr>
        <p:spPr>
          <a:xfrm>
            <a:off x="1457125" y="2581980"/>
            <a:ext cx="1846438" cy="1846438"/>
          </a:xfrm>
          <a:custGeom>
            <a:avLst/>
            <a:gdLst>
              <a:gd name="connsiteX0" fmla="*/ 0 w 1846438"/>
              <a:gd name="connsiteY0" fmla="*/ 923219 h 1846438"/>
              <a:gd name="connsiteX1" fmla="*/ 923219 w 1846438"/>
              <a:gd name="connsiteY1" fmla="*/ 0 h 1846438"/>
              <a:gd name="connsiteX2" fmla="*/ 1846438 w 1846438"/>
              <a:gd name="connsiteY2" fmla="*/ 923219 h 1846438"/>
              <a:gd name="connsiteX3" fmla="*/ 923219 w 1846438"/>
              <a:gd name="connsiteY3" fmla="*/ 1846438 h 1846438"/>
              <a:gd name="connsiteX4" fmla="*/ 0 w 1846438"/>
              <a:gd name="connsiteY4" fmla="*/ 923219 h 1846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6438" h="1846438">
                <a:moveTo>
                  <a:pt x="0" y="923219"/>
                </a:moveTo>
                <a:cubicBezTo>
                  <a:pt x="0" y="413339"/>
                  <a:pt x="413339" y="0"/>
                  <a:pt x="923219" y="0"/>
                </a:cubicBezTo>
                <a:cubicBezTo>
                  <a:pt x="1433099" y="0"/>
                  <a:pt x="1846438" y="413339"/>
                  <a:pt x="1846438" y="923219"/>
                </a:cubicBezTo>
                <a:cubicBezTo>
                  <a:pt x="1846438" y="1433099"/>
                  <a:pt x="1433099" y="1846438"/>
                  <a:pt x="923219" y="1846438"/>
                </a:cubicBezTo>
                <a:cubicBezTo>
                  <a:pt x="413339" y="1846438"/>
                  <a:pt x="0" y="1433099"/>
                  <a:pt x="0" y="923219"/>
                </a:cubicBezTo>
                <a:close/>
              </a:path>
            </a:pathLst>
          </a:custGeom>
        </p:spPr>
        <p:style>
          <a:lnRef idx="2">
            <a:schemeClr val="accent3"/>
          </a:lnRef>
          <a:fillRef idx="1">
            <a:schemeClr val="lt1"/>
          </a:fillRef>
          <a:effectRef idx="0">
            <a:schemeClr val="accent3"/>
          </a:effectRef>
          <a:fontRef idx="minor">
            <a:schemeClr val="dk1"/>
          </a:fontRef>
        </p:style>
        <p:txBody>
          <a:bodyPr spcFirstLastPara="0" vert="horz" wrap="square" lIns="295805" tIns="295805" rIns="295805" bIns="295805" numCol="1" spcCol="1270" anchor="ctr" anchorCtr="0">
            <a:noAutofit/>
          </a:bodyPr>
          <a:lstStyle/>
          <a:p>
            <a:pPr lvl="0" algn="ctr" defTabSz="889000">
              <a:lnSpc>
                <a:spcPct val="90000"/>
              </a:lnSpc>
              <a:spcBef>
                <a:spcPct val="0"/>
              </a:spcBef>
              <a:spcAft>
                <a:spcPct val="35000"/>
              </a:spcAft>
            </a:pPr>
            <a:r>
              <a:rPr lang="en-US" sz="2000" kern="1200" dirty="0">
                <a:latin typeface="Calibri" panose="020F0502020204030204" pitchFamily="34" charset="0"/>
                <a:cs typeface="Calibri" panose="020F0502020204030204" pitchFamily="34" charset="0"/>
              </a:rPr>
              <a:t>Compassion</a:t>
            </a:r>
          </a:p>
        </p:txBody>
      </p:sp>
      <p:sp>
        <p:nvSpPr>
          <p:cNvPr id="2" name="Rectangle 1"/>
          <p:cNvSpPr/>
          <p:nvPr/>
        </p:nvSpPr>
        <p:spPr>
          <a:xfrm>
            <a:off x="3460610" y="3181451"/>
            <a:ext cx="2076795" cy="584775"/>
          </a:xfrm>
          <a:prstGeom prst="rect">
            <a:avLst/>
          </a:prstGeom>
        </p:spPr>
        <p:txBody>
          <a:bodyPr wrap="square">
            <a:spAutoFit/>
          </a:bodyPr>
          <a:lstStyle/>
          <a:p>
            <a:r>
              <a:rPr lang="en-US" sz="3200" dirty="0">
                <a:latin typeface="Calibri" panose="020F0502020204030204" pitchFamily="34" charset="0"/>
                <a:cs typeface="Calibri" panose="020F0502020204030204" pitchFamily="34" charset="0"/>
              </a:rPr>
              <a:t>“MI Spirit”</a:t>
            </a:r>
          </a:p>
        </p:txBody>
      </p:sp>
      <p:sp>
        <p:nvSpPr>
          <p:cNvPr id="3" name="Slide Number Placeholder 2"/>
          <p:cNvSpPr>
            <a:spLocks noGrp="1"/>
          </p:cNvSpPr>
          <p:nvPr>
            <p:ph type="sldNum" sz="quarter" idx="12"/>
          </p:nvPr>
        </p:nvSpPr>
        <p:spPr/>
        <p:txBody>
          <a:bodyPr/>
          <a:lstStyle/>
          <a:p>
            <a:fld id="{0A2D6AD5-9121-4A82-B5C6-09CC0791399A}" type="slidenum">
              <a:rPr lang="en-US" smtClean="0"/>
              <a:t>10</a:t>
            </a:fld>
            <a:endParaRPr lang="en-US" dirty="0"/>
          </a:p>
        </p:txBody>
      </p:sp>
    </p:spTree>
    <p:extLst>
      <p:ext uri="{BB962C8B-B14F-4D97-AF65-F5344CB8AC3E}">
        <p14:creationId xmlns:p14="http://schemas.microsoft.com/office/powerpoint/2010/main" val="3119963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2">
                    <a:lumMod val="75000"/>
                  </a:schemeClr>
                </a:solidFill>
                <a:latin typeface="Calibri Light" panose="020F0302020204030204" pitchFamily="34" charset="0"/>
                <a:cs typeface="Calibri Light" panose="020F0302020204030204" pitchFamily="34" charset="0"/>
              </a:rPr>
              <a:t>Infusing MI Spirit into COVID-19 Issues</a:t>
            </a:r>
          </a:p>
        </p:txBody>
      </p:sp>
      <p:sp>
        <p:nvSpPr>
          <p:cNvPr id="3" name="Content Placeholder 2"/>
          <p:cNvSpPr>
            <a:spLocks noGrp="1"/>
          </p:cNvSpPr>
          <p:nvPr>
            <p:ph sz="quarter" idx="1"/>
          </p:nvPr>
        </p:nvSpPr>
        <p:spPr/>
        <p:txBody>
          <a:bodyPr>
            <a:normAutofit/>
          </a:bodyPr>
          <a:lstStyle/>
          <a:p>
            <a:pPr>
              <a:buFont typeface="Wingdings" pitchFamily="2" charset="2"/>
              <a:buChar char="§"/>
            </a:pPr>
            <a:r>
              <a:rPr lang="en-US" sz="2400" b="1" dirty="0">
                <a:latin typeface="Calibri" panose="020F0502020204030204" pitchFamily="34" charset="0"/>
                <a:cs typeface="Calibri" panose="020F0502020204030204" pitchFamily="34" charset="0"/>
              </a:rPr>
              <a:t>Collaboration</a:t>
            </a:r>
            <a:r>
              <a:rPr lang="en-US" sz="2400" dirty="0">
                <a:latin typeface="Calibri" panose="020F0502020204030204" pitchFamily="34" charset="0"/>
                <a:cs typeface="Calibri" panose="020F0502020204030204" pitchFamily="34" charset="0"/>
              </a:rPr>
              <a:t>: Creating a safe environment that enables the individual to reveal their struggles, activate their strengths, and make decisions for positive change</a:t>
            </a:r>
          </a:p>
          <a:p>
            <a:pPr>
              <a:buFont typeface="Wingdings" pitchFamily="2" charset="2"/>
              <a:buChar char="§"/>
            </a:pPr>
            <a:r>
              <a:rPr lang="en-US" sz="2400" b="1" dirty="0">
                <a:latin typeface="Calibri" panose="020F0502020204030204" pitchFamily="34" charset="0"/>
                <a:cs typeface="Calibri" panose="020F0502020204030204" pitchFamily="34" charset="0"/>
              </a:rPr>
              <a:t>Acceptance</a:t>
            </a:r>
            <a:r>
              <a:rPr lang="en-US" sz="2400" dirty="0">
                <a:latin typeface="Calibri" panose="020F0502020204030204" pitchFamily="34" charset="0"/>
                <a:cs typeface="Calibri" panose="020F0502020204030204" pitchFamily="34" charset="0"/>
              </a:rPr>
              <a:t>: Demonstrating an understanding of the individual’s perspective of their own situation even when it conflicts with your own views</a:t>
            </a:r>
          </a:p>
          <a:p>
            <a:pPr>
              <a:buFont typeface="Wingdings" pitchFamily="2" charset="2"/>
              <a:buChar char="§"/>
            </a:pPr>
            <a:r>
              <a:rPr lang="en-US" sz="2400" b="1" dirty="0">
                <a:latin typeface="Calibri" panose="020F0502020204030204" pitchFamily="34" charset="0"/>
                <a:cs typeface="Calibri" panose="020F0502020204030204" pitchFamily="34" charset="0"/>
              </a:rPr>
              <a:t>Compassion</a:t>
            </a:r>
            <a:r>
              <a:rPr lang="en-US" sz="2400" dirty="0">
                <a:latin typeface="Calibri" panose="020F0502020204030204" pitchFamily="34" charset="0"/>
                <a:cs typeface="Calibri" panose="020F0502020204030204" pitchFamily="34" charset="0"/>
              </a:rPr>
              <a:t>: Serving as a supportive and committed partner for change.</a:t>
            </a:r>
          </a:p>
          <a:p>
            <a:pPr>
              <a:buFont typeface="Wingdings" pitchFamily="2" charset="2"/>
              <a:buChar char="§"/>
            </a:pPr>
            <a:r>
              <a:rPr lang="en-US" sz="2400" b="1" dirty="0">
                <a:latin typeface="Calibri" panose="020F0502020204030204" pitchFamily="34" charset="0"/>
                <a:cs typeface="Calibri" panose="020F0502020204030204" pitchFamily="34" charset="0"/>
              </a:rPr>
              <a:t>Evocation</a:t>
            </a:r>
            <a:r>
              <a:rPr lang="en-US" sz="2400" dirty="0">
                <a:latin typeface="Calibri" panose="020F0502020204030204" pitchFamily="34" charset="0"/>
                <a:cs typeface="Calibri" panose="020F0502020204030204" pitchFamily="34" charset="0"/>
              </a:rPr>
              <a:t>: Recognize and demonstrate that the person needs to make their own decisions on what/how/when to change or not to change</a:t>
            </a:r>
          </a:p>
          <a:p>
            <a:pPr>
              <a:buFont typeface="Wingdings" pitchFamily="2" charset="2"/>
              <a:buChar char="§"/>
            </a:pPr>
            <a:endParaRPr lang="en-US" sz="28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fld id="{0A2D6AD5-9121-4A82-B5C6-09CC0791399A}" type="slidenum">
              <a:rPr lang="en-US" smtClean="0"/>
              <a:t>11</a:t>
            </a:fld>
            <a:endParaRPr lang="en-US" dirty="0"/>
          </a:p>
        </p:txBody>
      </p:sp>
    </p:spTree>
    <p:extLst>
      <p:ext uri="{BB962C8B-B14F-4D97-AF65-F5344CB8AC3E}">
        <p14:creationId xmlns:p14="http://schemas.microsoft.com/office/powerpoint/2010/main" val="3776187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2">
                    <a:lumMod val="75000"/>
                  </a:schemeClr>
                </a:solidFill>
                <a:latin typeface="Calibri Light" panose="020F0302020204030204" pitchFamily="34" charset="0"/>
                <a:cs typeface="Calibri Light" panose="020F0302020204030204" pitchFamily="34" charset="0"/>
              </a:rPr>
              <a:t>Infusing MI Spirit into COVID-19 Issues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0A2D6AD5-9121-4A82-B5C6-09CC0791399A}" type="slidenum">
              <a:rPr lang="en-US" smtClean="0"/>
              <a:t>12</a:t>
            </a:fld>
            <a:endParaRPr lang="en-US" dirty="0"/>
          </a:p>
        </p:txBody>
      </p:sp>
      <p:sp>
        <p:nvSpPr>
          <p:cNvPr id="4" name="Content Placeholder 3"/>
          <p:cNvSpPr>
            <a:spLocks noGrp="1"/>
          </p:cNvSpPr>
          <p:nvPr>
            <p:ph sz="quarter" idx="1"/>
          </p:nvPr>
        </p:nvSpPr>
        <p:spPr/>
        <p:txBody>
          <a:bodyPr>
            <a:normAutofit/>
          </a:bodyPr>
          <a:lstStyle/>
          <a:p>
            <a:r>
              <a:rPr lang="en-US" sz="2400" dirty="0">
                <a:latin typeface="Calibri" panose="020F0502020204030204" pitchFamily="34" charset="0"/>
              </a:rPr>
              <a:t>These foundational attitudes of collaboration, acceptance, compassion and evocation were inspired by Carl Roger’s emphasis on the healing qualities of empathic understanding and unconditional positive regard.</a:t>
            </a:r>
          </a:p>
          <a:p>
            <a:r>
              <a:rPr lang="en-US" sz="2400" dirty="0">
                <a:latin typeface="Calibri" panose="020F0502020204030204" pitchFamily="34" charset="0"/>
              </a:rPr>
              <a:t>Widespread dissemination of MI and its underlying compassionate MI spirit has provided a solid foundation for delivering many forms of treatment.</a:t>
            </a:r>
          </a:p>
          <a:p>
            <a:r>
              <a:rPr lang="en-US" sz="2400" dirty="0">
                <a:latin typeface="Calibri" panose="020F0502020204030204" pitchFamily="34" charset="0"/>
              </a:rPr>
              <a:t>MI is committed to </a:t>
            </a:r>
            <a:r>
              <a:rPr lang="en-US" sz="2400" dirty="0">
                <a:latin typeface="Calibri" panose="020F0502020204030204" pitchFamily="34" charset="0"/>
                <a:cs typeface="Calibri" panose="020F0502020204030204" pitchFamily="34" charset="0"/>
              </a:rPr>
              <a:t>affirming strengths and capabilities of the person, focusing, clarifying, and discussing priorities for change and drawing out ideas/solutions from the person rather than persuading them to change.</a:t>
            </a:r>
          </a:p>
          <a:p>
            <a:endParaRPr lang="en-US" dirty="0"/>
          </a:p>
          <a:p>
            <a:endParaRPr lang="en-US" dirty="0"/>
          </a:p>
        </p:txBody>
      </p:sp>
    </p:spTree>
    <p:extLst>
      <p:ext uri="{BB962C8B-B14F-4D97-AF65-F5344CB8AC3E}">
        <p14:creationId xmlns:p14="http://schemas.microsoft.com/office/powerpoint/2010/main" val="4090839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400" dirty="0">
                <a:solidFill>
                  <a:schemeClr val="accent2">
                    <a:lumMod val="75000"/>
                  </a:schemeClr>
                </a:solidFill>
                <a:latin typeface="Calibri Light" panose="020F0302020204030204" pitchFamily="34" charset="0"/>
                <a:cs typeface="Calibri Light" panose="020F0302020204030204" pitchFamily="34" charset="0"/>
              </a:rPr>
              <a:t>Phase I MI Strategies: “Asking What Matters”</a:t>
            </a:r>
            <a:endParaRPr lang="en-US" sz="3400" dirty="0"/>
          </a:p>
        </p:txBody>
      </p:sp>
      <p:sp>
        <p:nvSpPr>
          <p:cNvPr id="3" name="Slide Number Placeholder 2"/>
          <p:cNvSpPr>
            <a:spLocks noGrp="1"/>
          </p:cNvSpPr>
          <p:nvPr>
            <p:ph type="sldNum" sz="quarter" idx="12"/>
          </p:nvPr>
        </p:nvSpPr>
        <p:spPr/>
        <p:txBody>
          <a:bodyPr>
            <a:normAutofit fontScale="85000" lnSpcReduction="20000"/>
          </a:bodyPr>
          <a:lstStyle/>
          <a:p>
            <a:fld id="{0A2D6AD5-9121-4A82-B5C6-09CC0791399A}" type="slidenum">
              <a:rPr lang="en-US" smtClean="0"/>
              <a:t>13</a:t>
            </a:fld>
            <a:endParaRPr lang="en-US" dirty="0"/>
          </a:p>
        </p:txBody>
      </p:sp>
      <p:sp>
        <p:nvSpPr>
          <p:cNvPr id="4" name="Content Placeholder 3"/>
          <p:cNvSpPr>
            <a:spLocks noGrp="1"/>
          </p:cNvSpPr>
          <p:nvPr>
            <p:ph sz="quarter" idx="1"/>
          </p:nvPr>
        </p:nvSpPr>
        <p:spPr/>
        <p:txBody>
          <a:bodyPr/>
          <a:lstStyle/>
          <a:p>
            <a:pPr>
              <a:buFont typeface="Wingdings" pitchFamily="2" charset="2"/>
              <a:buChar char="§"/>
            </a:pPr>
            <a:r>
              <a:rPr lang="en-US" dirty="0">
                <a:latin typeface="Calibri" panose="020F0502020204030204" pitchFamily="34" charset="0"/>
                <a:cs typeface="Calibri" panose="020F0502020204030204" pitchFamily="34" charset="0"/>
              </a:rPr>
              <a:t>Case Examples 1: Carmen</a:t>
            </a:r>
          </a:p>
          <a:p>
            <a:pPr>
              <a:buFont typeface="Wingdings" pitchFamily="2" charset="2"/>
              <a:buChar char="§"/>
            </a:pPr>
            <a:r>
              <a:rPr lang="en-US" dirty="0">
                <a:latin typeface="Calibri" panose="020F0502020204030204" pitchFamily="34" charset="0"/>
                <a:cs typeface="Calibri" panose="020F0502020204030204" pitchFamily="34" charset="0"/>
              </a:rPr>
              <a:t>Case Example 2: Francine </a:t>
            </a:r>
          </a:p>
        </p:txBody>
      </p:sp>
    </p:spTree>
    <p:extLst>
      <p:ext uri="{BB962C8B-B14F-4D97-AF65-F5344CB8AC3E}">
        <p14:creationId xmlns:p14="http://schemas.microsoft.com/office/powerpoint/2010/main" val="2509019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2">
                    <a:lumMod val="75000"/>
                  </a:schemeClr>
                </a:solidFill>
                <a:latin typeface="Calibri Light" panose="020F0302020204030204" pitchFamily="34" charset="0"/>
                <a:cs typeface="Calibri Light" panose="020F0302020204030204" pitchFamily="34" charset="0"/>
              </a:rPr>
              <a:t>Case Example I</a:t>
            </a:r>
          </a:p>
        </p:txBody>
      </p:sp>
      <p:sp>
        <p:nvSpPr>
          <p:cNvPr id="3" name="Content Placeholder 2"/>
          <p:cNvSpPr>
            <a:spLocks noGrp="1"/>
          </p:cNvSpPr>
          <p:nvPr>
            <p:ph sz="quarter" idx="1"/>
          </p:nvPr>
        </p:nvSpPr>
        <p:spPr/>
        <p:txBody>
          <a:bodyPr>
            <a:noAutofit/>
          </a:bodyPr>
          <a:lstStyle/>
          <a:p>
            <a:pPr>
              <a:buFont typeface="Wingdings" pitchFamily="2" charset="2"/>
              <a:buChar char="§"/>
            </a:pPr>
            <a:r>
              <a:rPr lang="en-US" sz="2500" dirty="0">
                <a:latin typeface="Calibri" panose="020F0502020204030204" pitchFamily="34" charset="0"/>
                <a:cs typeface="Calibri" panose="020F0502020204030204" pitchFamily="34" charset="0"/>
              </a:rPr>
              <a:t>Meet Carmen, age 36.</a:t>
            </a:r>
          </a:p>
          <a:p>
            <a:pPr>
              <a:buFont typeface="Wingdings" pitchFamily="2" charset="2"/>
              <a:buChar char="§"/>
            </a:pPr>
            <a:r>
              <a:rPr lang="en-US" sz="2500" dirty="0">
                <a:latin typeface="Calibri" panose="020F0502020204030204" pitchFamily="34" charset="0"/>
                <a:cs typeface="Calibri" panose="020F0502020204030204" pitchFamily="34" charset="0"/>
              </a:rPr>
              <a:t>Carmen is feeling despondent after recently losing her job.</a:t>
            </a:r>
          </a:p>
          <a:p>
            <a:pPr>
              <a:buFont typeface="Wingdings" pitchFamily="2" charset="2"/>
              <a:buChar char="§"/>
            </a:pPr>
            <a:r>
              <a:rPr lang="en-US" sz="2500" dirty="0">
                <a:latin typeface="Calibri" panose="020F0502020204030204" pitchFamily="34" charset="0"/>
                <a:cs typeface="Calibri" panose="020F0502020204030204" pitchFamily="34" charset="0"/>
              </a:rPr>
              <a:t>Carmen has a 5-year-old son and is struggling with meeting his everyday needs; she feels unable to cope with the demands of being a single parent. </a:t>
            </a:r>
          </a:p>
          <a:p>
            <a:pPr>
              <a:buFont typeface="Wingdings" pitchFamily="2" charset="2"/>
              <a:buChar char="§"/>
            </a:pPr>
            <a:r>
              <a:rPr lang="en-US" sz="2500" dirty="0">
                <a:latin typeface="Calibri" panose="020F0502020204030204" pitchFamily="34" charset="0"/>
                <a:cs typeface="Calibri" panose="020F0502020204030204" pitchFamily="34" charset="0"/>
              </a:rPr>
              <a:t>Carmen is 6 months sober from alcohol. She is concerned that, without a job combined with increased family stress, she will go back to drinking.</a:t>
            </a:r>
          </a:p>
        </p:txBody>
      </p:sp>
      <p:pic>
        <p:nvPicPr>
          <p:cNvPr id="5" name="Picture 4" descr="A close up of a logo&#10;&#10;Description automatically generated">
            <a:extLst>
              <a:ext uri="{FF2B5EF4-FFF2-40B4-BE49-F238E27FC236}">
                <a16:creationId xmlns:a16="http://schemas.microsoft.com/office/drawing/2014/main" id="{5B5909E2-4381-F547-A0EA-DD304AAC7DE8}"/>
              </a:ext>
            </a:extLst>
          </p:cNvPr>
          <p:cNvPicPr>
            <a:picLocks noChangeAspect="1"/>
          </p:cNvPicPr>
          <p:nvPr/>
        </p:nvPicPr>
        <p:blipFill>
          <a:blip r:embed="rId2" cstate="print">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867400" y="4664277"/>
            <a:ext cx="2210763" cy="1965123"/>
          </a:xfrm>
          <a:prstGeom prst="rect">
            <a:avLst/>
          </a:prstGeom>
        </p:spPr>
      </p:pic>
      <p:sp>
        <p:nvSpPr>
          <p:cNvPr id="4" name="Slide Number Placeholder 3"/>
          <p:cNvSpPr>
            <a:spLocks noGrp="1"/>
          </p:cNvSpPr>
          <p:nvPr>
            <p:ph type="sldNum" sz="quarter" idx="12"/>
          </p:nvPr>
        </p:nvSpPr>
        <p:spPr/>
        <p:txBody>
          <a:bodyPr>
            <a:normAutofit fontScale="85000" lnSpcReduction="20000"/>
          </a:bodyPr>
          <a:lstStyle/>
          <a:p>
            <a:fld id="{0A2D6AD5-9121-4A82-B5C6-09CC0791399A}" type="slidenum">
              <a:rPr lang="en-US" smtClean="0"/>
              <a:t>14</a:t>
            </a:fld>
            <a:endParaRPr lang="en-US" dirty="0"/>
          </a:p>
        </p:txBody>
      </p:sp>
    </p:spTree>
    <p:extLst>
      <p:ext uri="{BB962C8B-B14F-4D97-AF65-F5344CB8AC3E}">
        <p14:creationId xmlns:p14="http://schemas.microsoft.com/office/powerpoint/2010/main" val="1980145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2">
                    <a:lumMod val="75000"/>
                  </a:schemeClr>
                </a:solidFill>
                <a:latin typeface="Calibri Light" panose="020F0302020204030204" pitchFamily="34" charset="0"/>
                <a:cs typeface="Calibri Light" panose="020F0302020204030204" pitchFamily="34" charset="0"/>
              </a:rPr>
              <a:t>Case Example II</a:t>
            </a:r>
          </a:p>
        </p:txBody>
      </p:sp>
      <p:sp>
        <p:nvSpPr>
          <p:cNvPr id="3" name="Content Placeholder 2"/>
          <p:cNvSpPr>
            <a:spLocks noGrp="1"/>
          </p:cNvSpPr>
          <p:nvPr>
            <p:ph sz="quarter" idx="1"/>
          </p:nvPr>
        </p:nvSpPr>
        <p:spPr/>
        <p:txBody>
          <a:bodyPr>
            <a:noAutofit/>
          </a:bodyPr>
          <a:lstStyle/>
          <a:p>
            <a:pPr>
              <a:buFont typeface="Wingdings" pitchFamily="2" charset="2"/>
              <a:buChar char="§"/>
            </a:pPr>
            <a:r>
              <a:rPr lang="en-US" sz="2500" dirty="0">
                <a:latin typeface="Calibri" panose="020F0502020204030204" pitchFamily="34" charset="0"/>
                <a:cs typeface="Calibri" panose="020F0502020204030204" pitchFamily="34" charset="0"/>
              </a:rPr>
              <a:t>Meet Francine, age 28.</a:t>
            </a:r>
          </a:p>
          <a:p>
            <a:pPr>
              <a:buFont typeface="Wingdings" pitchFamily="2" charset="2"/>
              <a:buChar char="§"/>
            </a:pPr>
            <a:r>
              <a:rPr lang="en-US" sz="2500" dirty="0">
                <a:latin typeface="Calibri" panose="020F0502020204030204" pitchFamily="34" charset="0"/>
                <a:cs typeface="Calibri" panose="020F0502020204030204" pitchFamily="34" charset="0"/>
              </a:rPr>
              <a:t>Francine is having difficulties with her roommate, Paula, who is regularly inviting friends over to their apartment.</a:t>
            </a:r>
          </a:p>
          <a:p>
            <a:pPr>
              <a:buFont typeface="Wingdings" pitchFamily="2" charset="2"/>
              <a:buChar char="§"/>
            </a:pPr>
            <a:r>
              <a:rPr lang="en-US" sz="2500" dirty="0">
                <a:latin typeface="Calibri" panose="020F0502020204030204" pitchFamily="34" charset="0"/>
                <a:cs typeface="Calibri" panose="020F0502020204030204" pitchFamily="34" charset="0"/>
              </a:rPr>
              <a:t>Francine is worried about losing Paula as a friend if she raises her concerns about the risk of having people over.</a:t>
            </a:r>
          </a:p>
          <a:p>
            <a:pPr>
              <a:buFont typeface="Wingdings" pitchFamily="2" charset="2"/>
              <a:buChar char="§"/>
            </a:pPr>
            <a:r>
              <a:rPr lang="en-US" sz="2500" dirty="0">
                <a:latin typeface="Calibri" panose="020F0502020204030204" pitchFamily="34" charset="0"/>
                <a:cs typeface="Calibri" panose="020F0502020204030204" pitchFamily="34" charset="0"/>
              </a:rPr>
              <a:t>Francine is also experiencing insomnia and issues related to binge eating at night when she cannot sleep. </a:t>
            </a:r>
          </a:p>
        </p:txBody>
      </p:sp>
      <p:pic>
        <p:nvPicPr>
          <p:cNvPr id="5" name="Picture 4">
            <a:extLst>
              <a:ext uri="{FF2B5EF4-FFF2-40B4-BE49-F238E27FC236}">
                <a16:creationId xmlns:a16="http://schemas.microsoft.com/office/drawing/2014/main" id="{00A66F29-C2CE-9F41-B7DC-FBADA33265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0" y="4829422"/>
            <a:ext cx="3733800" cy="1799978"/>
          </a:xfrm>
          <a:prstGeom prst="rect">
            <a:avLst/>
          </a:prstGeom>
        </p:spPr>
      </p:pic>
      <p:sp>
        <p:nvSpPr>
          <p:cNvPr id="4" name="Slide Number Placeholder 3"/>
          <p:cNvSpPr>
            <a:spLocks noGrp="1"/>
          </p:cNvSpPr>
          <p:nvPr>
            <p:ph type="sldNum" sz="quarter" idx="12"/>
          </p:nvPr>
        </p:nvSpPr>
        <p:spPr/>
        <p:txBody>
          <a:bodyPr>
            <a:normAutofit fontScale="85000" lnSpcReduction="20000"/>
          </a:bodyPr>
          <a:lstStyle/>
          <a:p>
            <a:fld id="{0A2D6AD5-9121-4A82-B5C6-09CC0791399A}" type="slidenum">
              <a:rPr lang="en-US" smtClean="0"/>
              <a:t>15</a:t>
            </a:fld>
            <a:endParaRPr lang="en-US" dirty="0"/>
          </a:p>
        </p:txBody>
      </p:sp>
    </p:spTree>
    <p:extLst>
      <p:ext uri="{BB962C8B-B14F-4D97-AF65-F5344CB8AC3E}">
        <p14:creationId xmlns:p14="http://schemas.microsoft.com/office/powerpoint/2010/main" val="50246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dirty="0">
                <a:solidFill>
                  <a:schemeClr val="accent2">
                    <a:lumMod val="75000"/>
                  </a:schemeClr>
                </a:solidFill>
                <a:latin typeface="Calibri Light" panose="020F0302020204030204" pitchFamily="34" charset="0"/>
                <a:cs typeface="Calibri Light" panose="020F0302020204030204" pitchFamily="34" charset="0"/>
              </a:rPr>
              <a:t>Phase I MI Strategies: “Asking What Matters”</a:t>
            </a:r>
          </a:p>
        </p:txBody>
      </p:sp>
      <p:sp>
        <p:nvSpPr>
          <p:cNvPr id="3" name="Content Placeholder 2"/>
          <p:cNvSpPr>
            <a:spLocks noGrp="1"/>
          </p:cNvSpPr>
          <p:nvPr>
            <p:ph sz="quarter" idx="1"/>
          </p:nvPr>
        </p:nvSpPr>
        <p:spPr/>
        <p:txBody>
          <a:bodyPr>
            <a:normAutofit/>
          </a:bodyPr>
          <a:lstStyle/>
          <a:p>
            <a:pPr>
              <a:buFont typeface="Wingdings" pitchFamily="2" charset="2"/>
              <a:buChar char="§"/>
            </a:pPr>
            <a:r>
              <a:rPr lang="en-US" sz="3200" dirty="0">
                <a:latin typeface="Calibri" panose="020F0502020204030204" pitchFamily="34" charset="0"/>
                <a:cs typeface="Calibri" panose="020F0502020204030204" pitchFamily="34" charset="0"/>
              </a:rPr>
              <a:t>Where the person is at?</a:t>
            </a:r>
          </a:p>
          <a:p>
            <a:pPr>
              <a:buFont typeface="Wingdings" pitchFamily="2" charset="2"/>
              <a:buChar char="§"/>
            </a:pPr>
            <a:r>
              <a:rPr lang="en-US" sz="3200" dirty="0">
                <a:latin typeface="Calibri" panose="020F0502020204030204" pitchFamily="34" charset="0"/>
                <a:cs typeface="Calibri" panose="020F0502020204030204" pitchFamily="34" charset="0"/>
              </a:rPr>
              <a:t>What is driving them?</a:t>
            </a:r>
          </a:p>
          <a:p>
            <a:pPr>
              <a:buFont typeface="Wingdings" pitchFamily="2" charset="2"/>
              <a:buChar char="§"/>
            </a:pPr>
            <a:r>
              <a:rPr lang="en-US" sz="3200" dirty="0">
                <a:latin typeface="Calibri" panose="020F0502020204030204" pitchFamily="34" charset="0"/>
                <a:cs typeface="Calibri" panose="020F0502020204030204" pitchFamily="34" charset="0"/>
              </a:rPr>
              <a:t>What is important to them?</a:t>
            </a:r>
          </a:p>
          <a:p>
            <a:pPr>
              <a:buFont typeface="Wingdings" pitchFamily="2" charset="2"/>
              <a:buChar char="§"/>
            </a:pPr>
            <a:r>
              <a:rPr lang="en-US" sz="3200" dirty="0">
                <a:latin typeface="Calibri" panose="020F0502020204030204" pitchFamily="34" charset="0"/>
                <a:cs typeface="Calibri" panose="020F0502020204030204" pitchFamily="34" charset="0"/>
              </a:rPr>
              <a:t>Asking clarifying questions</a:t>
            </a:r>
          </a:p>
          <a:p>
            <a:pPr>
              <a:buFont typeface="Wingdings" pitchFamily="2" charset="2"/>
              <a:buChar char="§"/>
            </a:pPr>
            <a:r>
              <a:rPr lang="en-US" sz="3200" u="sng" dirty="0">
                <a:solidFill>
                  <a:srgbClr val="FF0000"/>
                </a:solidFill>
                <a:latin typeface="Calibri" panose="020F0502020204030204" pitchFamily="34" charset="0"/>
                <a:cs typeface="Calibri" panose="020F0502020204030204" pitchFamily="34" charset="0"/>
              </a:rPr>
              <a:t>Really listening to what the person says</a:t>
            </a:r>
          </a:p>
          <a:p>
            <a:pPr>
              <a:buFont typeface="Wingdings" pitchFamily="2" charset="2"/>
              <a:buChar char="§"/>
            </a:pPr>
            <a:endParaRPr lang="en-US" sz="28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fld id="{0A2D6AD5-9121-4A82-B5C6-09CC0791399A}" type="slidenum">
              <a:rPr lang="en-US" smtClean="0"/>
              <a:t>16</a:t>
            </a:fld>
            <a:endParaRPr lang="en-US" dirty="0"/>
          </a:p>
        </p:txBody>
      </p:sp>
    </p:spTree>
    <p:extLst>
      <p:ext uri="{BB962C8B-B14F-4D97-AF65-F5344CB8AC3E}">
        <p14:creationId xmlns:p14="http://schemas.microsoft.com/office/powerpoint/2010/main" val="40173959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2">
                    <a:lumMod val="75000"/>
                  </a:schemeClr>
                </a:solidFill>
                <a:latin typeface="Calibri Light" panose="020F0302020204030204" pitchFamily="34" charset="0"/>
                <a:cs typeface="Calibri Light" panose="020F0302020204030204" pitchFamily="34" charset="0"/>
              </a:rPr>
              <a:t>“Asking What Matters?”</a:t>
            </a:r>
          </a:p>
        </p:txBody>
      </p:sp>
      <p:sp>
        <p:nvSpPr>
          <p:cNvPr id="3" name="Content Placeholder 2"/>
          <p:cNvSpPr>
            <a:spLocks noGrp="1"/>
          </p:cNvSpPr>
          <p:nvPr>
            <p:ph sz="quarter" idx="1"/>
          </p:nvPr>
        </p:nvSpPr>
        <p:spPr/>
        <p:txBody>
          <a:bodyPr>
            <a:normAutofit/>
          </a:bodyPr>
          <a:lstStyle/>
          <a:p>
            <a:pPr>
              <a:buFont typeface="Wingdings" pitchFamily="2" charset="2"/>
              <a:buChar char="§"/>
            </a:pPr>
            <a:r>
              <a:rPr lang="en-US" sz="3200" dirty="0">
                <a:latin typeface="Calibri" panose="020F0502020204030204" pitchFamily="34" charset="0"/>
                <a:cs typeface="Calibri" panose="020F0502020204030204" pitchFamily="34" charset="0"/>
              </a:rPr>
              <a:t>How do we communicate to a person that we are listening, and show an understanding of the meaning of the person’s words?</a:t>
            </a:r>
            <a:endParaRPr lang="en-US" sz="2800" dirty="0">
              <a:latin typeface="Calibri" panose="020F0502020204030204" pitchFamily="34" charset="0"/>
              <a:cs typeface="Calibri" panose="020F0502020204030204" pitchFamily="34" charset="0"/>
            </a:endParaRPr>
          </a:p>
        </p:txBody>
      </p:sp>
      <p:pic>
        <p:nvPicPr>
          <p:cNvPr id="4" name="Picture 4" descr="Image result for empathy">
            <a:extLst>
              <a:ext uri="{FF2B5EF4-FFF2-40B4-BE49-F238E27FC236}">
                <a16:creationId xmlns:a16="http://schemas.microsoft.com/office/drawing/2014/main" id="{78075637-F33E-524F-98E4-248C8BF05DA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43200" y="3496236"/>
            <a:ext cx="3657600" cy="2980764"/>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normAutofit fontScale="85000" lnSpcReduction="20000"/>
          </a:bodyPr>
          <a:lstStyle/>
          <a:p>
            <a:fld id="{0A2D6AD5-9121-4A82-B5C6-09CC0791399A}" type="slidenum">
              <a:rPr lang="en-US" smtClean="0"/>
              <a:t>17</a:t>
            </a:fld>
            <a:endParaRPr lang="en-US" dirty="0"/>
          </a:p>
        </p:txBody>
      </p:sp>
    </p:spTree>
    <p:extLst>
      <p:ext uri="{BB962C8B-B14F-4D97-AF65-F5344CB8AC3E}">
        <p14:creationId xmlns:p14="http://schemas.microsoft.com/office/powerpoint/2010/main" val="18579809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2">
                    <a:lumMod val="75000"/>
                  </a:schemeClr>
                </a:solidFill>
                <a:latin typeface="Calibri Light" panose="020F0302020204030204" pitchFamily="34" charset="0"/>
                <a:cs typeface="Calibri Light" panose="020F0302020204030204" pitchFamily="34" charset="0"/>
              </a:rPr>
              <a:t>Reflections, Reflections, Reflections</a:t>
            </a:r>
            <a:endParaRPr lang="en-US" dirty="0">
              <a:solidFill>
                <a:schemeClr val="accent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 name="Content Placeholder 2"/>
          <p:cNvSpPr>
            <a:spLocks noGrp="1"/>
          </p:cNvSpPr>
          <p:nvPr>
            <p:ph sz="quarter" idx="1"/>
          </p:nvPr>
        </p:nvSpPr>
        <p:spPr>
          <a:xfrm>
            <a:off x="606897" y="1600200"/>
            <a:ext cx="8455152" cy="5181600"/>
          </a:xfrm>
        </p:spPr>
        <p:txBody>
          <a:bodyPr>
            <a:noAutofit/>
          </a:bodyPr>
          <a:lstStyle/>
          <a:p>
            <a:pPr>
              <a:buSzPct val="70000"/>
              <a:buFont typeface="Wingdings" panose="05000000000000000000" pitchFamily="2" charset="2"/>
              <a:buChar char="§"/>
            </a:pPr>
            <a:r>
              <a:rPr lang="en-US" sz="2800" dirty="0">
                <a:latin typeface="Calibri" panose="020F0502020204030204" pitchFamily="34" charset="0"/>
                <a:cs typeface="Calibri" panose="020F0502020204030204" pitchFamily="34" charset="0"/>
              </a:rPr>
              <a:t>Reflections are</a:t>
            </a:r>
            <a:r>
              <a:rPr lang="en-US" sz="2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en-US" sz="2800" u="sng" dirty="0">
                <a:latin typeface="Calibri" panose="020F0502020204030204" pitchFamily="34" charset="0"/>
                <a:cs typeface="Calibri" panose="020F0502020204030204" pitchFamily="34" charset="0"/>
              </a:rPr>
              <a:t>statements</a:t>
            </a:r>
            <a:r>
              <a:rPr lang="en-US" sz="2800" dirty="0">
                <a:latin typeface="Calibri" panose="020F0502020204030204" pitchFamily="34" charset="0"/>
                <a:cs typeface="Calibri" panose="020F0502020204030204" pitchFamily="34" charset="0"/>
              </a:rPr>
              <a:t> that “capture”  the essence or an understanding of the message being communicated behind a person’s words.</a:t>
            </a:r>
          </a:p>
          <a:p>
            <a:pPr>
              <a:buSzPct val="70000"/>
              <a:buFont typeface="Wingdings" panose="05000000000000000000" pitchFamily="2" charset="2"/>
              <a:buChar char="§"/>
            </a:pPr>
            <a:r>
              <a:rPr lang="en-US" sz="2800" dirty="0">
                <a:latin typeface="Calibri" panose="020F0502020204030204" pitchFamily="34" charset="0"/>
                <a:cs typeface="Calibri" panose="020F0502020204030204" pitchFamily="34" charset="0"/>
              </a:rPr>
              <a:t>They are used </a:t>
            </a:r>
            <a:r>
              <a:rPr lang="en-US" sz="2800" i="1" dirty="0">
                <a:latin typeface="Calibri" panose="020F0502020204030204" pitchFamily="34" charset="0"/>
                <a:cs typeface="Calibri" panose="020F0502020204030204" pitchFamily="34" charset="0"/>
              </a:rPr>
              <a:t>in place of </a:t>
            </a:r>
            <a:r>
              <a:rPr lang="en-US" sz="2800" dirty="0">
                <a:latin typeface="Calibri" panose="020F0502020204030204" pitchFamily="34" charset="0"/>
                <a:cs typeface="Calibri" panose="020F0502020204030204" pitchFamily="34" charset="0"/>
              </a:rPr>
              <a:t>questions (which are used to attempt to gather more information from the person) </a:t>
            </a:r>
          </a:p>
          <a:p>
            <a:pPr>
              <a:buSzPct val="70000"/>
              <a:buFont typeface="Wingdings" panose="05000000000000000000" pitchFamily="2" charset="2"/>
              <a:buChar char="§"/>
            </a:pPr>
            <a:r>
              <a:rPr lang="en-US" sz="2800" dirty="0">
                <a:latin typeface="Calibri" panose="020F0502020204030204" pitchFamily="34" charset="0"/>
                <a:cs typeface="Calibri" panose="020F0502020204030204" pitchFamily="34" charset="0"/>
              </a:rPr>
              <a:t>Questions can work against creating positive ties between the parties involved. Why?  </a:t>
            </a:r>
          </a:p>
          <a:p>
            <a:pPr>
              <a:buSzPct val="70000"/>
              <a:buFont typeface="Wingdings" panose="05000000000000000000" pitchFamily="2" charset="2"/>
              <a:buChar char="§"/>
            </a:pPr>
            <a:r>
              <a:rPr lang="en-US" sz="2800" dirty="0">
                <a:latin typeface="Calibri" panose="020F0502020204030204" pitchFamily="34" charset="0"/>
                <a:cs typeface="Calibri" panose="020F0502020204030204" pitchFamily="34" charset="0"/>
              </a:rPr>
              <a:t>You have to communicate </a:t>
            </a:r>
            <a:r>
              <a:rPr lang="en-US" sz="2800" u="sng" dirty="0">
                <a:latin typeface="Calibri" panose="020F0502020204030204" pitchFamily="34" charset="0"/>
                <a:cs typeface="Calibri" panose="020F0502020204030204" pitchFamily="34" charset="0"/>
              </a:rPr>
              <a:t>your</a:t>
            </a:r>
            <a:r>
              <a:rPr lang="en-US" sz="2800" dirty="0">
                <a:latin typeface="Calibri" panose="020F0502020204030204" pitchFamily="34" charset="0"/>
                <a:cs typeface="Calibri" panose="020F0502020204030204" pitchFamily="34" charset="0"/>
              </a:rPr>
              <a:t> understanding = </a:t>
            </a:r>
            <a:r>
              <a:rPr lang="en-US" sz="2800" u="sng" dirty="0">
                <a:latin typeface="Calibri" panose="020F0502020204030204" pitchFamily="34" charset="0"/>
                <a:cs typeface="Calibri" panose="020F0502020204030204" pitchFamily="34" charset="0"/>
              </a:rPr>
              <a:t>REFLECTIONS</a:t>
            </a:r>
          </a:p>
          <a:p>
            <a:pPr>
              <a:buSzPct val="70000"/>
              <a:buFont typeface="Wingdings" panose="05000000000000000000" pitchFamily="2" charset="2"/>
              <a:buChar char="§"/>
            </a:pPr>
            <a:endParaRPr lang="en-US" sz="28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fld id="{0A2D6AD5-9121-4A82-B5C6-09CC0791399A}" type="slidenum">
              <a:rPr lang="en-US" smtClean="0"/>
              <a:t>18</a:t>
            </a:fld>
            <a:endParaRPr lang="en-US" dirty="0"/>
          </a:p>
        </p:txBody>
      </p:sp>
    </p:spTree>
    <p:extLst>
      <p:ext uri="{BB962C8B-B14F-4D97-AF65-F5344CB8AC3E}">
        <p14:creationId xmlns:p14="http://schemas.microsoft.com/office/powerpoint/2010/main" val="30488893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2">
                    <a:lumMod val="75000"/>
                  </a:schemeClr>
                </a:solidFill>
                <a:latin typeface="Calibri Light" panose="020F0302020204030204" pitchFamily="34" charset="0"/>
                <a:cs typeface="Calibri Light" panose="020F0302020204030204" pitchFamily="34" charset="0"/>
              </a:rPr>
              <a:t>Reflections</a:t>
            </a:r>
            <a:endParaRPr lang="en-US" dirty="0">
              <a:solidFill>
                <a:schemeClr val="accent2"/>
              </a:solidFill>
              <a:latin typeface="Calibri" panose="020F0502020204030204" pitchFamily="34" charset="0"/>
              <a:cs typeface="Calibri" panose="020F0502020204030204" pitchFamily="34" charset="0"/>
            </a:endParaRPr>
          </a:p>
        </p:txBody>
      </p:sp>
      <p:sp>
        <p:nvSpPr>
          <p:cNvPr id="3" name="Content Placeholder 2"/>
          <p:cNvSpPr>
            <a:spLocks noGrp="1"/>
          </p:cNvSpPr>
          <p:nvPr>
            <p:ph sz="quarter" idx="1"/>
          </p:nvPr>
        </p:nvSpPr>
        <p:spPr>
          <a:xfrm>
            <a:off x="612648" y="1600200"/>
            <a:ext cx="8378952" cy="5181600"/>
          </a:xfrm>
        </p:spPr>
        <p:txBody>
          <a:bodyPr>
            <a:normAutofit/>
          </a:bodyPr>
          <a:lstStyle/>
          <a:p>
            <a:pPr marL="457200" lvl="1" indent="-457200">
              <a:buClr>
                <a:schemeClr val="accent2"/>
              </a:buClr>
              <a:buFont typeface="Wingdings" panose="05000000000000000000" pitchFamily="2" charset="2"/>
              <a:buChar char="q"/>
            </a:pPr>
            <a:r>
              <a:rPr lang="en-US" sz="2800" dirty="0">
                <a:latin typeface="Calibri" panose="020F0502020204030204" pitchFamily="34" charset="0"/>
                <a:cs typeface="Calibri" panose="020F0502020204030204" pitchFamily="34" charset="0"/>
              </a:rPr>
              <a:t>Reflections validate and acknowledge what the person is saying by capturing the overall meaning of the person’s words.</a:t>
            </a:r>
          </a:p>
          <a:p>
            <a:pPr>
              <a:buFont typeface="Wingdings" panose="05000000000000000000" pitchFamily="2" charset="2"/>
              <a:buChar char="q"/>
            </a:pPr>
            <a:r>
              <a:rPr lang="en-US" b="1" i="1" dirty="0">
                <a:solidFill>
                  <a:srgbClr val="FF0000"/>
                </a:solidFill>
                <a:latin typeface="Calibri" panose="020F0502020204030204" pitchFamily="34" charset="0"/>
                <a:cs typeface="Calibri" panose="020F0502020204030204" pitchFamily="34" charset="0"/>
              </a:rPr>
              <a:t>Affirmative</a:t>
            </a:r>
            <a:r>
              <a:rPr lang="en-US" dirty="0">
                <a:latin typeface="Calibri" panose="020F0502020204030204" pitchFamily="34" charset="0"/>
                <a:cs typeface="Calibri" panose="020F0502020204030204" pitchFamily="34" charset="0"/>
              </a:rPr>
              <a:t> reflections are very important.</a:t>
            </a:r>
          </a:p>
          <a:p>
            <a:pPr lvl="1"/>
            <a:r>
              <a:rPr lang="en-US" dirty="0">
                <a:latin typeface="Calibri" panose="020F0502020204030204" pitchFamily="34" charset="0"/>
                <a:cs typeface="Calibri" panose="020F0502020204030204" pitchFamily="34" charset="0"/>
              </a:rPr>
              <a:t>Reflecting factual and specific qualities, strengths and abilities shared by the individual</a:t>
            </a:r>
          </a:p>
          <a:p>
            <a:pPr lvl="1"/>
            <a:r>
              <a:rPr lang="en-US" dirty="0">
                <a:latin typeface="Calibri" panose="020F0502020204030204" pitchFamily="34" charset="0"/>
                <a:cs typeface="Calibri" panose="020F0502020204030204" pitchFamily="34" charset="0"/>
              </a:rPr>
              <a:t>Help “shine a light” on personal strengths that lie beneath the surface</a:t>
            </a:r>
          </a:p>
          <a:p>
            <a:pPr lvl="1"/>
            <a:r>
              <a:rPr lang="en-US" dirty="0">
                <a:latin typeface="Calibri" panose="020F0502020204030204" pitchFamily="34" charset="0"/>
                <a:cs typeface="Calibri" panose="020F0502020204030204" pitchFamily="34" charset="0"/>
              </a:rPr>
              <a:t>Facilitates self-confidence, self-esteem and worthiness of the individual </a:t>
            </a:r>
          </a:p>
          <a:p>
            <a:pPr lvl="1"/>
            <a:r>
              <a:rPr lang="en-US" dirty="0">
                <a:latin typeface="Calibri" panose="020F0502020204030204" pitchFamily="34" charset="0"/>
                <a:cs typeface="Calibri" panose="020F0502020204030204" pitchFamily="34" charset="0"/>
              </a:rPr>
              <a:t>Makes the individual feel </a:t>
            </a:r>
            <a:r>
              <a:rPr lang="en-US" b="1" dirty="0">
                <a:latin typeface="Calibri" panose="020F0502020204030204" pitchFamily="34" charset="0"/>
                <a:cs typeface="Calibri" panose="020F0502020204030204" pitchFamily="34" charset="0"/>
              </a:rPr>
              <a:t>“prized</a:t>
            </a:r>
            <a:r>
              <a:rPr lang="en-US" dirty="0">
                <a:latin typeface="Calibri" panose="020F0502020204030204" pitchFamily="34" charset="0"/>
                <a:cs typeface="Calibri" panose="020F0502020204030204" pitchFamily="34" charset="0"/>
              </a:rPr>
              <a:t>” or </a:t>
            </a:r>
            <a:r>
              <a:rPr lang="en-US" b="1" dirty="0">
                <a:latin typeface="Calibri" panose="020F0502020204030204" pitchFamily="34" charset="0"/>
                <a:cs typeface="Calibri" panose="020F0502020204030204" pitchFamily="34" charset="0"/>
              </a:rPr>
              <a:t>“celebrated</a:t>
            </a:r>
            <a:r>
              <a:rPr lang="en-US" dirty="0">
                <a:latin typeface="Calibri" panose="020F0502020204030204" pitchFamily="34" charset="0"/>
                <a:cs typeface="Calibri" panose="020F0502020204030204" pitchFamily="34" charset="0"/>
              </a:rPr>
              <a:t>” </a:t>
            </a:r>
          </a:p>
          <a:p>
            <a:pPr marL="342900" lvl="1" indent="-342900">
              <a:buClr>
                <a:schemeClr val="accent2"/>
              </a:buClr>
              <a:buFont typeface="Wingdings" panose="05000000000000000000" pitchFamily="2" charset="2"/>
              <a:buChar char="§"/>
            </a:pPr>
            <a:endParaRPr lang="en-US" sz="2800" dirty="0">
              <a:latin typeface="Calibri" panose="020F0502020204030204" pitchFamily="34" charset="0"/>
              <a:cs typeface="Calibri" panose="020F0502020204030204" pitchFamily="34" charset="0"/>
            </a:endParaRPr>
          </a:p>
          <a:p>
            <a:pPr lvl="2" indent="-457200">
              <a:buClr>
                <a:schemeClr val="accent1">
                  <a:lumMod val="75000"/>
                </a:schemeClr>
              </a:buClr>
              <a:buSzPct val="70000"/>
              <a:buFont typeface="Wingdings" panose="05000000000000000000" pitchFamily="2" charset="2"/>
              <a:buChar char="Ø"/>
            </a:pPr>
            <a:endParaRPr lang="en-US" sz="2800" i="1" dirty="0">
              <a:latin typeface="Calibri" panose="020F0502020204030204" pitchFamily="34" charset="0"/>
              <a:cs typeface="Calibri" panose="020F0502020204030204" pitchFamily="34" charset="0"/>
            </a:endParaRPr>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139200"/>
            <a:ext cx="2286000"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normAutofit fontScale="85000" lnSpcReduction="20000"/>
          </a:bodyPr>
          <a:lstStyle/>
          <a:p>
            <a:fld id="{0A2D6AD5-9121-4A82-B5C6-09CC0791399A}" type="slidenum">
              <a:rPr lang="en-US" smtClean="0"/>
              <a:t>19</a:t>
            </a:fld>
            <a:endParaRPr lang="en-US" dirty="0"/>
          </a:p>
        </p:txBody>
      </p:sp>
    </p:spTree>
    <p:extLst>
      <p:ext uri="{BB962C8B-B14F-4D97-AF65-F5344CB8AC3E}">
        <p14:creationId xmlns:p14="http://schemas.microsoft.com/office/powerpoint/2010/main" val="4023086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2">
                    <a:lumMod val="75000"/>
                  </a:schemeClr>
                </a:solidFill>
                <a:latin typeface="Calibri Light" panose="020F0302020204030204" pitchFamily="34" charset="0"/>
                <a:cs typeface="Calibri Light" panose="020F0302020204030204" pitchFamily="34" charset="0"/>
              </a:rPr>
              <a:t>Tailoring MI Spirit for COVID-19 Issues</a:t>
            </a:r>
            <a:endParaRPr lang="en-US" dirty="0">
              <a:solidFill>
                <a:schemeClr val="accent2">
                  <a:lumMod val="75000"/>
                </a:schemeClr>
              </a:solidFill>
              <a:latin typeface="Calibri" panose="020F0502020204030204" pitchFamily="34" charset="0"/>
              <a:cs typeface="Calibri" panose="020F0502020204030204" pitchFamily="34" charset="0"/>
            </a:endParaRPr>
          </a:p>
        </p:txBody>
      </p:sp>
      <p:sp>
        <p:nvSpPr>
          <p:cNvPr id="3" name="Content Placeholder 2"/>
          <p:cNvSpPr>
            <a:spLocks noGrp="1"/>
          </p:cNvSpPr>
          <p:nvPr>
            <p:ph sz="quarter" idx="1"/>
          </p:nvPr>
        </p:nvSpPr>
        <p:spPr/>
        <p:txBody>
          <a:bodyPr>
            <a:normAutofit/>
          </a:bodyPr>
          <a:lstStyle/>
          <a:p>
            <a:pPr>
              <a:buFont typeface="Wingdings" pitchFamily="2" charset="2"/>
              <a:buChar char="§"/>
            </a:pPr>
            <a:r>
              <a:rPr lang="en-US" sz="3200" dirty="0">
                <a:latin typeface="Calibri" panose="020F0502020204030204" pitchFamily="34" charset="0"/>
                <a:cs typeface="Calibri" panose="020F0502020204030204" pitchFamily="34" charset="0"/>
              </a:rPr>
              <a:t>Recent data show that the mental health status of adults has been negatively affected by the coronavirus pandemic</a:t>
            </a:r>
            <a:endParaRPr lang="en-US" sz="2800" dirty="0">
              <a:latin typeface="Calibri" panose="020F0502020204030204" pitchFamily="34" charset="0"/>
              <a:cs typeface="Calibri" panose="020F0502020204030204" pitchFamily="34" charset="0"/>
            </a:endParaRPr>
          </a:p>
        </p:txBody>
      </p:sp>
      <p:pic>
        <p:nvPicPr>
          <p:cNvPr id="7" name="Picture 6" descr="A picture containing room&#10;&#10;Description automatically generated">
            <a:extLst>
              <a:ext uri="{FF2B5EF4-FFF2-40B4-BE49-F238E27FC236}">
                <a16:creationId xmlns:a16="http://schemas.microsoft.com/office/drawing/2014/main" id="{9AFEC357-9E83-EA44-A897-FF5DD54E13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9147" y="3851313"/>
            <a:ext cx="3945705" cy="2625687"/>
          </a:xfrm>
          <a:prstGeom prst="rect">
            <a:avLst/>
          </a:prstGeom>
          <a:effectLst>
            <a:softEdge rad="63500"/>
          </a:effectLst>
        </p:spPr>
      </p:pic>
      <p:sp>
        <p:nvSpPr>
          <p:cNvPr id="4" name="Slide Number Placeholder 3"/>
          <p:cNvSpPr>
            <a:spLocks noGrp="1"/>
          </p:cNvSpPr>
          <p:nvPr>
            <p:ph type="sldNum" sz="quarter" idx="12"/>
          </p:nvPr>
        </p:nvSpPr>
        <p:spPr/>
        <p:txBody>
          <a:bodyPr>
            <a:normAutofit fontScale="85000" lnSpcReduction="20000"/>
          </a:bodyPr>
          <a:lstStyle/>
          <a:p>
            <a:fld id="{0A2D6AD5-9121-4A82-B5C6-09CC0791399A}" type="slidenum">
              <a:rPr lang="en-US" smtClean="0"/>
              <a:t>2</a:t>
            </a:fld>
            <a:endParaRPr lang="en-US" dirty="0"/>
          </a:p>
        </p:txBody>
      </p:sp>
    </p:spTree>
    <p:extLst>
      <p:ext uri="{BB962C8B-B14F-4D97-AF65-F5344CB8AC3E}">
        <p14:creationId xmlns:p14="http://schemas.microsoft.com/office/powerpoint/2010/main" val="35871371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dirty="0">
                <a:solidFill>
                  <a:schemeClr val="accent2">
                    <a:lumMod val="75000"/>
                  </a:schemeClr>
                </a:solidFill>
                <a:latin typeface="Calibri Light" panose="020F0302020204030204" pitchFamily="34" charset="0"/>
                <a:cs typeface="Calibri Light" panose="020F0302020204030204" pitchFamily="34" charset="0"/>
              </a:rPr>
              <a:t>Phase II MI Strategies: “Doing What Matters”</a:t>
            </a:r>
          </a:p>
        </p:txBody>
      </p:sp>
      <p:sp>
        <p:nvSpPr>
          <p:cNvPr id="3" name="Content Placeholder 2"/>
          <p:cNvSpPr>
            <a:spLocks noGrp="1"/>
          </p:cNvSpPr>
          <p:nvPr>
            <p:ph sz="quarter" idx="1"/>
          </p:nvPr>
        </p:nvSpPr>
        <p:spPr/>
        <p:txBody>
          <a:bodyPr>
            <a:normAutofit/>
          </a:bodyPr>
          <a:lstStyle/>
          <a:p>
            <a:pPr>
              <a:buFont typeface="Wingdings" pitchFamily="2" charset="2"/>
              <a:buChar char="§"/>
            </a:pPr>
            <a:r>
              <a:rPr lang="en-US" sz="3000" dirty="0">
                <a:latin typeface="Calibri" panose="020F0502020204030204" pitchFamily="34" charset="0"/>
                <a:cs typeface="Calibri" panose="020F0502020204030204" pitchFamily="34" charset="0"/>
              </a:rPr>
              <a:t>How can I guide the person, so change becomes more </a:t>
            </a:r>
            <a:r>
              <a:rPr lang="en-US" sz="3000" b="1" dirty="0">
                <a:latin typeface="Calibri" panose="020F0502020204030204" pitchFamily="34" charset="0"/>
                <a:cs typeface="Calibri" panose="020F0502020204030204" pitchFamily="34" charset="0"/>
              </a:rPr>
              <a:t>important</a:t>
            </a:r>
            <a:r>
              <a:rPr lang="en-US" sz="3000" dirty="0">
                <a:latin typeface="Calibri" panose="020F0502020204030204" pitchFamily="34" charset="0"/>
                <a:cs typeface="Calibri" panose="020F0502020204030204" pitchFamily="34" charset="0"/>
              </a:rPr>
              <a:t> to them?</a:t>
            </a:r>
          </a:p>
          <a:p>
            <a:pPr>
              <a:buFont typeface="Wingdings" pitchFamily="2" charset="2"/>
              <a:buChar char="§"/>
            </a:pPr>
            <a:r>
              <a:rPr lang="en-US" sz="3000" dirty="0">
                <a:latin typeface="Calibri" panose="020F0502020204030204" pitchFamily="34" charset="0"/>
                <a:cs typeface="Calibri" panose="020F0502020204030204" pitchFamily="34" charset="0"/>
              </a:rPr>
              <a:t>How can I guide the person, so they become more </a:t>
            </a:r>
            <a:r>
              <a:rPr lang="en-US" sz="3000" b="1" dirty="0">
                <a:latin typeface="Calibri" panose="020F0502020204030204" pitchFamily="34" charset="0"/>
                <a:cs typeface="Calibri" panose="020F0502020204030204" pitchFamily="34" charset="0"/>
              </a:rPr>
              <a:t>confident</a:t>
            </a:r>
            <a:r>
              <a:rPr lang="en-US" sz="3000" dirty="0">
                <a:latin typeface="Calibri" panose="020F0502020204030204" pitchFamily="34" charset="0"/>
                <a:cs typeface="Calibri" panose="020F0502020204030204" pitchFamily="34" charset="0"/>
              </a:rPr>
              <a:t> about change?</a:t>
            </a:r>
          </a:p>
          <a:p>
            <a:pPr>
              <a:buFont typeface="Wingdings" pitchFamily="2" charset="2"/>
              <a:buChar char="§"/>
            </a:pPr>
            <a:r>
              <a:rPr lang="en-US" sz="3000" dirty="0">
                <a:latin typeface="Calibri" panose="020F0502020204030204" pitchFamily="34" charset="0"/>
                <a:cs typeface="Calibri" panose="020F0502020204030204" pitchFamily="34" charset="0"/>
              </a:rPr>
              <a:t>The person must be the one verbalizing the reasons, needs, commitment, and steps toward changing.</a:t>
            </a:r>
          </a:p>
          <a:p>
            <a:pPr>
              <a:buFont typeface="Wingdings" pitchFamily="2" charset="2"/>
              <a:buChar char="§"/>
            </a:pPr>
            <a:r>
              <a:rPr lang="en-US" sz="3000" dirty="0">
                <a:latin typeface="Calibri" panose="020F0502020204030204" pitchFamily="34" charset="0"/>
                <a:cs typeface="Calibri" panose="020F0502020204030204" pitchFamily="34" charset="0"/>
              </a:rPr>
              <a:t>You reflect, affirm, and summarize the change talk. </a:t>
            </a:r>
          </a:p>
        </p:txBody>
      </p:sp>
      <p:sp>
        <p:nvSpPr>
          <p:cNvPr id="4" name="Slide Number Placeholder 3"/>
          <p:cNvSpPr>
            <a:spLocks noGrp="1"/>
          </p:cNvSpPr>
          <p:nvPr>
            <p:ph type="sldNum" sz="quarter" idx="12"/>
          </p:nvPr>
        </p:nvSpPr>
        <p:spPr/>
        <p:txBody>
          <a:bodyPr>
            <a:normAutofit fontScale="85000" lnSpcReduction="20000"/>
          </a:bodyPr>
          <a:lstStyle/>
          <a:p>
            <a:fld id="{0A2D6AD5-9121-4A82-B5C6-09CC0791399A}" type="slidenum">
              <a:rPr lang="en-US" smtClean="0"/>
              <a:t>20</a:t>
            </a:fld>
            <a:endParaRPr lang="en-US" dirty="0"/>
          </a:p>
        </p:txBody>
      </p:sp>
    </p:spTree>
    <p:extLst>
      <p:ext uri="{BB962C8B-B14F-4D97-AF65-F5344CB8AC3E}">
        <p14:creationId xmlns:p14="http://schemas.microsoft.com/office/powerpoint/2010/main" val="1923956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2">
                    <a:lumMod val="75000"/>
                  </a:schemeClr>
                </a:solidFill>
                <a:latin typeface="Calibri Light" panose="020F0302020204030204" pitchFamily="34" charset="0"/>
                <a:cs typeface="Calibri Light" panose="020F0302020204030204" pitchFamily="34" charset="0"/>
              </a:rPr>
              <a:t>Basic Assumptions</a:t>
            </a:r>
          </a:p>
        </p:txBody>
      </p:sp>
      <p:sp>
        <p:nvSpPr>
          <p:cNvPr id="3" name="Content Placeholder 2"/>
          <p:cNvSpPr>
            <a:spLocks noGrp="1"/>
          </p:cNvSpPr>
          <p:nvPr>
            <p:ph sz="quarter" idx="1"/>
          </p:nvPr>
        </p:nvSpPr>
        <p:spPr/>
        <p:txBody>
          <a:bodyPr>
            <a:normAutofit/>
          </a:bodyPr>
          <a:lstStyle/>
          <a:p>
            <a:pPr>
              <a:buFont typeface="Wingdings" pitchFamily="2" charset="2"/>
              <a:buChar char="§"/>
            </a:pPr>
            <a:r>
              <a:rPr lang="en-US" sz="3200" dirty="0">
                <a:latin typeface="Calibri" panose="020F0502020204030204" pitchFamily="34" charset="0"/>
                <a:cs typeface="Calibri" panose="020F0502020204030204" pitchFamily="34" charset="0"/>
              </a:rPr>
              <a:t>You are the mirror for “change talk”</a:t>
            </a:r>
          </a:p>
          <a:p>
            <a:pPr>
              <a:buFont typeface="Wingdings" pitchFamily="2" charset="2"/>
              <a:buChar char="§"/>
            </a:pPr>
            <a:r>
              <a:rPr lang="en-US" sz="3200" dirty="0">
                <a:latin typeface="Calibri" panose="020F0502020204030204" pitchFamily="34" charset="0"/>
                <a:cs typeface="Calibri" panose="020F0502020204030204" pitchFamily="34" charset="0"/>
              </a:rPr>
              <a:t>Reflect it back or evoke it so the person can “see” (hear), feel, and experience change</a:t>
            </a:r>
          </a:p>
          <a:p>
            <a:pPr>
              <a:buFont typeface="Wingdings" pitchFamily="2" charset="2"/>
              <a:buChar char="§"/>
            </a:pPr>
            <a:r>
              <a:rPr lang="en-US" sz="3200" dirty="0">
                <a:latin typeface="Calibri" panose="020F0502020204030204" pitchFamily="34" charset="0"/>
                <a:cs typeface="Calibri" panose="020F0502020204030204" pitchFamily="34" charset="0"/>
              </a:rPr>
              <a:t>The person seeking help must be the one verbalizing the reasons, needs, commitment, and steps towards behavioral change. </a:t>
            </a:r>
            <a:endParaRPr lang="en-US" sz="28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fld id="{0A2D6AD5-9121-4A82-B5C6-09CC0791399A}" type="slidenum">
              <a:rPr lang="en-US" smtClean="0"/>
              <a:t>21</a:t>
            </a:fld>
            <a:endParaRPr lang="en-US" dirty="0"/>
          </a:p>
        </p:txBody>
      </p:sp>
    </p:spTree>
    <p:extLst>
      <p:ext uri="{BB962C8B-B14F-4D97-AF65-F5344CB8AC3E}">
        <p14:creationId xmlns:p14="http://schemas.microsoft.com/office/powerpoint/2010/main" val="8383690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solidFill>
                  <a:schemeClr val="accent2">
                    <a:lumMod val="75000"/>
                  </a:schemeClr>
                </a:solidFill>
                <a:latin typeface="Calibri Light" panose="020F0302020204030204" pitchFamily="34" charset="0"/>
                <a:cs typeface="Calibri Light" panose="020F0302020204030204" pitchFamily="34" charset="0"/>
              </a:rPr>
              <a:t>Phase II MI Strategies: “Doing What Matters”</a:t>
            </a:r>
          </a:p>
        </p:txBody>
      </p:sp>
      <p:sp>
        <p:nvSpPr>
          <p:cNvPr id="3" name="Content Placeholder 2"/>
          <p:cNvSpPr>
            <a:spLocks noGrp="1"/>
          </p:cNvSpPr>
          <p:nvPr>
            <p:ph sz="quarter" idx="1"/>
          </p:nvPr>
        </p:nvSpPr>
        <p:spPr/>
        <p:txBody>
          <a:bodyPr>
            <a:noAutofit/>
          </a:bodyPr>
          <a:lstStyle/>
          <a:p>
            <a:pPr marL="0" indent="0">
              <a:buNone/>
            </a:pPr>
            <a:r>
              <a:rPr lang="en-US" sz="2500" dirty="0">
                <a:latin typeface="Calibri" panose="020F0502020204030204" pitchFamily="34" charset="0"/>
                <a:cs typeface="Calibri" panose="020F0502020204030204" pitchFamily="34" charset="0"/>
              </a:rPr>
              <a:t>Case Example 1: Carmen </a:t>
            </a:r>
          </a:p>
          <a:p>
            <a:pPr>
              <a:buFont typeface="Wingdings" pitchFamily="2" charset="2"/>
              <a:buChar char="§"/>
            </a:pPr>
            <a:endParaRPr lang="en-US" sz="2500" dirty="0">
              <a:latin typeface="Calibri" panose="020F0502020204030204" pitchFamily="34" charset="0"/>
              <a:cs typeface="Calibri" panose="020F0502020204030204" pitchFamily="34" charset="0"/>
            </a:endParaRPr>
          </a:p>
          <a:p>
            <a:pPr>
              <a:buFont typeface="Wingdings" pitchFamily="2" charset="2"/>
              <a:buChar char="§"/>
            </a:pPr>
            <a:endParaRPr lang="en-US" sz="2500" dirty="0">
              <a:latin typeface="Calibri" panose="020F0502020204030204" pitchFamily="34" charset="0"/>
              <a:cs typeface="Calibri" panose="020F0502020204030204" pitchFamily="34" charset="0"/>
            </a:endParaRPr>
          </a:p>
          <a:p>
            <a:pPr>
              <a:buFont typeface="Wingdings" pitchFamily="2" charset="2"/>
              <a:buChar char="§"/>
            </a:pPr>
            <a:endParaRPr lang="en-US" sz="2500" dirty="0">
              <a:latin typeface="Calibri" panose="020F0502020204030204" pitchFamily="34" charset="0"/>
              <a:cs typeface="Calibri" panose="020F0502020204030204" pitchFamily="34" charset="0"/>
            </a:endParaRPr>
          </a:p>
          <a:p>
            <a:pPr marL="0" indent="0">
              <a:buNone/>
            </a:pPr>
            <a:endParaRPr lang="en-US" sz="2500" dirty="0">
              <a:latin typeface="Calibri" panose="020F0502020204030204" pitchFamily="34" charset="0"/>
              <a:cs typeface="Calibri" panose="020F0502020204030204" pitchFamily="34" charset="0"/>
            </a:endParaRPr>
          </a:p>
          <a:p>
            <a:pPr marL="0" indent="0">
              <a:buNone/>
            </a:pPr>
            <a:r>
              <a:rPr lang="en-US" sz="2500" dirty="0">
                <a:latin typeface="Calibri" panose="020F0502020204030204" pitchFamily="34" charset="0"/>
                <a:cs typeface="Calibri" panose="020F0502020204030204" pitchFamily="34" charset="0"/>
              </a:rPr>
              <a:t>Case Example 2: Francine </a:t>
            </a:r>
          </a:p>
        </p:txBody>
      </p:sp>
      <p:sp>
        <p:nvSpPr>
          <p:cNvPr id="4" name="Slide Number Placeholder 3"/>
          <p:cNvSpPr>
            <a:spLocks noGrp="1"/>
          </p:cNvSpPr>
          <p:nvPr>
            <p:ph type="sldNum" sz="quarter" idx="12"/>
          </p:nvPr>
        </p:nvSpPr>
        <p:spPr/>
        <p:txBody>
          <a:bodyPr>
            <a:normAutofit fontScale="85000" lnSpcReduction="20000"/>
          </a:bodyPr>
          <a:lstStyle/>
          <a:p>
            <a:fld id="{0A2D6AD5-9121-4A82-B5C6-09CC0791399A}" type="slidenum">
              <a:rPr lang="en-US" smtClean="0"/>
              <a:t>22</a:t>
            </a:fld>
            <a:endParaRPr lang="en-US" dirty="0"/>
          </a:p>
        </p:txBody>
      </p:sp>
      <p:pic>
        <p:nvPicPr>
          <p:cNvPr id="9" name="Picture 8">
            <a:extLst>
              <a:ext uri="{FF2B5EF4-FFF2-40B4-BE49-F238E27FC236}">
                <a16:creationId xmlns:a16="http://schemas.microsoft.com/office/drawing/2014/main" id="{00A66F29-C2CE-9F41-B7DC-FBADA33265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4419600"/>
            <a:ext cx="2971800" cy="1799978"/>
          </a:xfrm>
          <a:prstGeom prst="rect">
            <a:avLst/>
          </a:prstGeom>
        </p:spPr>
      </p:pic>
      <p:pic>
        <p:nvPicPr>
          <p:cNvPr id="12" name="Picture 11" descr="A close up of a logo&#10;&#10;Description automatically generated">
            <a:extLst>
              <a:ext uri="{FF2B5EF4-FFF2-40B4-BE49-F238E27FC236}">
                <a16:creationId xmlns:a16="http://schemas.microsoft.com/office/drawing/2014/main" id="{5B5909E2-4381-F547-A0EA-DD304AAC7DE8}"/>
              </a:ext>
            </a:extLst>
          </p:cNvPr>
          <p:cNvPicPr>
            <a:picLocks noChangeAspect="1"/>
          </p:cNvPicPr>
          <p:nvPr/>
        </p:nvPicPr>
        <p:blipFill>
          <a:blip r:embed="rId3" cstate="print">
            <a:extLst>
              <a:ext uri="{BEBA8EAE-BF5A-486C-A8C5-ECC9F3942E4B}">
                <a14:imgProps xmlns:a14="http://schemas.microsoft.com/office/drawing/2010/main">
                  <a14:imgLayer r:embed="rId4">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066800" y="2007261"/>
            <a:ext cx="2211324" cy="1878939"/>
          </a:xfrm>
          <a:prstGeom prst="rect">
            <a:avLst/>
          </a:prstGeom>
        </p:spPr>
      </p:pic>
    </p:spTree>
    <p:extLst>
      <p:ext uri="{BB962C8B-B14F-4D97-AF65-F5344CB8AC3E}">
        <p14:creationId xmlns:p14="http://schemas.microsoft.com/office/powerpoint/2010/main" val="28044705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2">
                    <a:lumMod val="75000"/>
                  </a:schemeClr>
                </a:solidFill>
                <a:latin typeface="Calibri Light" panose="020F0302020204030204" pitchFamily="34" charset="0"/>
                <a:cs typeface="Calibri Light" panose="020F0302020204030204" pitchFamily="34" charset="0"/>
              </a:rPr>
              <a:t>“Doing What Matters”</a:t>
            </a:r>
          </a:p>
        </p:txBody>
      </p:sp>
      <p:sp>
        <p:nvSpPr>
          <p:cNvPr id="3" name="Content Placeholder 2"/>
          <p:cNvSpPr>
            <a:spLocks noGrp="1"/>
          </p:cNvSpPr>
          <p:nvPr>
            <p:ph sz="quarter" idx="1"/>
          </p:nvPr>
        </p:nvSpPr>
        <p:spPr/>
        <p:txBody>
          <a:bodyPr>
            <a:normAutofit/>
          </a:bodyPr>
          <a:lstStyle/>
          <a:p>
            <a:pPr>
              <a:buFont typeface="Wingdings" pitchFamily="2" charset="2"/>
              <a:buChar char="§"/>
            </a:pPr>
            <a:r>
              <a:rPr lang="en-US" sz="3000" dirty="0">
                <a:latin typeface="Calibri" panose="020F0502020204030204" pitchFamily="34" charset="0"/>
                <a:cs typeface="Calibri" panose="020F0502020204030204" pitchFamily="34" charset="0"/>
              </a:rPr>
              <a:t>Meeting them where they are at</a:t>
            </a:r>
          </a:p>
          <a:p>
            <a:pPr>
              <a:buFont typeface="Wingdings" pitchFamily="2" charset="2"/>
              <a:buChar char="§"/>
            </a:pPr>
            <a:r>
              <a:rPr lang="en-US" sz="3000" dirty="0">
                <a:latin typeface="Calibri" panose="020F0502020204030204" pitchFamily="34" charset="0"/>
                <a:cs typeface="Calibri" panose="020F0502020204030204" pitchFamily="34" charset="0"/>
              </a:rPr>
              <a:t>Offering alternatives </a:t>
            </a:r>
            <a:r>
              <a:rPr lang="en-US" sz="3000" i="1" dirty="0">
                <a:latin typeface="Calibri" panose="020F0502020204030204" pitchFamily="34" charset="0"/>
                <a:cs typeface="Calibri" panose="020F0502020204030204" pitchFamily="34" charset="0"/>
              </a:rPr>
              <a:t>with permission </a:t>
            </a:r>
            <a:r>
              <a:rPr lang="en-US" sz="3000" dirty="0">
                <a:latin typeface="Calibri" panose="020F0502020204030204" pitchFamily="34" charset="0"/>
                <a:cs typeface="Calibri" panose="020F0502020204030204" pitchFamily="34" charset="0"/>
              </a:rPr>
              <a:t>(using FaceTime vs. in-person visits)</a:t>
            </a:r>
          </a:p>
          <a:p>
            <a:pPr>
              <a:buFont typeface="Wingdings" pitchFamily="2" charset="2"/>
              <a:buChar char="§"/>
            </a:pPr>
            <a:r>
              <a:rPr lang="en-US" sz="3000" dirty="0">
                <a:latin typeface="Calibri" panose="020F0502020204030204" pitchFamily="34" charset="0"/>
                <a:cs typeface="Calibri" panose="020F0502020204030204" pitchFamily="34" charset="0"/>
              </a:rPr>
              <a:t>Collaborating with them on solutions that take what matters to them into account (not putting others in danger) to implement a creative approach in resolving the dilemma (conversing with a friend online)</a:t>
            </a:r>
          </a:p>
          <a:p>
            <a:pPr>
              <a:buFont typeface="Wingdings" pitchFamily="2" charset="2"/>
              <a:buChar char="§"/>
            </a:pPr>
            <a:endParaRPr lang="en-US" sz="30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fld id="{0A2D6AD5-9121-4A82-B5C6-09CC0791399A}" type="slidenum">
              <a:rPr lang="en-US" smtClean="0"/>
              <a:t>23</a:t>
            </a:fld>
            <a:endParaRPr lang="en-US" dirty="0"/>
          </a:p>
        </p:txBody>
      </p:sp>
    </p:spTree>
    <p:extLst>
      <p:ext uri="{BB962C8B-B14F-4D97-AF65-F5344CB8AC3E}">
        <p14:creationId xmlns:p14="http://schemas.microsoft.com/office/powerpoint/2010/main" val="40151074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2">
                    <a:lumMod val="75000"/>
                  </a:schemeClr>
                </a:solidFill>
                <a:latin typeface="Calibri Light" panose="020F0302020204030204" pitchFamily="34" charset="0"/>
                <a:cs typeface="Calibri Light" panose="020F0302020204030204" pitchFamily="34" charset="0"/>
              </a:rPr>
              <a:t>“Doing What Matters”</a:t>
            </a:r>
          </a:p>
        </p:txBody>
      </p:sp>
      <p:sp>
        <p:nvSpPr>
          <p:cNvPr id="3" name="Content Placeholder 2"/>
          <p:cNvSpPr>
            <a:spLocks noGrp="1"/>
          </p:cNvSpPr>
          <p:nvPr>
            <p:ph sz="quarter" idx="1"/>
          </p:nvPr>
        </p:nvSpPr>
        <p:spPr/>
        <p:txBody>
          <a:bodyPr>
            <a:normAutofit/>
          </a:bodyPr>
          <a:lstStyle/>
          <a:p>
            <a:pPr>
              <a:buFont typeface="Wingdings" pitchFamily="2" charset="2"/>
              <a:buChar char="§"/>
            </a:pPr>
            <a:r>
              <a:rPr lang="en-US" sz="3000" dirty="0">
                <a:latin typeface="Calibri" panose="020F0502020204030204" pitchFamily="34" charset="0"/>
                <a:cs typeface="Calibri" panose="020F0502020204030204" pitchFamily="34" charset="0"/>
              </a:rPr>
              <a:t>How do you get “change talk”? ASK FOR IT!</a:t>
            </a:r>
          </a:p>
          <a:p>
            <a:pPr lvl="1">
              <a:buFont typeface="Wingdings" pitchFamily="2" charset="2"/>
              <a:buChar char="§"/>
            </a:pPr>
            <a:r>
              <a:rPr lang="en-US" sz="2700" dirty="0">
                <a:latin typeface="Calibri" panose="020F0502020204030204" pitchFamily="34" charset="0"/>
                <a:cs typeface="Calibri" panose="020F0502020204030204" pitchFamily="34" charset="0"/>
              </a:rPr>
              <a:t>What do you think might need to change?</a:t>
            </a:r>
          </a:p>
          <a:p>
            <a:pPr lvl="1">
              <a:buFont typeface="Wingdings" pitchFamily="2" charset="2"/>
              <a:buChar char="§"/>
            </a:pPr>
            <a:r>
              <a:rPr lang="en-US" sz="2700" dirty="0">
                <a:latin typeface="Calibri" panose="020F0502020204030204" pitchFamily="34" charset="0"/>
                <a:cs typeface="Calibri" panose="020F0502020204030204" pitchFamily="34" charset="0"/>
              </a:rPr>
              <a:t>What did you do in the past to be successful?</a:t>
            </a:r>
          </a:p>
          <a:p>
            <a:pPr lvl="1">
              <a:buFont typeface="Wingdings" pitchFamily="2" charset="2"/>
              <a:buChar char="§"/>
            </a:pPr>
            <a:r>
              <a:rPr lang="en-US" sz="2700" dirty="0">
                <a:latin typeface="Calibri" panose="020F0502020204030204" pitchFamily="34" charset="0"/>
                <a:cs typeface="Calibri" panose="020F0502020204030204" pitchFamily="34" charset="0"/>
              </a:rPr>
              <a:t>What needs to happen?</a:t>
            </a:r>
          </a:p>
          <a:p>
            <a:pPr lvl="1">
              <a:buFont typeface="Wingdings" pitchFamily="2" charset="2"/>
              <a:buChar char="§"/>
            </a:pPr>
            <a:r>
              <a:rPr lang="en-US" sz="2700" dirty="0">
                <a:latin typeface="Calibri" panose="020F0502020204030204" pitchFamily="34" charset="0"/>
                <a:cs typeface="Calibri" panose="020F0502020204030204" pitchFamily="34" charset="0"/>
              </a:rPr>
              <a:t>How important is it to you to _____?</a:t>
            </a:r>
          </a:p>
          <a:p>
            <a:pPr lvl="1">
              <a:buFont typeface="Wingdings" pitchFamily="2" charset="2"/>
              <a:buChar char="§"/>
            </a:pPr>
            <a:r>
              <a:rPr lang="en-US" sz="2700" dirty="0">
                <a:latin typeface="Calibri" panose="020F0502020204030204" pitchFamily="34" charset="0"/>
                <a:cs typeface="Calibri" panose="020F0502020204030204" pitchFamily="34" charset="0"/>
              </a:rPr>
              <a:t>What do you think is the first step?</a:t>
            </a:r>
          </a:p>
          <a:p>
            <a:pPr lvl="1">
              <a:buFont typeface="Wingdings" pitchFamily="2" charset="2"/>
              <a:buChar char="§"/>
            </a:pPr>
            <a:r>
              <a:rPr lang="en-US" sz="2700" dirty="0">
                <a:latin typeface="Calibri" panose="020F0502020204030204" pitchFamily="34" charset="0"/>
                <a:cs typeface="Calibri" panose="020F0502020204030204" pitchFamily="34" charset="0"/>
              </a:rPr>
              <a:t>Where do we go from here?</a:t>
            </a:r>
          </a:p>
          <a:p>
            <a:pPr>
              <a:buFont typeface="Wingdings" pitchFamily="2" charset="2"/>
              <a:buChar char="§"/>
            </a:pPr>
            <a:endParaRPr lang="en-US" sz="30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fld id="{0A2D6AD5-9121-4A82-B5C6-09CC0791399A}" type="slidenum">
              <a:rPr lang="en-US" smtClean="0"/>
              <a:t>24</a:t>
            </a:fld>
            <a:endParaRPr lang="en-US" dirty="0"/>
          </a:p>
        </p:txBody>
      </p:sp>
    </p:spTree>
    <p:extLst>
      <p:ext uri="{BB962C8B-B14F-4D97-AF65-F5344CB8AC3E}">
        <p14:creationId xmlns:p14="http://schemas.microsoft.com/office/powerpoint/2010/main" val="42269984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2">
                    <a:lumMod val="75000"/>
                  </a:schemeClr>
                </a:solidFill>
                <a:latin typeface="Calibri Light" panose="020F0302020204030204" pitchFamily="34" charset="0"/>
                <a:cs typeface="Calibri Light" panose="020F0302020204030204" pitchFamily="34" charset="0"/>
              </a:rPr>
              <a:t>Change Talk 		Change Behavior</a:t>
            </a:r>
          </a:p>
        </p:txBody>
      </p:sp>
      <p:sp>
        <p:nvSpPr>
          <p:cNvPr id="3" name="Content Placeholder 2"/>
          <p:cNvSpPr>
            <a:spLocks noGrp="1"/>
          </p:cNvSpPr>
          <p:nvPr>
            <p:ph sz="quarter" idx="1"/>
          </p:nvPr>
        </p:nvSpPr>
        <p:spPr/>
        <p:txBody>
          <a:bodyPr>
            <a:normAutofit/>
          </a:bodyPr>
          <a:lstStyle/>
          <a:p>
            <a:pPr>
              <a:buFont typeface="Wingdings" pitchFamily="2" charset="2"/>
              <a:buChar char="§"/>
            </a:pPr>
            <a:r>
              <a:rPr lang="en-US" sz="3200" dirty="0">
                <a:latin typeface="Calibri" panose="020F0502020204030204" pitchFamily="34" charset="0"/>
                <a:cs typeface="Calibri" panose="020F0502020204030204" pitchFamily="34" charset="0"/>
              </a:rPr>
              <a:t>The more one talks about changing, the greater chance they will undergo behavior change. </a:t>
            </a:r>
            <a:endParaRPr lang="en-US" sz="2800" dirty="0">
              <a:latin typeface="Calibri" panose="020F0502020204030204" pitchFamily="34" charset="0"/>
              <a:cs typeface="Calibri" panose="020F0502020204030204" pitchFamily="34" charset="0"/>
            </a:endParaRPr>
          </a:p>
        </p:txBody>
      </p:sp>
      <p:sp>
        <p:nvSpPr>
          <p:cNvPr id="4" name="Right Arrow 3">
            <a:extLst>
              <a:ext uri="{FF2B5EF4-FFF2-40B4-BE49-F238E27FC236}">
                <a16:creationId xmlns:a16="http://schemas.microsoft.com/office/drawing/2014/main" id="{E6F9292B-4861-134F-A71E-445C8BF8168E}"/>
              </a:ext>
            </a:extLst>
          </p:cNvPr>
          <p:cNvSpPr/>
          <p:nvPr/>
        </p:nvSpPr>
        <p:spPr>
          <a:xfrm>
            <a:off x="3276600" y="606171"/>
            <a:ext cx="978408" cy="235458"/>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pic>
        <p:nvPicPr>
          <p:cNvPr id="6" name="Picture 5" descr="A close up of a sign&#10;&#10;Description automatically generated">
            <a:extLst>
              <a:ext uri="{FF2B5EF4-FFF2-40B4-BE49-F238E27FC236}">
                <a16:creationId xmlns:a16="http://schemas.microsoft.com/office/drawing/2014/main" id="{4F563B01-69EA-2544-B749-688BFD4B72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7000" y="3810000"/>
            <a:ext cx="3810000" cy="1905000"/>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0A2D6AD5-9121-4A82-B5C6-09CC0791399A}" type="slidenum">
              <a:rPr lang="en-US" smtClean="0"/>
              <a:t>25</a:t>
            </a:fld>
            <a:endParaRPr lang="en-US" dirty="0"/>
          </a:p>
        </p:txBody>
      </p:sp>
    </p:spTree>
    <p:extLst>
      <p:ext uri="{BB962C8B-B14F-4D97-AF65-F5344CB8AC3E}">
        <p14:creationId xmlns:p14="http://schemas.microsoft.com/office/powerpoint/2010/main" val="18007129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2">
                    <a:lumMod val="75000"/>
                  </a:schemeClr>
                </a:solidFill>
                <a:latin typeface="Calibri Light" panose="020F0302020204030204" pitchFamily="34" charset="0"/>
                <a:cs typeface="Calibri Light" panose="020F0302020204030204" pitchFamily="34" charset="0"/>
              </a:rPr>
              <a:t>“</a:t>
            </a:r>
            <a:r>
              <a:rPr lang="en-US" sz="4000" dirty="0">
                <a:solidFill>
                  <a:schemeClr val="accent2">
                    <a:lumMod val="75000"/>
                  </a:schemeClr>
                </a:solidFill>
                <a:latin typeface="Calibri Light" panose="020F0302020204030204" pitchFamily="34" charset="0"/>
                <a:cs typeface="Calibri Light" panose="020F0302020204030204" pitchFamily="34" charset="0"/>
              </a:rPr>
              <a:t>Doing What Matters”:</a:t>
            </a:r>
            <a:r>
              <a:rPr lang="en-US" sz="4000" b="1" dirty="0">
                <a:solidFill>
                  <a:schemeClr val="accent2">
                    <a:lumMod val="75000"/>
                  </a:schemeClr>
                </a:solidFill>
                <a:latin typeface="Calibri Light" panose="020F0302020204030204" pitchFamily="34" charset="0"/>
                <a:cs typeface="Calibri Light" panose="020F0302020204030204" pitchFamily="34" charset="0"/>
              </a:rPr>
              <a:t> E.A.R.S</a:t>
            </a:r>
          </a:p>
        </p:txBody>
      </p:sp>
      <p:sp>
        <p:nvSpPr>
          <p:cNvPr id="3" name="Content Placeholder 2"/>
          <p:cNvSpPr>
            <a:spLocks noGrp="1"/>
          </p:cNvSpPr>
          <p:nvPr>
            <p:ph sz="quarter" idx="1"/>
          </p:nvPr>
        </p:nvSpPr>
        <p:spPr>
          <a:xfrm>
            <a:off x="612648" y="1600200"/>
            <a:ext cx="8153400" cy="4800600"/>
          </a:xfrm>
        </p:spPr>
        <p:txBody>
          <a:bodyPr>
            <a:noAutofit/>
          </a:bodyPr>
          <a:lstStyle/>
          <a:p>
            <a:pPr>
              <a:buSzPct val="70000"/>
              <a:buFont typeface="Wingdings" panose="05000000000000000000" pitchFamily="2" charset="2"/>
              <a:buChar char="Ø"/>
            </a:pPr>
            <a:r>
              <a:rPr lang="en-US" sz="2500" b="1" u="sng" dirty="0">
                <a:latin typeface="Calibri" panose="020F0502020204030204" pitchFamily="34" charset="0"/>
                <a:cs typeface="Calibri" panose="020F0502020204030204" pitchFamily="34" charset="0"/>
              </a:rPr>
              <a:t>E</a:t>
            </a:r>
            <a:r>
              <a:rPr lang="en-US" sz="2500" b="1" dirty="0">
                <a:latin typeface="Calibri" panose="020F0502020204030204" pitchFamily="34" charset="0"/>
                <a:cs typeface="Calibri" panose="020F0502020204030204" pitchFamily="34" charset="0"/>
              </a:rPr>
              <a:t>laborate</a:t>
            </a:r>
            <a:r>
              <a:rPr lang="en-US" sz="2500" dirty="0">
                <a:latin typeface="Calibri" panose="020F0502020204030204" pitchFamily="34" charset="0"/>
                <a:cs typeface="Calibri" panose="020F0502020204030204" pitchFamily="34" charset="0"/>
              </a:rPr>
              <a:t>: ask for more details, intentions, elaboration, and about advantages and disadvantages looking back and looking forward; scaling question.</a:t>
            </a:r>
          </a:p>
          <a:p>
            <a:pPr>
              <a:buSzPct val="70000"/>
              <a:buFont typeface="Wingdings" panose="05000000000000000000" pitchFamily="2" charset="2"/>
              <a:buChar char="Ø"/>
            </a:pPr>
            <a:r>
              <a:rPr lang="en-US" sz="2500" b="1" u="sng" dirty="0">
                <a:latin typeface="Calibri" panose="020F0502020204030204" pitchFamily="34" charset="0"/>
                <a:cs typeface="Calibri" panose="020F0502020204030204" pitchFamily="34" charset="0"/>
              </a:rPr>
              <a:t>A</a:t>
            </a:r>
            <a:r>
              <a:rPr lang="en-US" sz="2500" b="1" dirty="0">
                <a:latin typeface="Calibri" panose="020F0502020204030204" pitchFamily="34" charset="0"/>
                <a:cs typeface="Calibri" panose="020F0502020204030204" pitchFamily="34" charset="0"/>
              </a:rPr>
              <a:t>ffirm</a:t>
            </a:r>
            <a:r>
              <a:rPr lang="en-US" sz="2500" dirty="0">
                <a:latin typeface="Calibri" panose="020F0502020204030204" pitchFamily="34" charset="0"/>
                <a:cs typeface="Calibri" panose="020F0502020204030204" pitchFamily="34" charset="0"/>
              </a:rPr>
              <a:t>: reinforce it; encourage and support it; comment favorably on it.   </a:t>
            </a:r>
          </a:p>
          <a:p>
            <a:pPr>
              <a:buSzPct val="70000"/>
              <a:buFont typeface="Wingdings" panose="05000000000000000000" pitchFamily="2" charset="2"/>
              <a:buChar char="Ø"/>
            </a:pPr>
            <a:r>
              <a:rPr lang="en-US" sz="2500" b="1" u="sng" dirty="0">
                <a:latin typeface="Calibri" panose="020F0502020204030204" pitchFamily="34" charset="0"/>
                <a:cs typeface="Calibri" panose="020F0502020204030204" pitchFamily="34" charset="0"/>
              </a:rPr>
              <a:t>R</a:t>
            </a:r>
            <a:r>
              <a:rPr lang="en-US" sz="2500" b="1" dirty="0">
                <a:latin typeface="Calibri" panose="020F0502020204030204" pitchFamily="34" charset="0"/>
                <a:cs typeface="Calibri" panose="020F0502020204030204" pitchFamily="34" charset="0"/>
              </a:rPr>
              <a:t>eflect</a:t>
            </a:r>
            <a:r>
              <a:rPr lang="en-US" sz="2500" dirty="0">
                <a:latin typeface="Calibri" panose="020F0502020204030204" pitchFamily="34" charset="0"/>
                <a:cs typeface="Calibri" panose="020F0502020204030204" pitchFamily="34" charset="0"/>
              </a:rPr>
              <a:t>: restate it back;  accept it, acknowledge it, continue the paragraph.  </a:t>
            </a:r>
          </a:p>
          <a:p>
            <a:pPr>
              <a:buSzPct val="70000"/>
              <a:buFont typeface="Wingdings" panose="05000000000000000000" pitchFamily="2" charset="2"/>
              <a:buChar char="Ø"/>
            </a:pPr>
            <a:r>
              <a:rPr lang="en-US" sz="2500" b="1" u="sng" dirty="0">
                <a:latin typeface="Calibri" panose="020F0502020204030204" pitchFamily="34" charset="0"/>
                <a:cs typeface="Calibri" panose="020F0502020204030204" pitchFamily="34" charset="0"/>
              </a:rPr>
              <a:t>S</a:t>
            </a:r>
            <a:r>
              <a:rPr lang="en-US" sz="2500" b="1" dirty="0">
                <a:latin typeface="Calibri" panose="020F0502020204030204" pitchFamily="34" charset="0"/>
                <a:cs typeface="Calibri" panose="020F0502020204030204" pitchFamily="34" charset="0"/>
              </a:rPr>
              <a:t>ummarize</a:t>
            </a:r>
            <a:r>
              <a:rPr lang="en-US" sz="2500" dirty="0">
                <a:latin typeface="Calibri" panose="020F0502020204030204" pitchFamily="34" charset="0"/>
                <a:cs typeface="Calibri" panose="020F0502020204030204" pitchFamily="34" charset="0"/>
              </a:rPr>
              <a:t>: collecting bouquets of change talk; gather the change statements offered and ask him/her to affirm and reaffirm his/her commitment</a:t>
            </a:r>
          </a:p>
          <a:p>
            <a:pPr>
              <a:buFont typeface="Wingdings" pitchFamily="2" charset="2"/>
              <a:buChar char="§"/>
            </a:pPr>
            <a:endParaRPr lang="en-US" sz="2500" dirty="0">
              <a:latin typeface="Calibri" panose="020F0502020204030204" pitchFamily="34" charset="0"/>
              <a:cs typeface="Calibri" panose="020F0502020204030204" pitchFamily="34" charset="0"/>
            </a:endParaRPr>
          </a:p>
        </p:txBody>
      </p:sp>
      <p:pic>
        <p:nvPicPr>
          <p:cNvPr id="4" name="Picture 2">
            <a:extLst>
              <a:ext uri="{FF2B5EF4-FFF2-40B4-BE49-F238E27FC236}">
                <a16:creationId xmlns:a16="http://schemas.microsoft.com/office/drawing/2014/main" id="{9741CDD8-1966-1F48-937F-7518AB67884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2930"/>
            <a:ext cx="693350" cy="11662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2"/>
          </p:nvPr>
        </p:nvSpPr>
        <p:spPr/>
        <p:txBody>
          <a:bodyPr>
            <a:normAutofit fontScale="85000" lnSpcReduction="20000"/>
          </a:bodyPr>
          <a:lstStyle/>
          <a:p>
            <a:fld id="{0A2D6AD5-9121-4A82-B5C6-09CC0791399A}" type="slidenum">
              <a:rPr lang="en-US" smtClean="0"/>
              <a:t>26</a:t>
            </a:fld>
            <a:endParaRPr lang="en-US" dirty="0"/>
          </a:p>
        </p:txBody>
      </p:sp>
    </p:spTree>
    <p:extLst>
      <p:ext uri="{BB962C8B-B14F-4D97-AF65-F5344CB8AC3E}">
        <p14:creationId xmlns:p14="http://schemas.microsoft.com/office/powerpoint/2010/main" val="19499244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2">
                    <a:lumMod val="75000"/>
                  </a:schemeClr>
                </a:solidFill>
                <a:latin typeface="Calibri Light" panose="020F0302020204030204" pitchFamily="34" charset="0"/>
                <a:cs typeface="Calibri Light" panose="020F0302020204030204" pitchFamily="34" charset="0"/>
              </a:rPr>
              <a:t>Final Thoughts and Questions</a:t>
            </a:r>
          </a:p>
        </p:txBody>
      </p:sp>
      <p:sp>
        <p:nvSpPr>
          <p:cNvPr id="3" name="Content Placeholder 2"/>
          <p:cNvSpPr>
            <a:spLocks noGrp="1"/>
          </p:cNvSpPr>
          <p:nvPr>
            <p:ph sz="quarter" idx="1"/>
          </p:nvPr>
        </p:nvSpPr>
        <p:spPr/>
        <p:txBody>
          <a:bodyPr>
            <a:normAutofit/>
          </a:bodyPr>
          <a:lstStyle/>
          <a:p>
            <a:pPr>
              <a:buFont typeface="Wingdings" pitchFamily="2" charset="2"/>
              <a:buChar char="§"/>
            </a:pPr>
            <a:r>
              <a:rPr lang="en-US" sz="3000" dirty="0">
                <a:latin typeface="Calibri" panose="020F0502020204030204" pitchFamily="34" charset="0"/>
                <a:cs typeface="Calibri" panose="020F0502020204030204" pitchFamily="34" charset="0"/>
              </a:rPr>
              <a:t>What did you learn, relearn and/or unlearn about MI?</a:t>
            </a:r>
          </a:p>
          <a:p>
            <a:pPr>
              <a:buFont typeface="Wingdings" pitchFamily="2" charset="2"/>
              <a:buChar char="§"/>
            </a:pPr>
            <a:r>
              <a:rPr lang="en-US" sz="3000" dirty="0">
                <a:latin typeface="Calibri" panose="020F0502020204030204" pitchFamily="34" charset="0"/>
                <a:cs typeface="Calibri" panose="020F0502020204030204" pitchFamily="34" charset="0"/>
              </a:rPr>
              <a:t>How will you apply the skills to your practice (professional) or personal situations?</a:t>
            </a:r>
          </a:p>
          <a:p>
            <a:pPr>
              <a:buFont typeface="Wingdings" pitchFamily="2" charset="2"/>
              <a:buChar char="§"/>
            </a:pPr>
            <a:r>
              <a:rPr lang="en-US" sz="3000" dirty="0">
                <a:latin typeface="Calibri" panose="020F0502020204030204" pitchFamily="34" charset="0"/>
                <a:cs typeface="Calibri" panose="020F0502020204030204" pitchFamily="34" charset="0"/>
              </a:rPr>
              <a:t>Other thoughts?</a:t>
            </a:r>
            <a:endParaRPr lang="en-US" sz="27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fld id="{0A2D6AD5-9121-4A82-B5C6-09CC0791399A}" type="slidenum">
              <a:rPr lang="en-US" smtClean="0"/>
              <a:t>27</a:t>
            </a:fld>
            <a:endParaRPr lang="en-US" dirty="0"/>
          </a:p>
        </p:txBody>
      </p:sp>
    </p:spTree>
    <p:extLst>
      <p:ext uri="{BB962C8B-B14F-4D97-AF65-F5344CB8AC3E}">
        <p14:creationId xmlns:p14="http://schemas.microsoft.com/office/powerpoint/2010/main" val="3675970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2">
                    <a:lumMod val="75000"/>
                  </a:schemeClr>
                </a:solidFill>
                <a:latin typeface="Calibri Light" panose="020F0302020204030204" pitchFamily="34" charset="0"/>
                <a:cs typeface="Calibri Light" panose="020F0302020204030204" pitchFamily="34" charset="0"/>
              </a:rPr>
              <a:t>Tailoring MI Spirit for COVID-19 Issues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0A2D6AD5-9121-4A82-B5C6-09CC0791399A}" type="slidenum">
              <a:rPr lang="en-US" smtClean="0"/>
              <a:t>3</a:t>
            </a:fld>
            <a:endParaRPr lang="en-US" dirty="0"/>
          </a:p>
        </p:txBody>
      </p:sp>
      <p:pic>
        <p:nvPicPr>
          <p:cNvPr id="5" name="Content Placeholder 4" descr="https://www.kff.org/wp-content/uploads/2020/04/9440-Figure-1.png"/>
          <p:cNvPicPr>
            <a:picLocks noGrp="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693081" y="1600200"/>
            <a:ext cx="7992533" cy="4495800"/>
          </a:xfrm>
          <a:prstGeom prst="rect">
            <a:avLst/>
          </a:prstGeom>
          <a:noFill/>
          <a:ln>
            <a:noFill/>
          </a:ln>
        </p:spPr>
      </p:pic>
    </p:spTree>
    <p:extLst>
      <p:ext uri="{BB962C8B-B14F-4D97-AF65-F5344CB8AC3E}">
        <p14:creationId xmlns:p14="http://schemas.microsoft.com/office/powerpoint/2010/main" val="2540265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2">
                    <a:lumMod val="75000"/>
                  </a:schemeClr>
                </a:solidFill>
                <a:latin typeface="Calibri Light" panose="020F0302020204030204" pitchFamily="34" charset="0"/>
                <a:cs typeface="Calibri Light" panose="020F0302020204030204" pitchFamily="34" charset="0"/>
              </a:rPr>
              <a:t>Tailoring MI Spirit for COVID-19 Issues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0A2D6AD5-9121-4A82-B5C6-09CC0791399A}" type="slidenum">
              <a:rPr lang="en-US" smtClean="0"/>
              <a:t>4</a:t>
            </a:fld>
            <a:endParaRPr lang="en-US" dirty="0"/>
          </a:p>
        </p:txBody>
      </p:sp>
      <p:pic>
        <p:nvPicPr>
          <p:cNvPr id="5" name="Content Placeholder 4" descr="https://www.kff.org/wp-content/uploads/2020/04/9440-Figure-3.png"/>
          <p:cNvPicPr>
            <a:picLocks noGrp="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693208" y="1600200"/>
            <a:ext cx="7992533" cy="4495800"/>
          </a:xfrm>
          <a:prstGeom prst="rect">
            <a:avLst/>
          </a:prstGeom>
          <a:noFill/>
          <a:ln>
            <a:noFill/>
          </a:ln>
        </p:spPr>
      </p:pic>
    </p:spTree>
    <p:extLst>
      <p:ext uri="{BB962C8B-B14F-4D97-AF65-F5344CB8AC3E}">
        <p14:creationId xmlns:p14="http://schemas.microsoft.com/office/powerpoint/2010/main" val="276233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2">
                    <a:lumMod val="75000"/>
                  </a:schemeClr>
                </a:solidFill>
                <a:latin typeface="Calibri Light" panose="020F0302020204030204" pitchFamily="34" charset="0"/>
                <a:cs typeface="Calibri Light" panose="020F0302020204030204" pitchFamily="34" charset="0"/>
              </a:rPr>
              <a:t>Tailoring MI Spirit for COVID-19 Issues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0A2D6AD5-9121-4A82-B5C6-09CC0791399A}" type="slidenum">
              <a:rPr lang="en-US" smtClean="0"/>
              <a:t>5</a:t>
            </a:fld>
            <a:endParaRPr lang="en-US" dirty="0"/>
          </a:p>
        </p:txBody>
      </p:sp>
      <p:pic>
        <p:nvPicPr>
          <p:cNvPr id="5" name="Content Placeholder 4" descr="https://www.kff.org/wp-content/uploads/2020/04/9440-Figure-4.png"/>
          <p:cNvPicPr>
            <a:picLocks noGrp="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693208" y="1600200"/>
            <a:ext cx="7992533" cy="4495800"/>
          </a:xfrm>
          <a:prstGeom prst="rect">
            <a:avLst/>
          </a:prstGeom>
          <a:noFill/>
          <a:ln>
            <a:noFill/>
          </a:ln>
        </p:spPr>
      </p:pic>
    </p:spTree>
    <p:extLst>
      <p:ext uri="{BB962C8B-B14F-4D97-AF65-F5344CB8AC3E}">
        <p14:creationId xmlns:p14="http://schemas.microsoft.com/office/powerpoint/2010/main" val="847426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2">
                    <a:lumMod val="75000"/>
                  </a:schemeClr>
                </a:solidFill>
                <a:latin typeface="Calibri Light" panose="020F0302020204030204" pitchFamily="34" charset="0"/>
                <a:cs typeface="Calibri Light" panose="020F0302020204030204" pitchFamily="34" charset="0"/>
              </a:rPr>
              <a:t>Tailoring MI Spirit for COVID-19 Issues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0A2D6AD5-9121-4A82-B5C6-09CC0791399A}" type="slidenum">
              <a:rPr lang="en-US" smtClean="0"/>
              <a:t>6</a:t>
            </a:fld>
            <a:endParaRPr lang="en-US" dirty="0"/>
          </a:p>
        </p:txBody>
      </p:sp>
      <p:sp>
        <p:nvSpPr>
          <p:cNvPr id="4" name="Content Placeholder 3"/>
          <p:cNvSpPr>
            <a:spLocks noGrp="1"/>
          </p:cNvSpPr>
          <p:nvPr>
            <p:ph sz="quarter" idx="1"/>
          </p:nvPr>
        </p:nvSpPr>
        <p:spPr/>
        <p:txBody>
          <a:bodyPr>
            <a:normAutofit/>
          </a:bodyPr>
          <a:lstStyle/>
          <a:p>
            <a:pPr>
              <a:buFont typeface="Wingdings" pitchFamily="2" charset="2"/>
              <a:buChar char="§"/>
            </a:pPr>
            <a:r>
              <a:rPr lang="en-US" sz="3400" dirty="0">
                <a:latin typeface="Calibri" panose="020F0502020204030204" pitchFamily="34" charset="0"/>
                <a:cs typeface="Calibri" panose="020F0502020204030204" pitchFamily="34" charset="0"/>
              </a:rPr>
              <a:t>There are a  range of issues associated with the pandemic.</a:t>
            </a:r>
          </a:p>
          <a:p>
            <a:pPr>
              <a:buFont typeface="Wingdings" pitchFamily="2" charset="2"/>
              <a:buChar char="§"/>
            </a:pPr>
            <a:r>
              <a:rPr lang="en-US" sz="3400" dirty="0">
                <a:latin typeface="Calibri" panose="020F0502020204030204" pitchFamily="34" charset="0"/>
                <a:cs typeface="Calibri" panose="020F0502020204030204" pitchFamily="34" charset="0"/>
              </a:rPr>
              <a:t>On the following slides are some examples:</a:t>
            </a:r>
          </a:p>
        </p:txBody>
      </p:sp>
    </p:spTree>
    <p:extLst>
      <p:ext uri="{BB962C8B-B14F-4D97-AF65-F5344CB8AC3E}">
        <p14:creationId xmlns:p14="http://schemas.microsoft.com/office/powerpoint/2010/main" val="2044462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52400"/>
            <a:ext cx="8226552" cy="1066800"/>
          </a:xfrm>
        </p:spPr>
        <p:txBody>
          <a:bodyPr>
            <a:normAutofit/>
          </a:bodyPr>
          <a:lstStyle/>
          <a:p>
            <a:r>
              <a:rPr lang="en-US" sz="4000" dirty="0">
                <a:solidFill>
                  <a:schemeClr val="accent2">
                    <a:lumMod val="75000"/>
                  </a:schemeClr>
                </a:solidFill>
                <a:latin typeface="Calibri Light" panose="020F0302020204030204" pitchFamily="34" charset="0"/>
                <a:cs typeface="Calibri Light" panose="020F0302020204030204" pitchFamily="34" charset="0"/>
              </a:rPr>
              <a:t>Tailoring MI Spirit for COVID-19 Issues</a:t>
            </a:r>
            <a:endParaRPr lang="en-US" sz="4000" dirty="0"/>
          </a:p>
        </p:txBody>
      </p:sp>
      <p:sp>
        <p:nvSpPr>
          <p:cNvPr id="3" name="Content Placeholder 2"/>
          <p:cNvSpPr>
            <a:spLocks noGrp="1"/>
          </p:cNvSpPr>
          <p:nvPr>
            <p:ph sz="quarter" idx="1"/>
          </p:nvPr>
        </p:nvSpPr>
        <p:spPr>
          <a:xfrm>
            <a:off x="612648" y="1600200"/>
            <a:ext cx="8378952" cy="4953000"/>
          </a:xfrm>
        </p:spPr>
        <p:txBody>
          <a:bodyPr>
            <a:noAutofit/>
          </a:bodyPr>
          <a:lstStyle/>
          <a:p>
            <a:pPr>
              <a:buFont typeface="Wingdings" pitchFamily="2" charset="2"/>
              <a:buChar char="§"/>
            </a:pPr>
            <a:r>
              <a:rPr lang="en-US" sz="3000" dirty="0">
                <a:latin typeface="Calibri" panose="020F0502020204030204" pitchFamily="34" charset="0"/>
                <a:cs typeface="Calibri" panose="020F0502020204030204" pitchFamily="34" charset="0"/>
              </a:rPr>
              <a:t>Non-adherence to preventative measures - e.g., not following social distancing rules or wearing a mask in public</a:t>
            </a:r>
          </a:p>
          <a:p>
            <a:pPr>
              <a:buFont typeface="Wingdings" pitchFamily="2" charset="2"/>
              <a:buChar char="§"/>
            </a:pPr>
            <a:endParaRPr lang="en-US" sz="3000" dirty="0">
              <a:latin typeface="Calibri" panose="020F0502020204030204" pitchFamily="34" charset="0"/>
              <a:cs typeface="Calibri" panose="020F0502020204030204" pitchFamily="34" charset="0"/>
            </a:endParaRPr>
          </a:p>
          <a:p>
            <a:pPr marL="0" indent="0">
              <a:buNone/>
            </a:pPr>
            <a:endParaRPr lang="en-US" sz="3000" dirty="0">
              <a:latin typeface="Calibri" panose="020F0502020204030204" pitchFamily="34" charset="0"/>
              <a:cs typeface="Calibri" panose="020F0502020204030204" pitchFamily="34" charset="0"/>
            </a:endParaRPr>
          </a:p>
          <a:p>
            <a:pPr marL="0" indent="0">
              <a:buNone/>
            </a:pPr>
            <a:endParaRPr lang="en-US" sz="3000" dirty="0">
              <a:latin typeface="Calibri" panose="020F0502020204030204" pitchFamily="34" charset="0"/>
              <a:cs typeface="Calibri" panose="020F0502020204030204" pitchFamily="34" charset="0"/>
            </a:endParaRPr>
          </a:p>
          <a:p>
            <a:pPr marL="0" indent="0">
              <a:buNone/>
            </a:pPr>
            <a:endParaRPr lang="en-US" sz="3000" dirty="0">
              <a:latin typeface="Calibri" panose="020F0502020204030204" pitchFamily="34" charset="0"/>
              <a:cs typeface="Calibri" panose="020F0502020204030204" pitchFamily="34" charset="0"/>
            </a:endParaRPr>
          </a:p>
        </p:txBody>
      </p:sp>
      <p:pic>
        <p:nvPicPr>
          <p:cNvPr id="7" name="Picture 6" descr="A close up of a sign&#10;&#10;Description automatically generated">
            <a:extLst>
              <a:ext uri="{FF2B5EF4-FFF2-40B4-BE49-F238E27FC236}">
                <a16:creationId xmlns:a16="http://schemas.microsoft.com/office/drawing/2014/main" id="{CBBE0D2C-0956-7F4F-816A-F9A0EA1C3B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73604" y="3198956"/>
            <a:ext cx="2304640" cy="1755488"/>
          </a:xfrm>
          <a:prstGeom prst="rect">
            <a:avLst/>
          </a:prstGeom>
        </p:spPr>
      </p:pic>
      <p:sp>
        <p:nvSpPr>
          <p:cNvPr id="4" name="Slide Number Placeholder 3"/>
          <p:cNvSpPr>
            <a:spLocks noGrp="1"/>
          </p:cNvSpPr>
          <p:nvPr>
            <p:ph type="sldNum" sz="quarter" idx="12"/>
          </p:nvPr>
        </p:nvSpPr>
        <p:spPr/>
        <p:txBody>
          <a:bodyPr>
            <a:normAutofit fontScale="85000" lnSpcReduction="20000"/>
          </a:bodyPr>
          <a:lstStyle/>
          <a:p>
            <a:fld id="{0A2D6AD5-9121-4A82-B5C6-09CC0791399A}" type="slidenum">
              <a:rPr lang="en-US" smtClean="0"/>
              <a:t>7</a:t>
            </a:fld>
            <a:endParaRPr lang="en-US" dirty="0"/>
          </a:p>
        </p:txBody>
      </p:sp>
    </p:spTree>
    <p:extLst>
      <p:ext uri="{BB962C8B-B14F-4D97-AF65-F5344CB8AC3E}">
        <p14:creationId xmlns:p14="http://schemas.microsoft.com/office/powerpoint/2010/main" val="1680621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2">
                    <a:lumMod val="75000"/>
                  </a:schemeClr>
                </a:solidFill>
                <a:latin typeface="Calibri Light" panose="020F0302020204030204" pitchFamily="34" charset="0"/>
                <a:cs typeface="Calibri Light" panose="020F0302020204030204" pitchFamily="34" charset="0"/>
              </a:rPr>
              <a:t>Tailoring MI Spirit for COVID-19 Issues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0A2D6AD5-9121-4A82-B5C6-09CC0791399A}" type="slidenum">
              <a:rPr lang="en-US" smtClean="0"/>
              <a:t>8</a:t>
            </a:fld>
            <a:endParaRPr lang="en-US" dirty="0"/>
          </a:p>
        </p:txBody>
      </p:sp>
      <p:sp>
        <p:nvSpPr>
          <p:cNvPr id="4" name="Content Placeholder 3"/>
          <p:cNvSpPr>
            <a:spLocks noGrp="1"/>
          </p:cNvSpPr>
          <p:nvPr>
            <p:ph sz="quarter" idx="1"/>
          </p:nvPr>
        </p:nvSpPr>
        <p:spPr/>
        <p:txBody>
          <a:bodyPr>
            <a:normAutofit lnSpcReduction="10000"/>
          </a:bodyPr>
          <a:lstStyle/>
          <a:p>
            <a:pPr>
              <a:buFont typeface="Wingdings" pitchFamily="2" charset="2"/>
              <a:buChar char="§"/>
            </a:pPr>
            <a:r>
              <a:rPr lang="en-US" dirty="0">
                <a:latin typeface="Calibri" panose="020F0502020204030204" pitchFamily="34" charset="0"/>
                <a:cs typeface="Calibri" panose="020F0502020204030204" pitchFamily="34" charset="0"/>
              </a:rPr>
              <a:t>Increased risks for (1) individuals having substance use disorders,  (2) people with chronic respiratory conditions, (3) older individuals, (4) people not residing in permanent settings, (5) incarcerated  persons, (6) individuals in unstable marital relationships, and (7) health care workers </a:t>
            </a:r>
          </a:p>
          <a:p>
            <a:pPr>
              <a:buFont typeface="Wingdings" pitchFamily="2" charset="2"/>
              <a:buChar char="§"/>
            </a:pPr>
            <a:endParaRPr lang="en-US" dirty="0">
              <a:latin typeface="Calibri" panose="020F0502020204030204" pitchFamily="34" charset="0"/>
              <a:cs typeface="Calibri" panose="020F0502020204030204" pitchFamily="34" charset="0"/>
            </a:endParaRPr>
          </a:p>
          <a:p>
            <a:pPr>
              <a:buFont typeface="Wingdings" pitchFamily="2" charset="2"/>
              <a:buChar char="§"/>
            </a:pPr>
            <a:r>
              <a:rPr lang="en-US" dirty="0">
                <a:latin typeface="Calibri" panose="020F0502020204030204" pitchFamily="34" charset="0"/>
                <a:cs typeface="Calibri" panose="020F0502020204030204" pitchFamily="34" charset="0"/>
              </a:rPr>
              <a:t>Many of the above individuals lack access to health care resources and social support which further increases the health care risks.   </a:t>
            </a:r>
          </a:p>
        </p:txBody>
      </p:sp>
    </p:spTree>
    <p:extLst>
      <p:ext uri="{BB962C8B-B14F-4D97-AF65-F5344CB8AC3E}">
        <p14:creationId xmlns:p14="http://schemas.microsoft.com/office/powerpoint/2010/main" val="819953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C391595-B9EF-404D-A36F-754EFAE7B79B}"/>
              </a:ext>
            </a:extLst>
          </p:cNvPr>
          <p:cNvSpPr>
            <a:spLocks noGrp="1"/>
          </p:cNvSpPr>
          <p:nvPr>
            <p:ph type="ctrTitle"/>
          </p:nvPr>
        </p:nvSpPr>
        <p:spPr/>
        <p:txBody>
          <a:bodyPr>
            <a:normAutofit/>
          </a:bodyPr>
          <a:lstStyle/>
          <a:p>
            <a:r>
              <a:rPr lang="en-US" b="1" dirty="0">
                <a:solidFill>
                  <a:schemeClr val="accent2">
                    <a:lumMod val="75000"/>
                  </a:schemeClr>
                </a:solidFill>
                <a:latin typeface="Calibri Light" panose="020F0302020204030204" pitchFamily="34" charset="0"/>
                <a:cs typeface="Calibri Light" panose="020F0302020204030204" pitchFamily="34" charset="0"/>
              </a:rPr>
              <a:t>Infusing MI Spirit into COVID-19 Issues</a:t>
            </a:r>
            <a:endParaRPr lang="en-US" b="1" dirty="0">
              <a:solidFill>
                <a:schemeClr val="accent2">
                  <a:lumMod val="75000"/>
                </a:schemeClr>
              </a:solidFill>
            </a:endParaRPr>
          </a:p>
        </p:txBody>
      </p:sp>
      <p:sp>
        <p:nvSpPr>
          <p:cNvPr id="3" name="Slide Number Placeholder 2"/>
          <p:cNvSpPr>
            <a:spLocks noGrp="1"/>
          </p:cNvSpPr>
          <p:nvPr>
            <p:ph type="sldNum" sz="quarter" idx="12"/>
          </p:nvPr>
        </p:nvSpPr>
        <p:spPr/>
        <p:txBody>
          <a:bodyPr>
            <a:normAutofit/>
          </a:bodyPr>
          <a:lstStyle/>
          <a:p>
            <a:fld id="{0A2D6AD5-9121-4A82-B5C6-09CC0791399A}" type="slidenum">
              <a:rPr lang="en-US" smtClean="0"/>
              <a:t>9</a:t>
            </a:fld>
            <a:endParaRPr lang="en-US" dirty="0"/>
          </a:p>
        </p:txBody>
      </p:sp>
    </p:spTree>
    <p:extLst>
      <p:ext uri="{BB962C8B-B14F-4D97-AF65-F5344CB8AC3E}">
        <p14:creationId xmlns:p14="http://schemas.microsoft.com/office/powerpoint/2010/main" val="181443267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5824</TotalTime>
  <Words>1209</Words>
  <Application>Microsoft Macintosh PowerPoint</Application>
  <PresentationFormat>On-screen Show (4:3)</PresentationFormat>
  <Paragraphs>132</Paragraphs>
  <Slides>27</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Calibri</vt:lpstr>
      <vt:lpstr>Calibri Light</vt:lpstr>
      <vt:lpstr>Tw Cen MT</vt:lpstr>
      <vt:lpstr>Wingdings</vt:lpstr>
      <vt:lpstr>Wingdings 2</vt:lpstr>
      <vt:lpstr>Median</vt:lpstr>
      <vt:lpstr>Tailoring MI Spirit for COVID-19 Issues </vt:lpstr>
      <vt:lpstr>Tailoring MI Spirit for COVID-19 Issues</vt:lpstr>
      <vt:lpstr>Tailoring MI Spirit for COVID-19 Issues</vt:lpstr>
      <vt:lpstr>Tailoring MI Spirit for COVID-19 Issues</vt:lpstr>
      <vt:lpstr>Tailoring MI Spirit for COVID-19 Issues</vt:lpstr>
      <vt:lpstr>Tailoring MI Spirit for COVID-19 Issues</vt:lpstr>
      <vt:lpstr>Tailoring MI Spirit for COVID-19 Issues</vt:lpstr>
      <vt:lpstr>Tailoring MI Spirit for COVID-19 Issues</vt:lpstr>
      <vt:lpstr>Infusing MI Spirit into COVID-19 Issues</vt:lpstr>
      <vt:lpstr>PowerPoint Presentation</vt:lpstr>
      <vt:lpstr>Infusing MI Spirit into COVID-19 Issues</vt:lpstr>
      <vt:lpstr>Infusing MI Spirit into COVID-19 Issues</vt:lpstr>
      <vt:lpstr>Phase I MI Strategies: “Asking What Matters”</vt:lpstr>
      <vt:lpstr>Case Example I</vt:lpstr>
      <vt:lpstr>Case Example II</vt:lpstr>
      <vt:lpstr>Phase I MI Strategies: “Asking What Matters”</vt:lpstr>
      <vt:lpstr>“Asking What Matters?”</vt:lpstr>
      <vt:lpstr>Reflections, Reflections, Reflections</vt:lpstr>
      <vt:lpstr>Reflections</vt:lpstr>
      <vt:lpstr>Phase II MI Strategies: “Doing What Matters”</vt:lpstr>
      <vt:lpstr>Basic Assumptions</vt:lpstr>
      <vt:lpstr>Phase II MI Strategies: “Doing What Matters”</vt:lpstr>
      <vt:lpstr>“Doing What Matters”</vt:lpstr>
      <vt:lpstr>“Doing What Matters”</vt:lpstr>
      <vt:lpstr>Change Talk   Change Behavior</vt:lpstr>
      <vt:lpstr>“Doing What Matters”: E.A.R.S</vt:lpstr>
      <vt:lpstr>Final Thoughts and Questions</vt:lpstr>
    </vt:vector>
  </TitlesOfParts>
  <Company>Yale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Infusing Motivational Interviewing into Field Placement</dc:title>
  <dc:creator>Mary Piepmeier</dc:creator>
  <cp:lastModifiedBy>mary piepmeier</cp:lastModifiedBy>
  <cp:revision>4301</cp:revision>
  <cp:lastPrinted>2020-05-19T14:43:45Z</cp:lastPrinted>
  <dcterms:created xsi:type="dcterms:W3CDTF">2018-01-09T16:28:56Z</dcterms:created>
  <dcterms:modified xsi:type="dcterms:W3CDTF">2020-05-21T12:55:37Z</dcterms:modified>
</cp:coreProperties>
</file>