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45"/>
  </p:notesMasterIdLst>
  <p:sldIdLst>
    <p:sldId id="294" r:id="rId2"/>
    <p:sldId id="295" r:id="rId3"/>
    <p:sldId id="296" r:id="rId4"/>
    <p:sldId id="257" r:id="rId5"/>
    <p:sldId id="256" r:id="rId6"/>
    <p:sldId id="297" r:id="rId7"/>
    <p:sldId id="258" r:id="rId8"/>
    <p:sldId id="259" r:id="rId9"/>
    <p:sldId id="260" r:id="rId10"/>
    <p:sldId id="262" r:id="rId11"/>
    <p:sldId id="298" r:id="rId12"/>
    <p:sldId id="263" r:id="rId13"/>
    <p:sldId id="264" r:id="rId14"/>
    <p:sldId id="266" r:id="rId15"/>
    <p:sldId id="267" r:id="rId16"/>
    <p:sldId id="275" r:id="rId17"/>
    <p:sldId id="289" r:id="rId18"/>
    <p:sldId id="285" r:id="rId19"/>
    <p:sldId id="286" r:id="rId20"/>
    <p:sldId id="287" r:id="rId21"/>
    <p:sldId id="281" r:id="rId22"/>
    <p:sldId id="290" r:id="rId23"/>
    <p:sldId id="291" r:id="rId24"/>
    <p:sldId id="268" r:id="rId25"/>
    <p:sldId id="284" r:id="rId26"/>
    <p:sldId id="282" r:id="rId27"/>
    <p:sldId id="283" r:id="rId28"/>
    <p:sldId id="276" r:id="rId29"/>
    <p:sldId id="277" r:id="rId30"/>
    <p:sldId id="301" r:id="rId31"/>
    <p:sldId id="304" r:id="rId32"/>
    <p:sldId id="303" r:id="rId33"/>
    <p:sldId id="305" r:id="rId34"/>
    <p:sldId id="310" r:id="rId35"/>
    <p:sldId id="306" r:id="rId36"/>
    <p:sldId id="307" r:id="rId37"/>
    <p:sldId id="308" r:id="rId38"/>
    <p:sldId id="309" r:id="rId39"/>
    <p:sldId id="293" r:id="rId40"/>
    <p:sldId id="269" r:id="rId41"/>
    <p:sldId id="288" r:id="rId42"/>
    <p:sldId id="299" r:id="rId43"/>
    <p:sldId id="300" r:id="rId44"/>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2549" autoAdjust="0"/>
  </p:normalViewPr>
  <p:slideViewPr>
    <p:cSldViewPr snapToGrid="0">
      <p:cViewPr varScale="1">
        <p:scale>
          <a:sx n="77" d="100"/>
          <a:sy n="77" d="100"/>
        </p:scale>
        <p:origin x="71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98FE6E42-BC46-4A11-8CE4-BF5796B1FA0C}" type="datetimeFigureOut">
              <a:rPr lang="en-US" smtClean="0"/>
              <a:t>5/16/20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2926D72-E6C7-46A1-A4E8-3266603FCFEA}" type="slidenum">
              <a:rPr lang="en-US" smtClean="0"/>
              <a:t>‹#›</a:t>
            </a:fld>
            <a:endParaRPr lang="en-US"/>
          </a:p>
        </p:txBody>
      </p:sp>
    </p:spTree>
    <p:extLst>
      <p:ext uri="{BB962C8B-B14F-4D97-AF65-F5344CB8AC3E}">
        <p14:creationId xmlns:p14="http://schemas.microsoft.com/office/powerpoint/2010/main" val="100516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ytimes.com/interactive/2020/04/28/world/asia/coronavirus-singapore-migrant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bsnews.com/news/deported-migrants-guatemala-coronavirus-cases/" TargetMode="External"/><Relationship Id="rId5" Type="http://schemas.openxmlformats.org/officeDocument/2006/relationships/hyperlink" Target="https://www.npr.org/sections/coronavirus-live-updates/2020/04/15/834999661/official-alleges-the-u-s-has-deported-many-covid-19-positive-migrants-to-guatema" TargetMode="External"/><Relationship Id="rId4" Type="http://schemas.openxmlformats.org/officeDocument/2006/relationships/hyperlink" Target="https://www.npr.org/sections/coronavirus-live-updates/2020/05/05/850542938/migrants-are-among-the-worst-hit-by-covid-19-in-saudi-arabia-and-gulf-countrie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si.gov.sa/english/"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voxeu.org/article/covid-19-immigrant-workers-europ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rldbank.org/en/topic/migrationremittancesdiasporaissues/brief/migration-remittances-data" TargetMode="External"/><Relationship Id="rId7" Type="http://schemas.openxmlformats.org/officeDocument/2006/relationships/hyperlink" Target="https://migrationdataportal.org/themes/urbanisation-et-migr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data.uis.unesco.org/Index.aspx?DataSetCode=EDULIT_DS" TargetMode="External"/><Relationship Id="rId5" Type="http://schemas.openxmlformats.org/officeDocument/2006/relationships/hyperlink" Target="https://migrationdataportal.org/themes/international-students" TargetMode="External"/><Relationship Id="rId4" Type="http://schemas.openxmlformats.org/officeDocument/2006/relationships/hyperlink" Target="https://blogs.worldbank.org/peoplemove/data-release-remittances-low-and-middle-income-countries-track-reach-551-billion-2019"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migrationdataportal.org/themes/migrant-deaths-and-disappearances" TargetMode="External"/><Relationship Id="rId3" Type="http://schemas.openxmlformats.org/officeDocument/2006/relationships/hyperlink" Target="https://migrationdataportal.org/themes/forced-migration-or-displacement" TargetMode="External"/><Relationship Id="rId7" Type="http://schemas.openxmlformats.org/officeDocument/2006/relationships/hyperlink" Target="https://www.internal-displacement.org/global-report/grid2020/%22%20%5Ct%20%22_blan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un.org/en/development/desa/population/migration/data/estimates2/estimates19.asp" TargetMode="External"/><Relationship Id="rId5" Type="http://schemas.openxmlformats.org/officeDocument/2006/relationships/hyperlink" Target="https://news.un.org/en/story/2020/04/1061842?utm_source=Unknown+List&amp;utm_campaign=ddefcc0d5d-EMAIL_CAMPAIGN_2020_04_16_03_18&amp;utm_medium=email&amp;utm_term=0_-ddefcc0d5d-" TargetMode="External"/><Relationship Id="rId4" Type="http://schemas.openxmlformats.org/officeDocument/2006/relationships/hyperlink" Target="https://migrationdataportal.org/themes/environmental_migration" TargetMode="External"/><Relationship Id="rId9" Type="http://schemas.openxmlformats.org/officeDocument/2006/relationships/hyperlink" Target="https://www.iom.int/news/covid-19-control-measures-gap-sar-capacity-increases-concern-about-invisible-shipwrecks?utm_source=Unknown%20List&amp;utm_campaign=bb10a2b60b-EMAIL_CAMPAIGN_2020_05_12_05_28&amp;utm_medium=email&amp;utm_term=0_-bb10a2b60b-"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ncbi.nlm.nih.gov/pmc/articles/PMC6039731/"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migrationdataportal.org/themes/migration-data-relevant-covid-19-pandemic" TargetMode="External"/><Relationship Id="rId4" Type="http://schemas.openxmlformats.org/officeDocument/2006/relationships/hyperlink" Target="https://migrationdataportal.org/blog/national-preparedness-and-response-plans-covid-19-and-other-diseases-why"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igrationdataportal.org/themes/migration-data-relevant-covid-19-pandemic"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publications.iom.int/system/files/wmr2015_en.pdf%22%20%5Ct%20%22_blank" TargetMode="External"/><Relationship Id="rId4" Type="http://schemas.openxmlformats.org/officeDocument/2006/relationships/hyperlink" Target="https://migration.iom.in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igrationdataportal.org/themes/migration-data-relevant-covid-19-pandemi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1</a:t>
            </a:fld>
            <a:endParaRPr lang="en-US"/>
          </a:p>
        </p:txBody>
      </p:sp>
    </p:spTree>
    <p:extLst>
      <p:ext uri="{BB962C8B-B14F-4D97-AF65-F5344CB8AC3E}">
        <p14:creationId xmlns:p14="http://schemas.microsoft.com/office/powerpoint/2010/main" val="247598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https://www.nytimes.com/interactive/2020/04/28/world/asia/coronavirus-singapore-migrants.html</a:t>
            </a:r>
            <a:endParaRPr lang="en-US" dirty="0"/>
          </a:p>
          <a:p>
            <a:endParaRPr lang="en-US" dirty="0"/>
          </a:p>
          <a:p>
            <a:r>
              <a:rPr lang="en-US" dirty="0">
                <a:hlinkClick r:id="rId4"/>
              </a:rPr>
              <a:t>https://www.npr.org/sections/coronavirus-live-updates/2020/05/05/850542938/migrants-are-among-the-worst-hit-by-covid-19-in-saudi-arabia-and-gulf-countries</a:t>
            </a:r>
            <a:endParaRPr lang="en-US" dirty="0"/>
          </a:p>
          <a:p>
            <a:endParaRPr lang="en-US" dirty="0"/>
          </a:p>
          <a:p>
            <a:r>
              <a:rPr lang="en-US" dirty="0">
                <a:hlinkClick r:id="rId5"/>
              </a:rPr>
              <a:t>https://www.npr.org/sections/coronavirus-live-updates/2020/04/15/834999661/official-alleges-the-u-s-has-deported-many-covid-19-positive-migrants-to-guatema</a:t>
            </a:r>
            <a:endParaRPr lang="en-US" dirty="0"/>
          </a:p>
          <a:p>
            <a:endParaRPr lang="en-US" dirty="0"/>
          </a:p>
          <a:p>
            <a:r>
              <a:rPr lang="en-US" dirty="0">
                <a:hlinkClick r:id="rId6"/>
              </a:rPr>
              <a:t>https://www.cbsnews.com/news/deported-migrants-guatemala-coronavirus-cases/</a:t>
            </a:r>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10</a:t>
            </a:fld>
            <a:endParaRPr lang="en-US"/>
          </a:p>
        </p:txBody>
      </p:sp>
    </p:spTree>
    <p:extLst>
      <p:ext uri="{BB962C8B-B14F-4D97-AF65-F5344CB8AC3E}">
        <p14:creationId xmlns:p14="http://schemas.microsoft.com/office/powerpoint/2010/main" val="33984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Although Saudi Arabia has the lowest percentage of migrant </a:t>
            </a:r>
            <a:r>
              <a:rPr lang="en-US" sz="1200" b="0" i="0" kern="1200" dirty="0" err="1">
                <a:solidFill>
                  <a:schemeClr val="tx1"/>
                </a:solidFill>
                <a:effectLst/>
                <a:latin typeface="+mn-lt"/>
                <a:ea typeface="+mn-ea"/>
                <a:cs typeface="+mn-cs"/>
              </a:rPr>
              <a:t>labourers</a:t>
            </a:r>
            <a:r>
              <a:rPr lang="en-US" sz="1200" b="0" i="0" kern="1200" dirty="0">
                <a:solidFill>
                  <a:schemeClr val="tx1"/>
                </a:solidFill>
                <a:effectLst/>
                <a:latin typeface="+mn-lt"/>
                <a:ea typeface="+mn-ea"/>
                <a:cs typeface="+mn-cs"/>
              </a:rPr>
              <a:t> in the workforce of all the Gulf states—officially just over 50% but probably somewhat higher in reality—the sheer numbers involved have far reaching implications, not only for Saudi Arabia itself, but for the region and for sending countries. The country has a population of </a:t>
            </a:r>
            <a:r>
              <a:rPr lang="en-US" sz="1200" b="0" i="0" u="sng" kern="1200" dirty="0">
                <a:solidFill>
                  <a:schemeClr val="tx1"/>
                </a:solidFill>
                <a:effectLst/>
                <a:latin typeface="+mn-lt"/>
                <a:ea typeface="+mn-ea"/>
                <a:cs typeface="+mn-cs"/>
                <a:hlinkClick r:id="rId3"/>
              </a:rPr>
              <a:t>30 million</a:t>
            </a:r>
            <a:r>
              <a:rPr lang="en-US" sz="1200" b="0" i="0" kern="1200" dirty="0">
                <a:solidFill>
                  <a:schemeClr val="tx1"/>
                </a:solidFill>
                <a:effectLst/>
                <a:latin typeface="+mn-lt"/>
                <a:ea typeface="+mn-ea"/>
                <a:cs typeface="+mn-cs"/>
              </a:rPr>
              <a:t>, of whom 10 million are immigrants</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Malaysuia</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Immigrant key workers in Europe: How many and where?</a:t>
            </a:r>
          </a:p>
          <a:p>
            <a:pPr fontAlgn="base"/>
            <a:r>
              <a:rPr lang="en-US" sz="1200" b="0" i="0" kern="1200" dirty="0">
                <a:solidFill>
                  <a:schemeClr val="tx1"/>
                </a:solidFill>
                <a:effectLst/>
                <a:latin typeface="+mn-lt"/>
                <a:ea typeface="+mn-ea"/>
                <a:cs typeface="+mn-cs"/>
              </a:rPr>
              <a:t>How many immigrants are employed in the occupations that have been identified as essential in the response to the COVID-19 pandemic in the EU? We address this question in joint work with Jacopo Mazza (J.R.C. European Commission) (</a:t>
            </a:r>
            <a:r>
              <a:rPr lang="en-US" sz="1200" b="0" i="0" kern="1200" dirty="0" err="1">
                <a:solidFill>
                  <a:schemeClr val="tx1"/>
                </a:solidFill>
                <a:effectLst/>
                <a:latin typeface="+mn-lt"/>
                <a:ea typeface="+mn-ea"/>
                <a:cs typeface="+mn-cs"/>
              </a:rPr>
              <a:t>Fasani</a:t>
            </a:r>
            <a:r>
              <a:rPr lang="en-US" sz="1200" b="0" i="0" kern="1200" dirty="0">
                <a:solidFill>
                  <a:schemeClr val="tx1"/>
                </a:solidFill>
                <a:effectLst/>
                <a:latin typeface="+mn-lt"/>
                <a:ea typeface="+mn-ea"/>
                <a:cs typeface="+mn-cs"/>
              </a:rPr>
              <a:t> and Mazza 2020). We base our analysis on the most recent wave (2018) of the EU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Force Survey (EU-LFS). We restrict our sample to employed workers in the 15 to 64 age bracket and distinguish two main groups of migrants (EU mobile and extra-EU citizens) based on their country of birth. Finally, we identify the list of key occupations by combining information from the European Commission and the Dutch government.</a:t>
            </a:r>
          </a:p>
          <a:p>
            <a:pPr fontAlgn="base"/>
            <a:r>
              <a:rPr lang="en-US" sz="1200" b="0" i="0" kern="1200" dirty="0">
                <a:solidFill>
                  <a:schemeClr val="tx1"/>
                </a:solidFill>
                <a:effectLst/>
                <a:latin typeface="+mn-lt"/>
                <a:ea typeface="+mn-ea"/>
                <a:cs typeface="+mn-cs"/>
              </a:rPr>
              <a:t>According to our definitions and estimates, approximately 31% of employed working-age individuals are key workers in the EU, although this share varies widely across Europe, from over 40% in Denmark and France to just above 10% in Bulgaria and Slovenia.  On average, 13% of key workers are immigrants in the EU. Figure 1 shows wide variation across member states: The share of immigrant key workers is close to zero in Eastern European countries such as Romania, Bulgaria, Poland and Slovakia, while it fluctuates around 20% in countries such as Italy, Belgium, Germany, Sweden and Austria. The largest figures are observed in Ireland (26%), Cyprus (29%) and Luxembourg (53%). In most countries, the share of Extra-EU key workers is larger than the EU-mobile share.</a:t>
            </a:r>
          </a:p>
          <a:p>
            <a:r>
              <a:rPr lang="en-US" sz="1200" b="0" i="0" kern="1200" dirty="0">
                <a:solidFill>
                  <a:schemeClr val="tx1"/>
                </a:solidFill>
                <a:effectLst/>
                <a:latin typeface="+mn-lt"/>
                <a:ea typeface="+mn-ea"/>
                <a:cs typeface="+mn-cs"/>
              </a:rPr>
              <a:t>3.4 Million immigrants from 31.5M </a:t>
            </a:r>
            <a:r>
              <a:rPr lang="en-US" dirty="0">
                <a:hlinkClick r:id="rId4"/>
              </a:rPr>
              <a:t>https://voxeu.org/article/covid-19-immigrant-workers-europe</a:t>
            </a:r>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11</a:t>
            </a:fld>
            <a:endParaRPr lang="en-US"/>
          </a:p>
        </p:txBody>
      </p:sp>
    </p:spTree>
    <p:extLst>
      <p:ext uri="{BB962C8B-B14F-4D97-AF65-F5344CB8AC3E}">
        <p14:creationId xmlns:p14="http://schemas.microsoft.com/office/powerpoint/2010/main" val="215456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Globally, 8 of the 15 countries most affected by COVID-19 - the United States of America, Switzerland, Germany, the Russian Federation, China, France, the Netherlands, and the United Kingdom - were among the 15 countries from which the highest amounts of remittances were sent in 2018. Remittances from these eight countries made up more than 25 per cent of all global remittances in 2018 (GMDAC analysis based on </a:t>
            </a:r>
            <a:r>
              <a:rPr lang="en-US" sz="1200" b="0" i="0" u="sng" kern="1200" dirty="0">
                <a:solidFill>
                  <a:schemeClr val="tx1"/>
                </a:solidFill>
                <a:effectLst/>
                <a:latin typeface="+mn-lt"/>
                <a:ea typeface="+mn-ea"/>
                <a:cs typeface="+mn-cs"/>
                <a:hlinkClick r:id="rId3"/>
              </a:rPr>
              <a:t>World Bank, 2020</a:t>
            </a:r>
            <a:r>
              <a:rPr lang="en-US" sz="1200" b="0" i="0" kern="1200" dirty="0">
                <a:solidFill>
                  <a:schemeClr val="tx1"/>
                </a:solidFill>
                <a:effectLst/>
                <a:latin typeface="+mn-lt"/>
                <a:ea typeface="+mn-ea"/>
                <a:cs typeface="+mn-cs"/>
              </a:rPr>
              <a:t>). The United States, countries in the Eurozone, the United Kingdom and Canada together accounted for an estimated 46 per cent of remittances sent to low- and middle-income countries in 2019 (</a:t>
            </a:r>
            <a:r>
              <a:rPr lang="en-US" sz="1200" b="0" i="0" u="sng" kern="1200" dirty="0">
                <a:solidFill>
                  <a:schemeClr val="tx1"/>
                </a:solidFill>
                <a:effectLst/>
                <a:latin typeface="+mn-lt"/>
                <a:ea typeface="+mn-ea"/>
                <a:cs typeface="+mn-cs"/>
                <a:hlinkClick r:id="rId4"/>
              </a:rPr>
              <a:t>World Bank, 2019</a:t>
            </a:r>
            <a:r>
              <a:rPr lang="en-US" sz="1200" b="0" i="0" kern="1200" dirty="0">
                <a:solidFill>
                  <a:schemeClr val="tx1"/>
                </a:solidFill>
                <a:effectLst/>
                <a:latin typeface="+mn-lt"/>
                <a:ea typeface="+mn-ea"/>
                <a:cs typeface="+mn-cs"/>
              </a:rPr>
              <a:t>). Oil-producing countries in the Gulf Cooperation Council (GCC) are an important destination for migrants from South Asia and East Africa. </a:t>
            </a:r>
          </a:p>
          <a:p>
            <a:endParaRPr lang="en-US" sz="1200" b="0" i="0" kern="1200" dirty="0">
              <a:solidFill>
                <a:schemeClr val="tx1"/>
              </a:solidFill>
              <a:effectLst/>
              <a:latin typeface="+mn-lt"/>
              <a:ea typeface="+mn-ea"/>
              <a:cs typeface="+mn-cs"/>
            </a:endParaRPr>
          </a:p>
          <a:p>
            <a:r>
              <a:rPr lang="en-US" sz="1200" b="0" i="1" u="sng" kern="1200" dirty="0">
                <a:solidFill>
                  <a:schemeClr val="tx1"/>
                </a:solidFill>
                <a:effectLst/>
                <a:latin typeface="+mn-lt"/>
                <a:ea typeface="+mn-ea"/>
                <a:cs typeface="+mn-cs"/>
                <a:hlinkClick r:id="rId5"/>
              </a:rPr>
              <a:t>International students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Globally, there were over 5.3 million international students in tertiary education in 2017, and 3.3 million of them were studying in Northern America and Europe (</a:t>
            </a:r>
            <a:r>
              <a:rPr lang="en-US" sz="1200" b="0" i="0" u="sng" kern="1200" dirty="0">
                <a:solidFill>
                  <a:schemeClr val="tx1"/>
                </a:solidFill>
                <a:effectLst/>
                <a:latin typeface="+mn-lt"/>
                <a:ea typeface="+mn-ea"/>
                <a:cs typeface="+mn-cs"/>
                <a:hlinkClick r:id="rId6"/>
              </a:rPr>
              <a:t>UNESCO, 2020</a:t>
            </a:r>
            <a:r>
              <a:rPr lang="en-US" sz="1200" b="0" i="0" kern="1200" dirty="0">
                <a:solidFill>
                  <a:schemeClr val="tx1"/>
                </a:solidFill>
                <a:effectLst/>
                <a:latin typeface="+mn-lt"/>
                <a:ea typeface="+mn-ea"/>
                <a:cs typeface="+mn-cs"/>
              </a:rPr>
              <a:t>). China, India, Germany, the Republic of Korea and Viet Nam were the top five countries of origin for international students. Nearly one in four international students came from just three countries: China, India and Germany. International students may also be affected by closure of university campuses, loss of student jobs and mobility restrictions by both origin and destination countries being hit by COVID-19.</a:t>
            </a:r>
          </a:p>
          <a:p>
            <a:r>
              <a:rPr lang="en-US" sz="1200" b="0" i="1" u="sng" kern="1200" dirty="0">
                <a:solidFill>
                  <a:schemeClr val="tx1"/>
                </a:solidFill>
                <a:effectLst/>
                <a:latin typeface="+mn-lt"/>
                <a:ea typeface="+mn-ea"/>
                <a:cs typeface="+mn-cs"/>
                <a:hlinkClick r:id="rId7"/>
              </a:rPr>
              <a:t>Urbanization</a:t>
            </a:r>
            <a:endParaRPr lang="en-US" sz="1200" b="0" i="0" kern="1200" dirty="0">
              <a:solidFill>
                <a:schemeClr val="tx1"/>
              </a:solidFill>
              <a:effectLst/>
              <a:latin typeface="+mn-lt"/>
              <a:ea typeface="+mn-ea"/>
              <a:cs typeface="+mn-cs"/>
            </a:endParaRPr>
          </a:p>
          <a:p>
            <a:endParaRPr lang="en-US" dirty="0"/>
          </a:p>
          <a:p>
            <a:endParaRPr lang="en-US" dirty="0"/>
          </a:p>
          <a:p>
            <a:r>
              <a:rPr lang="en-US" dirty="0"/>
              <a:t>Remittance flows are expected to fall across all World Bank Group regions, most notably in Europe and Central Asia (27.5 percent), followed by Sub-Saharan Africa (23.1 percent), South Asia (22.1 percent), the Middle East and North Africa (19.6 percent), Latin America and the Caribbean (19.3 percent), and East Asia and the Pacific (13 percent).</a:t>
            </a:r>
          </a:p>
          <a:p>
            <a:endParaRPr lang="en-US" dirty="0"/>
          </a:p>
          <a:p>
            <a:r>
              <a:rPr lang="en-US" dirty="0"/>
              <a:t>https://</a:t>
            </a:r>
            <a:r>
              <a:rPr lang="en-US" dirty="0" err="1"/>
              <a:t>www.worldbank.org</a:t>
            </a:r>
            <a:r>
              <a:rPr lang="en-US" dirty="0"/>
              <a:t>/</a:t>
            </a:r>
            <a:r>
              <a:rPr lang="en-US" dirty="0" err="1"/>
              <a:t>en</a:t>
            </a:r>
            <a:r>
              <a:rPr lang="en-US" dirty="0"/>
              <a:t>/news/press-release/2020/04/22/world-bank-predicts-sharpest-decline-of-remittances-in-recent-history</a:t>
            </a:r>
          </a:p>
          <a:p>
            <a:endParaRPr lang="en-US" dirty="0"/>
          </a:p>
          <a:p>
            <a:r>
              <a:rPr lang="en-US" dirty="0"/>
              <a:t>Official development assistance (ODA) is defined as government aid designed to promote the economic development and welfare of developing countries.</a:t>
            </a:r>
          </a:p>
        </p:txBody>
      </p:sp>
      <p:sp>
        <p:nvSpPr>
          <p:cNvPr id="4" name="Slide Number Placeholder 3"/>
          <p:cNvSpPr>
            <a:spLocks noGrp="1"/>
          </p:cNvSpPr>
          <p:nvPr>
            <p:ph type="sldNum" sz="quarter" idx="5"/>
          </p:nvPr>
        </p:nvSpPr>
        <p:spPr/>
        <p:txBody>
          <a:bodyPr/>
          <a:lstStyle/>
          <a:p>
            <a:fld id="{C2926D72-E6C7-46A1-A4E8-3266603FCFEA}" type="slidenum">
              <a:rPr lang="en-US" smtClean="0"/>
              <a:t>12</a:t>
            </a:fld>
            <a:endParaRPr lang="en-US"/>
          </a:p>
        </p:txBody>
      </p:sp>
    </p:spTree>
    <p:extLst>
      <p:ext uri="{BB962C8B-B14F-4D97-AF65-F5344CB8AC3E}">
        <p14:creationId xmlns:p14="http://schemas.microsoft.com/office/powerpoint/2010/main" val="254960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sng" kern="1200" dirty="0">
                <a:solidFill>
                  <a:schemeClr val="tx1"/>
                </a:solidFill>
                <a:effectLst/>
                <a:latin typeface="+mn-lt"/>
                <a:ea typeface="+mn-ea"/>
                <a:cs typeface="+mn-cs"/>
                <a:hlinkClick r:id="rId3"/>
              </a:rPr>
              <a:t>Forced migration or displacement by conflict</a:t>
            </a:r>
            <a:r>
              <a:rPr lang="en-US" sz="1200" b="0" i="1" kern="1200" dirty="0">
                <a:solidFill>
                  <a:schemeClr val="tx1"/>
                </a:solidFill>
                <a:effectLst/>
                <a:latin typeface="+mn-lt"/>
                <a:ea typeface="+mn-ea"/>
                <a:cs typeface="+mn-cs"/>
              </a:rPr>
              <a:t> and </a:t>
            </a:r>
            <a:r>
              <a:rPr lang="en-US" sz="1200" b="0" i="1" u="sng" kern="1200" dirty="0">
                <a:solidFill>
                  <a:schemeClr val="tx1"/>
                </a:solidFill>
                <a:effectLst/>
                <a:latin typeface="+mn-lt"/>
                <a:ea typeface="+mn-ea"/>
                <a:cs typeface="+mn-cs"/>
                <a:hlinkClick r:id="rId4"/>
              </a:rPr>
              <a:t>disasters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Refugees and internally-displaced persons are among the most vulnerable, in particular those </a:t>
            </a:r>
            <a:r>
              <a:rPr lang="en-US" sz="1200" b="0" i="0" u="sng" kern="1200" dirty="0">
                <a:solidFill>
                  <a:schemeClr val="tx1"/>
                </a:solidFill>
                <a:effectLst/>
                <a:latin typeface="+mn-lt"/>
                <a:ea typeface="+mn-ea"/>
                <a:cs typeface="+mn-cs"/>
                <a:hlinkClick r:id="rId5"/>
              </a:rPr>
              <a:t>living in camps and other overcrowded settings</a:t>
            </a:r>
            <a:r>
              <a:rPr lang="en-US" sz="1200" b="0" i="0" kern="1200" dirty="0">
                <a:solidFill>
                  <a:schemeClr val="tx1"/>
                </a:solidFill>
                <a:effectLst/>
                <a:latin typeface="+mn-lt"/>
                <a:ea typeface="+mn-ea"/>
                <a:cs typeface="+mn-cs"/>
              </a:rPr>
              <a:t>. The top-15 countries affected by COVID-19 host about 9 million refugees, or 3 out of 10 refugees worldwide. As other countries are increasingly affected by the pandemic, Jordan, Lebanon and Pakistan are together with Turkey and Germany among the top-5 refugee-hosting nations according to data by UN DESA for mid-2019 (</a:t>
            </a:r>
            <a:r>
              <a:rPr lang="en-US" sz="1200" b="0" i="0" u="sng" kern="1200" dirty="0">
                <a:solidFill>
                  <a:schemeClr val="tx1"/>
                </a:solidFill>
                <a:effectLst/>
                <a:latin typeface="+mn-lt"/>
                <a:ea typeface="+mn-ea"/>
                <a:cs typeface="+mn-cs"/>
                <a:hlinkClick r:id="rId6"/>
              </a:rPr>
              <a:t>2019</a:t>
            </a:r>
            <a:r>
              <a:rPr lang="en-US" sz="1200" b="0" i="0" kern="1200" dirty="0">
                <a:solidFill>
                  <a:schemeClr val="tx1"/>
                </a:solidFill>
                <a:effectLst/>
                <a:latin typeface="+mn-lt"/>
                <a:ea typeface="+mn-ea"/>
                <a:cs typeface="+mn-cs"/>
              </a:rPr>
              <a:t>, based on UNHCR and UNRWA estimates). In addition, 50.8 million people were estimated to be internally displaced by the end of 2019 - 45.7 million due to conflict and 5.1 million people were displaced in the context of disasters within their own country. 18.3 million of the 50.8 million were younger than 15 years, and 3.7 million over 60, with both groups being particularly vulnerable (</a:t>
            </a:r>
            <a:r>
              <a:rPr lang="en-US" sz="1200" b="0" i="0" u="sng" kern="1200" dirty="0">
                <a:solidFill>
                  <a:schemeClr val="tx1"/>
                </a:solidFill>
                <a:effectLst/>
                <a:latin typeface="+mn-lt"/>
                <a:ea typeface="+mn-ea"/>
                <a:cs typeface="+mn-cs"/>
                <a:hlinkClick r:id="rId7"/>
              </a:rPr>
              <a:t>IDMC, 2020</a:t>
            </a:r>
            <a:r>
              <a:rPr lang="en-US" sz="1200" b="0" i="0" kern="1200" dirty="0">
                <a:solidFill>
                  <a:schemeClr val="tx1"/>
                </a:solidFill>
                <a:effectLst/>
                <a:latin typeface="+mn-lt"/>
                <a:ea typeface="+mn-ea"/>
                <a:cs typeface="+mn-cs"/>
              </a:rPr>
              <a:t>). </a:t>
            </a:r>
          </a:p>
          <a:p>
            <a:endParaRPr lang="en-US" dirty="0"/>
          </a:p>
          <a:p>
            <a:endParaRPr lang="en-US" dirty="0"/>
          </a:p>
          <a:p>
            <a:r>
              <a:rPr lang="en-US" sz="1200" b="0" i="1" u="sng" kern="1200" dirty="0">
                <a:solidFill>
                  <a:schemeClr val="tx1"/>
                </a:solidFill>
                <a:effectLst/>
                <a:latin typeface="+mn-lt"/>
                <a:ea typeface="+mn-ea"/>
                <a:cs typeface="+mn-cs"/>
                <a:hlinkClick r:id="rId8"/>
              </a:rPr>
              <a:t>Migrant deaths and disappearances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Central Mediterranean remains the most dangerous maritime crossing for migrants. In April 2020, an estimated 1,132 people attempted to cross from North Africa to Italy and Malta, which is more than double of the figure in the same month in 2019 (498) according to </a:t>
            </a:r>
            <a:r>
              <a:rPr lang="en-US" sz="1200" b="0" i="0" u="sng" kern="1200" dirty="0">
                <a:solidFill>
                  <a:schemeClr val="tx1"/>
                </a:solidFill>
                <a:effectLst/>
                <a:latin typeface="+mn-lt"/>
                <a:ea typeface="+mn-ea"/>
                <a:cs typeface="+mn-cs"/>
                <a:hlinkClick r:id="rId9"/>
              </a:rPr>
              <a:t>IOM records</a:t>
            </a:r>
            <a:r>
              <a:rPr lang="en-US" sz="1200" b="0" i="0" kern="1200" dirty="0">
                <a:solidFill>
                  <a:schemeClr val="tx1"/>
                </a:solidFill>
                <a:effectLst/>
                <a:latin typeface="+mn-lt"/>
                <a:ea typeface="+mn-ea"/>
                <a:cs typeface="+mn-cs"/>
              </a:rPr>
              <a:t>. The number of deaths decreased to 18 and 13 in March and April 2020 compared to 56 and 52 during the same months in the previous year. Nonetheless, policy measures in response to COVID-19, such as port closures, and less search and rescue vessels in the Central Mediterranean route affect accurate data collection with many shipwrecks likely to go unnoticed.</a:t>
            </a:r>
          </a:p>
          <a:p>
            <a:r>
              <a:rPr lang="en-US" sz="1200" b="0" i="0" kern="1200" dirty="0">
                <a:solidFill>
                  <a:schemeClr val="tx1"/>
                </a:solidFill>
                <a:effectLst/>
                <a:latin typeface="+mn-lt"/>
                <a:ea typeface="+mn-ea"/>
                <a:cs typeface="+mn-cs"/>
              </a:rPr>
              <a:t>In the Eastern Mediterranean migration route the number of people attempting to cross, including those arriving in Greece and those intercepted at sea and returned to Turkey, sharply decreased from 4,905 in March 2020 to 292 in April this year. The lock down and other mobility restrictions adopted in Turkey as well as augmented patrolling on the Greek side likely explain this reduction in attempted crossings in the Aegean Sea.</a:t>
            </a:r>
          </a:p>
          <a:p>
            <a:r>
              <a:rPr lang="en-US" sz="1200" b="0" i="0" kern="1200" dirty="0">
                <a:solidFill>
                  <a:schemeClr val="tx1"/>
                </a:solidFill>
                <a:effectLst/>
                <a:latin typeface="+mn-lt"/>
                <a:ea typeface="+mn-ea"/>
                <a:cs typeface="+mn-cs"/>
              </a:rPr>
              <a:t>In the Western Mediterranean route, recorded arrivals in Spain decreased by about 45 per cent during the lockdown between mid-March and 30 April 2020 compared to the same period in the previous year (1,098 vs. 1,998 recorded arrivals).</a:t>
            </a:r>
          </a:p>
          <a:p>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13</a:t>
            </a:fld>
            <a:endParaRPr lang="en-US"/>
          </a:p>
        </p:txBody>
      </p:sp>
    </p:spTree>
    <p:extLst>
      <p:ext uri="{BB962C8B-B14F-4D97-AF65-F5344CB8AC3E}">
        <p14:creationId xmlns:p14="http://schemas.microsoft.com/office/powerpoint/2010/main" val="189136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14</a:t>
            </a:fld>
            <a:endParaRPr lang="en-US"/>
          </a:p>
        </p:txBody>
      </p:sp>
    </p:spTree>
    <p:extLst>
      <p:ext uri="{BB962C8B-B14F-4D97-AF65-F5344CB8AC3E}">
        <p14:creationId xmlns:p14="http://schemas.microsoft.com/office/powerpoint/2010/main" val="7267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75A11-291D-DA41-BD09-3C30B1E91458}" type="slidenum">
              <a:rPr lang="en-US" smtClean="0"/>
              <a:t>15</a:t>
            </a:fld>
            <a:endParaRPr lang="en-US"/>
          </a:p>
        </p:txBody>
      </p:sp>
    </p:spTree>
    <p:extLst>
      <p:ext uri="{BB962C8B-B14F-4D97-AF65-F5344CB8AC3E}">
        <p14:creationId xmlns:p14="http://schemas.microsoft.com/office/powerpoint/2010/main" val="20612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16</a:t>
            </a:fld>
            <a:endParaRPr lang="en-US"/>
          </a:p>
        </p:txBody>
      </p:sp>
    </p:spTree>
    <p:extLst>
      <p:ext uri="{BB962C8B-B14F-4D97-AF65-F5344CB8AC3E}">
        <p14:creationId xmlns:p14="http://schemas.microsoft.com/office/powerpoint/2010/main" val="3123032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17</a:t>
            </a:fld>
            <a:endParaRPr lang="en-US"/>
          </a:p>
        </p:txBody>
      </p:sp>
    </p:spTree>
    <p:extLst>
      <p:ext uri="{BB962C8B-B14F-4D97-AF65-F5344CB8AC3E}">
        <p14:creationId xmlns:p14="http://schemas.microsoft.com/office/powerpoint/2010/main" val="2047509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18</a:t>
            </a:fld>
            <a:endParaRPr lang="en-US"/>
          </a:p>
        </p:txBody>
      </p:sp>
    </p:spTree>
    <p:extLst>
      <p:ext uri="{BB962C8B-B14F-4D97-AF65-F5344CB8AC3E}">
        <p14:creationId xmlns:p14="http://schemas.microsoft.com/office/powerpoint/2010/main" val="236680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19</a:t>
            </a:fld>
            <a:endParaRPr lang="en-US"/>
          </a:p>
        </p:txBody>
      </p:sp>
    </p:spTree>
    <p:extLst>
      <p:ext uri="{BB962C8B-B14F-4D97-AF65-F5344CB8AC3E}">
        <p14:creationId xmlns:p14="http://schemas.microsoft.com/office/powerpoint/2010/main" val="83822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2</a:t>
            </a:fld>
            <a:endParaRPr lang="en-US"/>
          </a:p>
        </p:txBody>
      </p:sp>
    </p:spTree>
    <p:extLst>
      <p:ext uri="{BB962C8B-B14F-4D97-AF65-F5344CB8AC3E}">
        <p14:creationId xmlns:p14="http://schemas.microsoft.com/office/powerpoint/2010/main" val="132862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20</a:t>
            </a:fld>
            <a:endParaRPr lang="en-US"/>
          </a:p>
        </p:txBody>
      </p:sp>
    </p:spTree>
    <p:extLst>
      <p:ext uri="{BB962C8B-B14F-4D97-AF65-F5344CB8AC3E}">
        <p14:creationId xmlns:p14="http://schemas.microsoft.com/office/powerpoint/2010/main" val="356136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21</a:t>
            </a:fld>
            <a:endParaRPr lang="en-US"/>
          </a:p>
        </p:txBody>
      </p:sp>
    </p:spTree>
    <p:extLst>
      <p:ext uri="{BB962C8B-B14F-4D97-AF65-F5344CB8AC3E}">
        <p14:creationId xmlns:p14="http://schemas.microsoft.com/office/powerpoint/2010/main" val="465555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MPI</a:t>
            </a:r>
          </a:p>
        </p:txBody>
      </p:sp>
      <p:sp>
        <p:nvSpPr>
          <p:cNvPr id="4" name="Slide Number Placeholder 3"/>
          <p:cNvSpPr>
            <a:spLocks noGrp="1"/>
          </p:cNvSpPr>
          <p:nvPr>
            <p:ph type="sldNum" sz="quarter" idx="10"/>
          </p:nvPr>
        </p:nvSpPr>
        <p:spPr/>
        <p:txBody>
          <a:bodyPr/>
          <a:lstStyle/>
          <a:p>
            <a:fld id="{DF675A11-291D-DA41-BD09-3C30B1E91458}" type="slidenum">
              <a:rPr lang="en-US" smtClean="0"/>
              <a:t>22</a:t>
            </a:fld>
            <a:endParaRPr lang="en-US"/>
          </a:p>
        </p:txBody>
      </p:sp>
    </p:spTree>
    <p:extLst>
      <p:ext uri="{BB962C8B-B14F-4D97-AF65-F5344CB8AC3E}">
        <p14:creationId xmlns:p14="http://schemas.microsoft.com/office/powerpoint/2010/main" val="656096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23</a:t>
            </a:fld>
            <a:endParaRPr lang="en-US"/>
          </a:p>
        </p:txBody>
      </p:sp>
    </p:spTree>
    <p:extLst>
      <p:ext uri="{BB962C8B-B14F-4D97-AF65-F5344CB8AC3E}">
        <p14:creationId xmlns:p14="http://schemas.microsoft.com/office/powerpoint/2010/main" val="349486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Souce</a:t>
            </a:r>
            <a:r>
              <a:rPr lang="en-US" dirty="0"/>
              <a:t>: Kaushal, </a:t>
            </a:r>
            <a:r>
              <a:rPr lang="en-US" dirty="0" err="1"/>
              <a:t>Kaestner</a:t>
            </a:r>
            <a:r>
              <a:rPr lang="en-US" dirty="0"/>
              <a:t>, and </a:t>
            </a:r>
            <a:r>
              <a:rPr lang="en-US" dirty="0" err="1"/>
              <a:t>Rigzin</a:t>
            </a:r>
            <a:endParaRPr lang="en-US" dirty="0"/>
          </a:p>
        </p:txBody>
      </p:sp>
      <p:sp>
        <p:nvSpPr>
          <p:cNvPr id="4" name="Slide Number Placeholder 3"/>
          <p:cNvSpPr>
            <a:spLocks noGrp="1"/>
          </p:cNvSpPr>
          <p:nvPr>
            <p:ph type="sldNum" sz="quarter" idx="10"/>
          </p:nvPr>
        </p:nvSpPr>
        <p:spPr/>
        <p:txBody>
          <a:bodyPr/>
          <a:lstStyle/>
          <a:p>
            <a:fld id="{DF675A11-291D-DA41-BD09-3C30B1E91458}" type="slidenum">
              <a:rPr lang="en-US" smtClean="0"/>
              <a:t>24</a:t>
            </a:fld>
            <a:endParaRPr lang="en-US"/>
          </a:p>
        </p:txBody>
      </p:sp>
    </p:spTree>
    <p:extLst>
      <p:ext uri="{BB962C8B-B14F-4D97-AF65-F5344CB8AC3E}">
        <p14:creationId xmlns:p14="http://schemas.microsoft.com/office/powerpoint/2010/main" val="393101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25</a:t>
            </a:fld>
            <a:endParaRPr lang="en-US"/>
          </a:p>
        </p:txBody>
      </p:sp>
    </p:spTree>
    <p:extLst>
      <p:ext uri="{BB962C8B-B14F-4D97-AF65-F5344CB8AC3E}">
        <p14:creationId xmlns:p14="http://schemas.microsoft.com/office/powerpoint/2010/main" val="1614531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75A11-291D-DA41-BD09-3C30B1E91458}" type="slidenum">
              <a:rPr lang="en-US" smtClean="0"/>
              <a:t>26</a:t>
            </a:fld>
            <a:endParaRPr lang="en-US"/>
          </a:p>
        </p:txBody>
      </p:sp>
    </p:spTree>
    <p:extLst>
      <p:ext uri="{BB962C8B-B14F-4D97-AF65-F5344CB8AC3E}">
        <p14:creationId xmlns:p14="http://schemas.microsoft.com/office/powerpoint/2010/main" val="2020332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27</a:t>
            </a:fld>
            <a:endParaRPr lang="en-US"/>
          </a:p>
        </p:txBody>
      </p:sp>
    </p:spTree>
    <p:extLst>
      <p:ext uri="{BB962C8B-B14F-4D97-AF65-F5344CB8AC3E}">
        <p14:creationId xmlns:p14="http://schemas.microsoft.com/office/powerpoint/2010/main" val="834369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28</a:t>
            </a:fld>
            <a:endParaRPr lang="en-US"/>
          </a:p>
        </p:txBody>
      </p:sp>
    </p:spTree>
    <p:extLst>
      <p:ext uri="{BB962C8B-B14F-4D97-AF65-F5344CB8AC3E}">
        <p14:creationId xmlns:p14="http://schemas.microsoft.com/office/powerpoint/2010/main" val="1498160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29</a:t>
            </a:fld>
            <a:endParaRPr lang="en-US"/>
          </a:p>
        </p:txBody>
      </p:sp>
    </p:spTree>
    <p:extLst>
      <p:ext uri="{BB962C8B-B14F-4D97-AF65-F5344CB8AC3E}">
        <p14:creationId xmlns:p14="http://schemas.microsoft.com/office/powerpoint/2010/main" val="301625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3</a:t>
            </a:fld>
            <a:endParaRPr lang="en-US"/>
          </a:p>
        </p:txBody>
      </p:sp>
    </p:spTree>
    <p:extLst>
      <p:ext uri="{BB962C8B-B14F-4D97-AF65-F5344CB8AC3E}">
        <p14:creationId xmlns:p14="http://schemas.microsoft.com/office/powerpoint/2010/main" val="2230765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30</a:t>
            </a:fld>
            <a:endParaRPr lang="en-US"/>
          </a:p>
        </p:txBody>
      </p:sp>
    </p:spTree>
    <p:extLst>
      <p:ext uri="{BB962C8B-B14F-4D97-AF65-F5344CB8AC3E}">
        <p14:creationId xmlns:p14="http://schemas.microsoft.com/office/powerpoint/2010/main" val="409993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31</a:t>
            </a:fld>
            <a:endParaRPr lang="en-US"/>
          </a:p>
        </p:txBody>
      </p:sp>
    </p:spTree>
    <p:extLst>
      <p:ext uri="{BB962C8B-B14F-4D97-AF65-F5344CB8AC3E}">
        <p14:creationId xmlns:p14="http://schemas.microsoft.com/office/powerpoint/2010/main" val="713448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32</a:t>
            </a:fld>
            <a:endParaRPr lang="en-US"/>
          </a:p>
        </p:txBody>
      </p:sp>
    </p:spTree>
    <p:extLst>
      <p:ext uri="{BB962C8B-B14F-4D97-AF65-F5344CB8AC3E}">
        <p14:creationId xmlns:p14="http://schemas.microsoft.com/office/powerpoint/2010/main" val="973609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33</a:t>
            </a:fld>
            <a:endParaRPr lang="en-US"/>
          </a:p>
        </p:txBody>
      </p:sp>
    </p:spTree>
    <p:extLst>
      <p:ext uri="{BB962C8B-B14F-4D97-AF65-F5344CB8AC3E}">
        <p14:creationId xmlns:p14="http://schemas.microsoft.com/office/powerpoint/2010/main" val="3921706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34</a:t>
            </a:fld>
            <a:endParaRPr lang="en-US"/>
          </a:p>
        </p:txBody>
      </p:sp>
    </p:spTree>
    <p:extLst>
      <p:ext uri="{BB962C8B-B14F-4D97-AF65-F5344CB8AC3E}">
        <p14:creationId xmlns:p14="http://schemas.microsoft.com/office/powerpoint/2010/main" val="2301444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35</a:t>
            </a:fld>
            <a:endParaRPr lang="en-US"/>
          </a:p>
        </p:txBody>
      </p:sp>
    </p:spTree>
    <p:extLst>
      <p:ext uri="{BB962C8B-B14F-4D97-AF65-F5344CB8AC3E}">
        <p14:creationId xmlns:p14="http://schemas.microsoft.com/office/powerpoint/2010/main" val="275236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36</a:t>
            </a:fld>
            <a:endParaRPr lang="en-US"/>
          </a:p>
        </p:txBody>
      </p:sp>
    </p:spTree>
    <p:extLst>
      <p:ext uri="{BB962C8B-B14F-4D97-AF65-F5344CB8AC3E}">
        <p14:creationId xmlns:p14="http://schemas.microsoft.com/office/powerpoint/2010/main" val="4014637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37</a:t>
            </a:fld>
            <a:endParaRPr lang="en-US"/>
          </a:p>
        </p:txBody>
      </p:sp>
    </p:spTree>
    <p:extLst>
      <p:ext uri="{BB962C8B-B14F-4D97-AF65-F5344CB8AC3E}">
        <p14:creationId xmlns:p14="http://schemas.microsoft.com/office/powerpoint/2010/main" val="1299694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38</a:t>
            </a:fld>
            <a:endParaRPr lang="en-US"/>
          </a:p>
        </p:txBody>
      </p:sp>
    </p:spTree>
    <p:extLst>
      <p:ext uri="{BB962C8B-B14F-4D97-AF65-F5344CB8AC3E}">
        <p14:creationId xmlns:p14="http://schemas.microsoft.com/office/powerpoint/2010/main" val="1931082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www.unhcr.org</a:t>
            </a:r>
            <a:r>
              <a:rPr lang="en-US" dirty="0"/>
              <a:t>/</a:t>
            </a:r>
            <a:r>
              <a:rPr lang="en-US" dirty="0" err="1"/>
              <a:t>en</a:t>
            </a:r>
            <a:r>
              <a:rPr lang="en-US" dirty="0"/>
              <a:t>-us/news/stories/2020/3/5e79e2410/live-blog-refugees-covid-19-crisis.html</a:t>
            </a:r>
          </a:p>
        </p:txBody>
      </p:sp>
      <p:sp>
        <p:nvSpPr>
          <p:cNvPr id="4" name="Slide Number Placeholder 3"/>
          <p:cNvSpPr>
            <a:spLocks noGrp="1"/>
          </p:cNvSpPr>
          <p:nvPr>
            <p:ph type="sldNum" sz="quarter" idx="5"/>
          </p:nvPr>
        </p:nvSpPr>
        <p:spPr/>
        <p:txBody>
          <a:bodyPr/>
          <a:lstStyle/>
          <a:p>
            <a:fld id="{C2926D72-E6C7-46A1-A4E8-3266603FCFEA}" type="slidenum">
              <a:rPr lang="en-US" smtClean="0"/>
              <a:t>39</a:t>
            </a:fld>
            <a:endParaRPr lang="en-US"/>
          </a:p>
        </p:txBody>
      </p:sp>
    </p:spTree>
    <p:extLst>
      <p:ext uri="{BB962C8B-B14F-4D97-AF65-F5344CB8AC3E}">
        <p14:creationId xmlns:p14="http://schemas.microsoft.com/office/powerpoint/2010/main" val="216342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4</a:t>
            </a:fld>
            <a:endParaRPr lang="en-US"/>
          </a:p>
        </p:txBody>
      </p:sp>
    </p:spTree>
    <p:extLst>
      <p:ext uri="{BB962C8B-B14F-4D97-AF65-F5344CB8AC3E}">
        <p14:creationId xmlns:p14="http://schemas.microsoft.com/office/powerpoint/2010/main" val="847310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40</a:t>
            </a:fld>
            <a:endParaRPr lang="en-US"/>
          </a:p>
        </p:txBody>
      </p:sp>
    </p:spTree>
    <p:extLst>
      <p:ext uri="{BB962C8B-B14F-4D97-AF65-F5344CB8AC3E}">
        <p14:creationId xmlns:p14="http://schemas.microsoft.com/office/powerpoint/2010/main" val="1003881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 SARS-CoV-2 virus leading to COVID-19 affects all regardless of nationality, but migrants, also due to a lack of data, are often left out in national pandemic plans. A review of pandemic influenza preparedness plans in 21 countries of the Asia Pacific region in 2016 only found 3 countries (Thailand, Papua New Guinea and the Maldives) adequately included non-citizens beyond health control measures at borders (18 out of 21 countries, </a:t>
            </a:r>
            <a:r>
              <a:rPr lang="en-US" sz="1200" b="0" i="0" u="sng" kern="1200" dirty="0" err="1">
                <a:solidFill>
                  <a:schemeClr val="tx1"/>
                </a:solidFill>
                <a:effectLst/>
                <a:latin typeface="+mn-lt"/>
                <a:ea typeface="+mn-ea"/>
                <a:cs typeface="+mn-cs"/>
                <a:hlinkClick r:id="rId3"/>
              </a:rPr>
              <a:t>Wickramage</a:t>
            </a:r>
            <a:r>
              <a:rPr lang="en-US" sz="1200" b="0" i="0" u="sng" kern="1200" dirty="0">
                <a:solidFill>
                  <a:schemeClr val="tx1"/>
                </a:solidFill>
                <a:effectLst/>
                <a:latin typeface="+mn-lt"/>
                <a:ea typeface="+mn-ea"/>
                <a:cs typeface="+mn-cs"/>
                <a:hlinkClick r:id="rId3"/>
              </a:rPr>
              <a:t> et al., 2018</a:t>
            </a:r>
            <a:r>
              <a:rPr lang="en-US" sz="1200" b="0" i="0" kern="1200" dirty="0">
                <a:solidFill>
                  <a:schemeClr val="tx1"/>
                </a:solidFill>
                <a:effectLst/>
                <a:latin typeface="+mn-lt"/>
                <a:ea typeface="+mn-ea"/>
                <a:cs typeface="+mn-cs"/>
              </a:rPr>
              <a:t>). Excluding migrants’ access to entitlements or access to health care in domestic legal and policy frameworks may increase transmission risks, adverse outcomes and inhibit access to early detection, treatment and negatively affect public health management (</a:t>
            </a:r>
            <a:r>
              <a:rPr lang="en-US" sz="1200" b="0" i="0" u="sng" kern="1200" dirty="0">
                <a:solidFill>
                  <a:schemeClr val="tx1"/>
                </a:solidFill>
                <a:effectLst/>
                <a:latin typeface="+mn-lt"/>
                <a:ea typeface="+mn-ea"/>
                <a:cs typeface="+mn-cs"/>
                <a:hlinkClick r:id="rId4"/>
              </a:rPr>
              <a:t>Zenner and </a:t>
            </a:r>
            <a:r>
              <a:rPr lang="en-US" sz="1200" b="0" i="0" u="sng" kern="1200" dirty="0" err="1">
                <a:solidFill>
                  <a:schemeClr val="tx1"/>
                </a:solidFill>
                <a:effectLst/>
                <a:latin typeface="+mn-lt"/>
                <a:ea typeface="+mn-ea"/>
                <a:cs typeface="+mn-cs"/>
                <a:hlinkClick r:id="rId4"/>
              </a:rPr>
              <a:t>Wickramage</a:t>
            </a:r>
            <a:r>
              <a:rPr lang="en-US" sz="1200" b="0" i="0" u="sng" kern="1200" dirty="0">
                <a:solidFill>
                  <a:schemeClr val="tx1"/>
                </a:solidFill>
                <a:effectLst/>
                <a:latin typeface="+mn-lt"/>
                <a:ea typeface="+mn-ea"/>
                <a:cs typeface="+mn-cs"/>
                <a:hlinkClick r:id="rId4"/>
              </a:rPr>
              <a:t>, 2020</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MGI assessments showed that one in five countries have specific measures in place to assist migrants during and after crises. These measures mainly pertain to internal displacement, refugee movements and the provision of humanitarian assistance on an equal footing to nationals and migrants. Measures on maintaining or upscaling health systems during a public health crisis are not specifically mentioned. Thirteen per cent of the countries partially include these types of measures in the sense that their strategies are inclusive of all vulnerable communities (thus informally encompassing migrants). Some countries temporarily relax immigration requirements, allowing migrants whose country of origin has been affected by a crisis to remain in the destination country beyond the usual time limit. In other cases, assistance is provided de facto to all migrants irrespective of their migration status. More than half (55 per cent) of the countries do not include any specific measures to assist migrants, but several mention that assistance is given on an ad hoc basis.</a:t>
            </a:r>
          </a:p>
          <a:p>
            <a:endParaRPr lang="en-US" sz="1200" b="0" i="0" kern="1200" dirty="0">
              <a:solidFill>
                <a:schemeClr val="tx1"/>
              </a:solidFill>
              <a:effectLst/>
              <a:latin typeface="+mn-lt"/>
              <a:ea typeface="+mn-ea"/>
              <a:cs typeface="+mn-cs"/>
            </a:endParaRPr>
          </a:p>
          <a:p>
            <a:r>
              <a:rPr lang="en-US" dirty="0">
                <a:hlinkClick r:id="rId5"/>
              </a:rPr>
              <a:t>https://migrationdataportal.org/themes/migration-data-relevant-covid-19-pandemic</a:t>
            </a:r>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41</a:t>
            </a:fld>
            <a:endParaRPr lang="en-US"/>
          </a:p>
        </p:txBody>
      </p:sp>
    </p:spTree>
    <p:extLst>
      <p:ext uri="{BB962C8B-B14F-4D97-AF65-F5344CB8AC3E}">
        <p14:creationId xmlns:p14="http://schemas.microsoft.com/office/powerpoint/2010/main" val="4258137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42</a:t>
            </a:fld>
            <a:endParaRPr lang="en-US"/>
          </a:p>
        </p:txBody>
      </p:sp>
    </p:spTree>
    <p:extLst>
      <p:ext uri="{BB962C8B-B14F-4D97-AF65-F5344CB8AC3E}">
        <p14:creationId xmlns:p14="http://schemas.microsoft.com/office/powerpoint/2010/main" val="3248837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43</a:t>
            </a:fld>
            <a:endParaRPr lang="en-US"/>
          </a:p>
        </p:txBody>
      </p:sp>
    </p:spTree>
    <p:extLst>
      <p:ext uri="{BB962C8B-B14F-4D97-AF65-F5344CB8AC3E}">
        <p14:creationId xmlns:p14="http://schemas.microsoft.com/office/powerpoint/2010/main" val="325603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 on Pandemics on Countries</a:t>
            </a:r>
          </a:p>
          <a:p>
            <a:r>
              <a:rPr lang="en-US" dirty="0"/>
              <a:t>-Mobility of COVID19 due to globalization, ease of travel, dependencies of countries from each other</a:t>
            </a:r>
          </a:p>
          <a:p>
            <a:r>
              <a:rPr lang="en-US" dirty="0"/>
              <a:t>-The first measure was to close borders (without much preparations)</a:t>
            </a:r>
          </a:p>
          <a:p>
            <a:r>
              <a:rPr lang="en-US" dirty="0"/>
              <a:t>-</a:t>
            </a:r>
          </a:p>
          <a:p>
            <a:endParaRPr lang="en-US" dirty="0"/>
          </a:p>
          <a:p>
            <a:r>
              <a:rPr lang="en-US" dirty="0"/>
              <a:t>No data for Turkmenistan, Lesotho, North Korea (West Africa has 6 cases according to John Hopkins)</a:t>
            </a:r>
            <a:r>
              <a:rPr lang="en-US" dirty="0">
                <a:hlinkClick r:id="rId3"/>
              </a:rPr>
              <a:t> https://coronavirus.jhu.edu/map.html</a:t>
            </a:r>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5</a:t>
            </a:fld>
            <a:endParaRPr lang="en-US"/>
          </a:p>
        </p:txBody>
      </p:sp>
    </p:spTree>
    <p:extLst>
      <p:ext uri="{BB962C8B-B14F-4D97-AF65-F5344CB8AC3E}">
        <p14:creationId xmlns:p14="http://schemas.microsoft.com/office/powerpoint/2010/main" val="1040522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6</a:t>
            </a:fld>
            <a:endParaRPr lang="en-US"/>
          </a:p>
        </p:txBody>
      </p:sp>
    </p:spTree>
    <p:extLst>
      <p:ext uri="{BB962C8B-B14F-4D97-AF65-F5344CB8AC3E}">
        <p14:creationId xmlns:p14="http://schemas.microsoft.com/office/powerpoint/2010/main" val="7491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https://migrationdataportal.org/themes/migration-data-relevant-covid-19-pandemic</a:t>
            </a:r>
            <a:endParaRPr lang="en-US" dirty="0"/>
          </a:p>
          <a:p>
            <a:endParaRPr lang="en-US" dirty="0"/>
          </a:p>
          <a:p>
            <a:endParaRPr lang="en-US" dirty="0"/>
          </a:p>
          <a:p>
            <a:r>
              <a:rPr lang="en-US" dirty="0">
                <a:hlinkClick r:id="rId4"/>
              </a:rPr>
              <a:t>https://migration.iom.int/</a:t>
            </a:r>
            <a:endParaRPr lang="en-US" dirty="0"/>
          </a:p>
          <a:p>
            <a:endParaRPr lang="en-US" dirty="0"/>
          </a:p>
          <a:p>
            <a:endParaRPr lang="en-US" dirty="0"/>
          </a:p>
          <a:p>
            <a:pPr defTabSz="929579">
              <a:defRPr/>
            </a:pPr>
            <a:r>
              <a:rPr lang="en-US" b="1" dirty="0">
                <a:solidFill>
                  <a:srgbClr val="7030A0"/>
                </a:solidFill>
              </a:rPr>
              <a:t>130 million or 47.9 of them female</a:t>
            </a:r>
          </a:p>
          <a:p>
            <a:pPr defTabSz="929579">
              <a:defRPr/>
            </a:pPr>
            <a:endParaRPr lang="en-US" b="1" dirty="0">
              <a:solidFill>
                <a:srgbClr val="7030A0"/>
              </a:solidFill>
            </a:endParaRPr>
          </a:p>
          <a:p>
            <a:pPr defTabSz="929579">
              <a:defRPr/>
            </a:pPr>
            <a:r>
              <a:rPr lang="en-US" sz="1200" b="0" i="0" kern="1200" dirty="0">
                <a:solidFill>
                  <a:schemeClr val="tx1"/>
                </a:solidFill>
                <a:effectLst/>
                <a:latin typeface="+mn-lt"/>
                <a:ea typeface="+mn-ea"/>
                <a:cs typeface="+mn-cs"/>
              </a:rPr>
              <a:t>Approximately one in five international migrants were estimated to live in just 20 cities -Beijing, Berlin, Brussels, Buenos Aires, Chicago, Hong Kong SAR, China, London, Los Angeles, Madrid, Moscow, New York, Paris, Seoul, Shanghai, Singapore, Sydney, Tokyo, Toronto, Vienna and Washington DC (</a:t>
            </a:r>
            <a:r>
              <a:rPr lang="en-US" sz="1200" b="0" i="0" u="sng" kern="1200" dirty="0">
                <a:solidFill>
                  <a:schemeClr val="tx1"/>
                </a:solidFill>
                <a:effectLst/>
                <a:latin typeface="+mn-lt"/>
                <a:ea typeface="+mn-ea"/>
                <a:cs typeface="+mn-cs"/>
                <a:hlinkClick r:id="rId5"/>
              </a:rPr>
              <a:t>IOM, 2015</a:t>
            </a:r>
            <a:r>
              <a:rPr lang="en-US" sz="1200" b="0" i="0" kern="1200" dirty="0">
                <a:solidFill>
                  <a:schemeClr val="tx1"/>
                </a:solidFill>
                <a:effectLst/>
                <a:latin typeface="+mn-lt"/>
                <a:ea typeface="+mn-ea"/>
                <a:cs typeface="+mn-cs"/>
              </a:rPr>
              <a:t>). For 18 of these cities, international migrants represented around 20 per cent of the total population (</a:t>
            </a:r>
            <a:r>
              <a:rPr lang="en-US" sz="1200" b="0" i="0" u="sng" kern="1200" dirty="0">
                <a:solidFill>
                  <a:schemeClr val="tx1"/>
                </a:solidFill>
                <a:effectLst/>
                <a:latin typeface="+mn-lt"/>
                <a:ea typeface="+mn-ea"/>
                <a:cs typeface="+mn-cs"/>
                <a:hlinkClick r:id="rId5"/>
              </a:rPr>
              <a:t>ibid.</a:t>
            </a:r>
            <a:r>
              <a:rPr lang="en-US" sz="1200" b="0" i="0" kern="1200" dirty="0">
                <a:solidFill>
                  <a:schemeClr val="tx1"/>
                </a:solidFill>
                <a:effectLst/>
                <a:latin typeface="+mn-lt"/>
                <a:ea typeface="+mn-ea"/>
                <a:cs typeface="+mn-cs"/>
              </a:rPr>
              <a:t>). The share of foreign-born persons in the total population in some cities exceeds the global average (around 3.4% in 2015) by a large margin (</a:t>
            </a:r>
            <a:r>
              <a:rPr lang="en-US" sz="1200" b="0" i="0" u="sng" kern="1200" dirty="0">
                <a:solidFill>
                  <a:schemeClr val="tx1"/>
                </a:solidFill>
                <a:effectLst/>
                <a:latin typeface="+mn-lt"/>
                <a:ea typeface="+mn-ea"/>
                <a:cs typeface="+mn-cs"/>
                <a:hlinkClick r:id="rId5"/>
              </a:rPr>
              <a:t>IOM, 2015</a:t>
            </a:r>
            <a:r>
              <a:rPr lang="en-US" sz="1200" b="0" i="0" kern="1200" dirty="0">
                <a:solidFill>
                  <a:schemeClr val="tx1"/>
                </a:solidFill>
                <a:effectLst/>
                <a:latin typeface="+mn-lt"/>
                <a:ea typeface="+mn-ea"/>
                <a:cs typeface="+mn-cs"/>
              </a:rPr>
              <a:t>). Dubai had a foreign born population of close to 83 per cent, while in Brussels it is 62 per cent, in Toronto 46 per cent, New York 37 per cent, and Melbourne 35 per cent, to name a few examples (</a:t>
            </a:r>
            <a:r>
              <a:rPr lang="en-US" sz="1200" b="0" i="0" u="sng" kern="1200" dirty="0">
                <a:solidFill>
                  <a:schemeClr val="tx1"/>
                </a:solidFill>
                <a:effectLst/>
                <a:latin typeface="+mn-lt"/>
                <a:ea typeface="+mn-ea"/>
                <a:cs typeface="+mn-cs"/>
                <a:hlinkClick r:id="rId5"/>
              </a:rPr>
              <a:t>ibid.</a:t>
            </a:r>
            <a:r>
              <a:rPr lang="en-US" sz="1200" b="0" i="0" kern="1200" dirty="0">
                <a:solidFill>
                  <a:schemeClr val="tx1"/>
                </a:solidFill>
                <a:effectLst/>
                <a:latin typeface="+mn-lt"/>
                <a:ea typeface="+mn-ea"/>
                <a:cs typeface="+mn-cs"/>
              </a:rPr>
              <a:t>). </a:t>
            </a:r>
            <a:endParaRPr lang="en-US" b="1" dirty="0">
              <a:solidFill>
                <a:srgbClr val="7030A0"/>
              </a:solidFill>
            </a:endParaRPr>
          </a:p>
          <a:p>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7</a:t>
            </a:fld>
            <a:endParaRPr lang="en-US"/>
          </a:p>
        </p:txBody>
      </p:sp>
    </p:spTree>
    <p:extLst>
      <p:ext uri="{BB962C8B-B14F-4D97-AF65-F5344CB8AC3E}">
        <p14:creationId xmlns:p14="http://schemas.microsoft.com/office/powerpoint/2010/main" val="402968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https://migrationdataportal.org/themes/migration-data-relevant-covid-19-pandemic</a:t>
            </a:r>
            <a:endParaRPr lang="en-US" dirty="0"/>
          </a:p>
          <a:p>
            <a:endParaRPr lang="en-US" dirty="0"/>
          </a:p>
          <a:p>
            <a:r>
              <a:rPr lang="en-US" sz="1200" b="0" i="0" kern="1200" dirty="0">
                <a:solidFill>
                  <a:schemeClr val="tx1"/>
                </a:solidFill>
                <a:effectLst/>
                <a:latin typeface="+mn-lt"/>
                <a:ea typeface="+mn-ea"/>
                <a:cs typeface="+mn-cs"/>
              </a:rPr>
              <a:t>As an illustration, among the 15 countries most affected by COVID-19, available international data show that at least 10 countries – the United States, Spain, Italy, Germany, France, the United Kingdom, Belgium, the Netherlands, Canada and Switzerland -- depend on foreign-born workers in the critical sector of healthcare services</a:t>
            </a:r>
            <a:endParaRPr lang="en-US" dirty="0"/>
          </a:p>
        </p:txBody>
      </p:sp>
      <p:sp>
        <p:nvSpPr>
          <p:cNvPr id="4" name="Slide Number Placeholder 3"/>
          <p:cNvSpPr>
            <a:spLocks noGrp="1"/>
          </p:cNvSpPr>
          <p:nvPr>
            <p:ph type="sldNum" sz="quarter" idx="5"/>
          </p:nvPr>
        </p:nvSpPr>
        <p:spPr/>
        <p:txBody>
          <a:bodyPr/>
          <a:lstStyle/>
          <a:p>
            <a:fld id="{C2926D72-E6C7-46A1-A4E8-3266603FCFEA}" type="slidenum">
              <a:rPr lang="en-US" smtClean="0"/>
              <a:t>8</a:t>
            </a:fld>
            <a:endParaRPr lang="en-US"/>
          </a:p>
        </p:txBody>
      </p:sp>
    </p:spTree>
    <p:extLst>
      <p:ext uri="{BB962C8B-B14F-4D97-AF65-F5344CB8AC3E}">
        <p14:creationId xmlns:p14="http://schemas.microsoft.com/office/powerpoint/2010/main" val="244008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926D72-E6C7-46A1-A4E8-3266603FCFEA}" type="slidenum">
              <a:rPr lang="en-US" smtClean="0"/>
              <a:t>9</a:t>
            </a:fld>
            <a:endParaRPr lang="en-US"/>
          </a:p>
        </p:txBody>
      </p:sp>
    </p:spTree>
    <p:extLst>
      <p:ext uri="{BB962C8B-B14F-4D97-AF65-F5344CB8AC3E}">
        <p14:creationId xmlns:p14="http://schemas.microsoft.com/office/powerpoint/2010/main" val="317072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FEE0FFA-7867-4B26-BA2F-F791A717AA27}" type="datetimeFigureOut">
              <a:rPr lang="en-US" smtClean="0"/>
              <a:t>5/16/20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6D70BE2-4BE0-44EA-A682-635F9199666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235821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E0FFA-7867-4B26-BA2F-F791A717AA27}" type="datetimeFigureOut">
              <a:rPr lang="en-US" smtClean="0"/>
              <a:t>5/16/20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70BE2-4BE0-44EA-A682-635F9199666F}" type="slidenum">
              <a:rPr lang="en-US" smtClean="0"/>
              <a:t>‹#›</a:t>
            </a:fld>
            <a:endParaRPr lang="en-US"/>
          </a:p>
        </p:txBody>
      </p:sp>
    </p:spTree>
    <p:extLst>
      <p:ext uri="{BB962C8B-B14F-4D97-AF65-F5344CB8AC3E}">
        <p14:creationId xmlns:p14="http://schemas.microsoft.com/office/powerpoint/2010/main" val="20271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E0FFA-7867-4B26-BA2F-F791A717AA27}" type="datetimeFigureOut">
              <a:rPr lang="en-US" smtClean="0"/>
              <a:t>5/16/20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70BE2-4BE0-44EA-A682-635F9199666F}" type="slidenum">
              <a:rPr lang="en-US" smtClean="0"/>
              <a:t>‹#›</a:t>
            </a:fld>
            <a:endParaRPr lang="en-US"/>
          </a:p>
        </p:txBody>
      </p:sp>
    </p:spTree>
    <p:extLst>
      <p:ext uri="{BB962C8B-B14F-4D97-AF65-F5344CB8AC3E}">
        <p14:creationId xmlns:p14="http://schemas.microsoft.com/office/powerpoint/2010/main" val="128959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E0FFA-7867-4B26-BA2F-F791A717AA27}" type="datetimeFigureOut">
              <a:rPr lang="en-US" smtClean="0"/>
              <a:t>5/16/20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70BE2-4BE0-44EA-A682-635F9199666F}" type="slidenum">
              <a:rPr lang="en-US" smtClean="0"/>
              <a:t>‹#›</a:t>
            </a:fld>
            <a:endParaRPr lang="en-US"/>
          </a:p>
        </p:txBody>
      </p:sp>
    </p:spTree>
    <p:extLst>
      <p:ext uri="{BB962C8B-B14F-4D97-AF65-F5344CB8AC3E}">
        <p14:creationId xmlns:p14="http://schemas.microsoft.com/office/powerpoint/2010/main" val="231528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FEE0FFA-7867-4B26-BA2F-F791A717AA27}" type="datetimeFigureOut">
              <a:rPr lang="en-US" smtClean="0"/>
              <a:t>5/16/20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6D70BE2-4BE0-44EA-A682-635F9199666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546932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E0FFA-7867-4B26-BA2F-F791A717AA27}" type="datetimeFigureOut">
              <a:rPr lang="en-US" smtClean="0"/>
              <a:t>5/16/20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70BE2-4BE0-44EA-A682-635F9199666F}" type="slidenum">
              <a:rPr lang="en-US" smtClean="0"/>
              <a:t>‹#›</a:t>
            </a:fld>
            <a:endParaRPr lang="en-US"/>
          </a:p>
        </p:txBody>
      </p:sp>
    </p:spTree>
    <p:extLst>
      <p:ext uri="{BB962C8B-B14F-4D97-AF65-F5344CB8AC3E}">
        <p14:creationId xmlns:p14="http://schemas.microsoft.com/office/powerpoint/2010/main" val="315797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E0FFA-7867-4B26-BA2F-F791A717AA27}" type="datetimeFigureOut">
              <a:rPr lang="en-US" smtClean="0"/>
              <a:t>5/16/20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70BE2-4BE0-44EA-A682-635F9199666F}" type="slidenum">
              <a:rPr lang="en-US" smtClean="0"/>
              <a:t>‹#›</a:t>
            </a:fld>
            <a:endParaRPr lang="en-US"/>
          </a:p>
        </p:txBody>
      </p:sp>
    </p:spTree>
    <p:extLst>
      <p:ext uri="{BB962C8B-B14F-4D97-AF65-F5344CB8AC3E}">
        <p14:creationId xmlns:p14="http://schemas.microsoft.com/office/powerpoint/2010/main" val="381391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E0FFA-7867-4B26-BA2F-F791A717AA27}" type="datetimeFigureOut">
              <a:rPr lang="en-US" smtClean="0"/>
              <a:t>5/16/20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70BE2-4BE0-44EA-A682-635F9199666F}" type="slidenum">
              <a:rPr lang="en-US" smtClean="0"/>
              <a:t>‹#›</a:t>
            </a:fld>
            <a:endParaRPr lang="en-US"/>
          </a:p>
        </p:txBody>
      </p:sp>
    </p:spTree>
    <p:extLst>
      <p:ext uri="{BB962C8B-B14F-4D97-AF65-F5344CB8AC3E}">
        <p14:creationId xmlns:p14="http://schemas.microsoft.com/office/powerpoint/2010/main" val="23169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E0FFA-7867-4B26-BA2F-F791A717AA27}" type="datetimeFigureOut">
              <a:rPr lang="en-US" smtClean="0"/>
              <a:t>5/16/20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70BE2-4BE0-44EA-A682-635F9199666F}" type="slidenum">
              <a:rPr lang="en-US" smtClean="0"/>
              <a:t>‹#›</a:t>
            </a:fld>
            <a:endParaRPr lang="en-US"/>
          </a:p>
        </p:txBody>
      </p:sp>
    </p:spTree>
    <p:extLst>
      <p:ext uri="{BB962C8B-B14F-4D97-AF65-F5344CB8AC3E}">
        <p14:creationId xmlns:p14="http://schemas.microsoft.com/office/powerpoint/2010/main" val="404044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FEE0FFA-7867-4B26-BA2F-F791A717AA27}" type="datetimeFigureOut">
              <a:rPr lang="en-US" smtClean="0"/>
              <a:t>5/16/20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6D70BE2-4BE0-44EA-A682-635F9199666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743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FEE0FFA-7867-4B26-BA2F-F791A717AA27}" type="datetimeFigureOut">
              <a:rPr lang="en-US" smtClean="0"/>
              <a:t>5/16/20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6D70BE2-4BE0-44EA-A682-635F9199666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155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FEE0FFA-7867-4B26-BA2F-F791A717AA27}" type="datetimeFigureOut">
              <a:rPr lang="en-US" smtClean="0"/>
              <a:t>5/16/20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6D70BE2-4BE0-44EA-A682-635F9199666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804990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worldbank.org/en/news/press-release/2020/04/22/world-bank-predicts-sharpest-decline-of-remittances-in-recent-history" TargetMode="External"/><Relationship Id="rId7" Type="http://schemas.openxmlformats.org/officeDocument/2006/relationships/hyperlink" Target="https://www.migrationpolicy.org/programs/data-hub/global-remittances-gui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unhcr.org/en-us/news/stories/2020/5/5eb294fb4/pandemic-stressed-production-transportation-unprecedented-way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P44hXrM6pbScJ_YfrCuy-FoPG12EtPuFARiFGTXaCrE/edi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nelp.org/" TargetMode="External"/><Relationship Id="rId4" Type="http://schemas.openxmlformats.org/officeDocument/2006/relationships/hyperlink" Target="https://www.nelp.org/publication/unemployment-insurance-provisions-coronavirus-aid-relief-economic-security-cares-ac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s27147.pcdn.co/wp-content/uploads/FVAW-NELP-COVID-19-flow-chart-042020.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P44hXrM6pbScJ_YfrCuy-FoPG12EtPuFARiFGTXaCrE/edit%23heading=h.hc7m5x8k1db9"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familyvaluesatwork.org/rights" TargetMode="External"/><Relationship Id="rId4" Type="http://schemas.openxmlformats.org/officeDocument/2006/relationships/hyperlink" Target="https://www.nelp.org/publication/immigrant-workers-eligibility-unemployment-insuranc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rotectingimmigrantfamilies.org/immigrant-eligibility-for-public-programs-during-covid-19/"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rs.gov/coronavirus/non-filers-enter-payment-info-her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bpp.org/sites/default/files/atoms/files/5-6-20econ.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migrationpolicy.org/article/covid19-immigrants-shut-out-federal-relie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www.migrationpolicy.org/content/mixed-status-families-ineligible-pandemic-stimulus-check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migrationpolicy.org/content/mixed-status-families-ineligible-pandemic-stimulus-check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hyperlink" Target="https://www.unhcr.org/en-us/news/stories/2020/3/5e79e2410/live-blog-refugees-covid-19-crisis.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cdc.gov/coronavirus/2019-ncov/global-covid-19/world-map.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metrocosm.com/global-migration-map.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tmp"/><Relationship Id="rId4" Type="http://schemas.openxmlformats.org/officeDocument/2006/relationships/hyperlink" Target="https://migrationdataportal.org/?i=stock_abs_&amp;t=20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migrationdataportal.org/themes/migration-data-relevant-covid-19-pandemi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7214" y="3429000"/>
            <a:ext cx="8257572" cy="1274109"/>
          </a:xfrm>
        </p:spPr>
        <p:txBody>
          <a:bodyPr/>
          <a:lstStyle/>
          <a:p>
            <a:r>
              <a:rPr lang="en-US" sz="6600" dirty="0"/>
              <a:t>Migration and Immigration during the times of Pandemic</a:t>
            </a:r>
          </a:p>
        </p:txBody>
      </p:sp>
      <p:sp>
        <p:nvSpPr>
          <p:cNvPr id="3" name="Subtitle 2"/>
          <p:cNvSpPr>
            <a:spLocks noGrp="1"/>
          </p:cNvSpPr>
          <p:nvPr>
            <p:ph type="subTitle" idx="1"/>
          </p:nvPr>
        </p:nvSpPr>
        <p:spPr>
          <a:xfrm>
            <a:off x="2516620" y="5144469"/>
            <a:ext cx="6831673" cy="1086237"/>
          </a:xfrm>
        </p:spPr>
        <p:txBody>
          <a:bodyPr>
            <a:normAutofit fontScale="70000" lnSpcReduction="20000"/>
          </a:bodyPr>
          <a:lstStyle/>
          <a:p>
            <a:r>
              <a:rPr lang="en-US" dirty="0"/>
              <a:t>Policy training for CSSW COVID-19 Action Plan</a:t>
            </a:r>
          </a:p>
          <a:p>
            <a:r>
              <a:rPr lang="en-US" dirty="0"/>
              <a:t>Neeraj Kaushal</a:t>
            </a:r>
          </a:p>
          <a:p>
            <a:r>
              <a:rPr lang="en-US" dirty="0" err="1"/>
              <a:t>Mashura</a:t>
            </a:r>
            <a:r>
              <a:rPr lang="en-US" dirty="0"/>
              <a:t> </a:t>
            </a:r>
            <a:r>
              <a:rPr lang="en-US" dirty="0" err="1"/>
              <a:t>Akilova</a:t>
            </a:r>
            <a:endParaRPr lang="en-US" dirty="0"/>
          </a:p>
          <a:p>
            <a:r>
              <a:rPr lang="en-US" dirty="0"/>
              <a:t>Megan Curran</a:t>
            </a:r>
          </a:p>
        </p:txBody>
      </p:sp>
    </p:spTree>
    <p:extLst>
      <p:ext uri="{BB962C8B-B14F-4D97-AF65-F5344CB8AC3E}">
        <p14:creationId xmlns:p14="http://schemas.microsoft.com/office/powerpoint/2010/main" val="226410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D657-323E-44F7-BD52-F7370C12E894}"/>
              </a:ext>
            </a:extLst>
          </p:cNvPr>
          <p:cNvSpPr>
            <a:spLocks noGrp="1"/>
          </p:cNvSpPr>
          <p:nvPr>
            <p:ph type="title"/>
          </p:nvPr>
        </p:nvSpPr>
        <p:spPr>
          <a:xfrm>
            <a:off x="838200" y="0"/>
            <a:ext cx="10515600" cy="1325563"/>
          </a:xfrm>
        </p:spPr>
        <p:txBody>
          <a:bodyPr/>
          <a:lstStyle/>
          <a:p>
            <a:r>
              <a:rPr lang="en-US" dirty="0"/>
              <a:t>Impact of pandemic-related closures on migrants</a:t>
            </a:r>
          </a:p>
        </p:txBody>
      </p:sp>
      <p:sp>
        <p:nvSpPr>
          <p:cNvPr id="3" name="Content Placeholder 2">
            <a:extLst>
              <a:ext uri="{FF2B5EF4-FFF2-40B4-BE49-F238E27FC236}">
                <a16:creationId xmlns:a16="http://schemas.microsoft.com/office/drawing/2014/main" id="{FA3796E0-3783-4E1B-90F1-838D064E072A}"/>
              </a:ext>
            </a:extLst>
          </p:cNvPr>
          <p:cNvSpPr>
            <a:spLocks noGrp="1"/>
          </p:cNvSpPr>
          <p:nvPr>
            <p:ph idx="1"/>
          </p:nvPr>
        </p:nvSpPr>
        <p:spPr>
          <a:xfrm>
            <a:off x="838200" y="1658678"/>
            <a:ext cx="6450934" cy="4827181"/>
          </a:xfrm>
        </p:spPr>
        <p:txBody>
          <a:bodyPr>
            <a:noAutofit/>
          </a:bodyPr>
          <a:lstStyle/>
          <a:p>
            <a:r>
              <a:rPr lang="en-US" sz="1600" dirty="0"/>
              <a:t>Lack of income to survive in host countries</a:t>
            </a:r>
          </a:p>
          <a:p>
            <a:r>
              <a:rPr lang="en-US" sz="1600" dirty="0"/>
              <a:t>Lack of income to support families dependent on migrants at home</a:t>
            </a:r>
          </a:p>
          <a:p>
            <a:pPr lvl="1"/>
            <a:r>
              <a:rPr lang="en-US" sz="1600" dirty="0"/>
              <a:t>And national economies dependent in remittances</a:t>
            </a:r>
          </a:p>
          <a:p>
            <a:r>
              <a:rPr lang="en-US" sz="1600" dirty="0"/>
              <a:t>Higher exposure of those in the essential service sectors to COVID19</a:t>
            </a:r>
          </a:p>
          <a:p>
            <a:r>
              <a:rPr lang="en-US" sz="1600" dirty="0"/>
              <a:t>Living conditions: </a:t>
            </a:r>
          </a:p>
          <a:p>
            <a:pPr lvl="1"/>
            <a:r>
              <a:rPr lang="en-US" sz="1600" dirty="0"/>
              <a:t>Cramped and substandard housing </a:t>
            </a:r>
          </a:p>
          <a:p>
            <a:pPr lvl="1"/>
            <a:r>
              <a:rPr lang="en-US" sz="1600" dirty="0"/>
              <a:t>Multi-generational households</a:t>
            </a:r>
          </a:p>
          <a:p>
            <a:pPr lvl="1"/>
            <a:r>
              <a:rPr lang="en-US" sz="1600" dirty="0"/>
              <a:t>For those in the camps, no proper conditions to physically distance; water and hygiene, group gatherings for essential services</a:t>
            </a:r>
          </a:p>
          <a:p>
            <a:pPr lvl="1"/>
            <a:r>
              <a:rPr lang="en-US" sz="1600" dirty="0"/>
              <a:t>Homelessness</a:t>
            </a:r>
          </a:p>
          <a:p>
            <a:pPr lvl="1"/>
            <a:endParaRPr lang="en-US" sz="1600" dirty="0"/>
          </a:p>
        </p:txBody>
      </p:sp>
      <p:pic>
        <p:nvPicPr>
          <p:cNvPr id="6" name="Picture 5">
            <a:extLst>
              <a:ext uri="{FF2B5EF4-FFF2-40B4-BE49-F238E27FC236}">
                <a16:creationId xmlns:a16="http://schemas.microsoft.com/office/drawing/2014/main" id="{AA25754C-D5E0-0743-A15D-D9EB2B7E35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58618" y="662781"/>
            <a:ext cx="3145618" cy="2445237"/>
          </a:xfrm>
          <a:prstGeom prst="rect">
            <a:avLst/>
          </a:prstGeom>
        </p:spPr>
      </p:pic>
      <p:pic>
        <p:nvPicPr>
          <p:cNvPr id="8" name="Picture 7">
            <a:extLst>
              <a:ext uri="{FF2B5EF4-FFF2-40B4-BE49-F238E27FC236}">
                <a16:creationId xmlns:a16="http://schemas.microsoft.com/office/drawing/2014/main" id="{9A17E96F-C560-2E48-9034-670C7CB8C0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5223" y="597246"/>
            <a:ext cx="2397307" cy="2261842"/>
          </a:xfrm>
          <a:prstGeom prst="rect">
            <a:avLst/>
          </a:prstGeom>
        </p:spPr>
      </p:pic>
      <p:pic>
        <p:nvPicPr>
          <p:cNvPr id="9" name="Picture 8">
            <a:extLst>
              <a:ext uri="{FF2B5EF4-FFF2-40B4-BE49-F238E27FC236}">
                <a16:creationId xmlns:a16="http://schemas.microsoft.com/office/drawing/2014/main" id="{6D59D3C2-7BB9-8347-9548-5287FD7748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5223" y="2936735"/>
            <a:ext cx="3156902" cy="1775757"/>
          </a:xfrm>
          <a:prstGeom prst="rect">
            <a:avLst/>
          </a:prstGeom>
        </p:spPr>
      </p:pic>
      <p:pic>
        <p:nvPicPr>
          <p:cNvPr id="10" name="Picture 9">
            <a:extLst>
              <a:ext uri="{FF2B5EF4-FFF2-40B4-BE49-F238E27FC236}">
                <a16:creationId xmlns:a16="http://schemas.microsoft.com/office/drawing/2014/main" id="{E37CA630-8FDD-F144-8074-CAFB520481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98319" y="4541208"/>
            <a:ext cx="3493681" cy="1961452"/>
          </a:xfrm>
          <a:prstGeom prst="rect">
            <a:avLst/>
          </a:prstGeom>
        </p:spPr>
      </p:pic>
      <p:sp>
        <p:nvSpPr>
          <p:cNvPr id="4" name="TextBox 3">
            <a:extLst>
              <a:ext uri="{FF2B5EF4-FFF2-40B4-BE49-F238E27FC236}">
                <a16:creationId xmlns:a16="http://schemas.microsoft.com/office/drawing/2014/main" id="{52057EAE-263C-2042-983A-F22CBC79356D}"/>
              </a:ext>
            </a:extLst>
          </p:cNvPr>
          <p:cNvSpPr txBox="1"/>
          <p:nvPr/>
        </p:nvSpPr>
        <p:spPr>
          <a:xfrm>
            <a:off x="7125223" y="6485859"/>
            <a:ext cx="3740704" cy="369332"/>
          </a:xfrm>
          <a:prstGeom prst="rect">
            <a:avLst/>
          </a:prstGeom>
          <a:noFill/>
        </p:spPr>
        <p:txBody>
          <a:bodyPr wrap="none" rtlCol="0">
            <a:spAutoFit/>
          </a:bodyPr>
          <a:lstStyle/>
          <a:p>
            <a:r>
              <a:rPr lang="en-US" dirty="0"/>
              <a:t>Sources: NY Times, NPR, CBS news</a:t>
            </a:r>
          </a:p>
        </p:txBody>
      </p:sp>
    </p:spTree>
    <p:extLst>
      <p:ext uri="{BB962C8B-B14F-4D97-AF65-F5344CB8AC3E}">
        <p14:creationId xmlns:p14="http://schemas.microsoft.com/office/powerpoint/2010/main" val="20339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B2D1-FF4B-5C4D-9FE8-330F11101C7A}"/>
              </a:ext>
            </a:extLst>
          </p:cNvPr>
          <p:cNvSpPr>
            <a:spLocks noGrp="1"/>
          </p:cNvSpPr>
          <p:nvPr>
            <p:ph type="title"/>
          </p:nvPr>
        </p:nvSpPr>
        <p:spPr>
          <a:xfrm>
            <a:off x="1371599" y="364163"/>
            <a:ext cx="9601200" cy="1485900"/>
          </a:xfrm>
        </p:spPr>
        <p:txBody>
          <a:bodyPr/>
          <a:lstStyle/>
          <a:p>
            <a:r>
              <a:rPr lang="en-US" dirty="0"/>
              <a:t>Impact of pandemic-related closures on migrants</a:t>
            </a:r>
          </a:p>
        </p:txBody>
      </p:sp>
      <p:sp>
        <p:nvSpPr>
          <p:cNvPr id="3" name="Content Placeholder 2">
            <a:extLst>
              <a:ext uri="{FF2B5EF4-FFF2-40B4-BE49-F238E27FC236}">
                <a16:creationId xmlns:a16="http://schemas.microsoft.com/office/drawing/2014/main" id="{BC20E046-963C-1B41-96BB-9595B269A35C}"/>
              </a:ext>
            </a:extLst>
          </p:cNvPr>
          <p:cNvSpPr>
            <a:spLocks noGrp="1"/>
          </p:cNvSpPr>
          <p:nvPr>
            <p:ph idx="1"/>
          </p:nvPr>
        </p:nvSpPr>
        <p:spPr>
          <a:xfrm>
            <a:off x="762000" y="1654629"/>
            <a:ext cx="6270171" cy="5064472"/>
          </a:xfrm>
        </p:spPr>
        <p:txBody>
          <a:bodyPr/>
          <a:lstStyle/>
          <a:p>
            <a:r>
              <a:rPr lang="en-US" sz="1600" dirty="0"/>
              <a:t>Social and Health Insurance/Support</a:t>
            </a:r>
          </a:p>
          <a:p>
            <a:pPr lvl="1"/>
            <a:r>
              <a:rPr lang="en-US" sz="1600" dirty="0"/>
              <a:t>Lacking for many in informal economy</a:t>
            </a:r>
          </a:p>
          <a:p>
            <a:pPr lvl="1"/>
            <a:r>
              <a:rPr lang="en-US" sz="1600" dirty="0"/>
              <a:t>No official support channels offered even during the pandemic</a:t>
            </a:r>
          </a:p>
          <a:p>
            <a:pPr lvl="1"/>
            <a:r>
              <a:rPr lang="en-US" sz="1600" dirty="0"/>
              <a:t>Many groups are excluded from income support</a:t>
            </a:r>
          </a:p>
          <a:p>
            <a:r>
              <a:rPr lang="en-US" sz="1600" dirty="0"/>
              <a:t>Legal troubles (with shelter-in-closures and inability to renew status) </a:t>
            </a:r>
          </a:p>
          <a:p>
            <a:r>
              <a:rPr lang="en-US" sz="1600" dirty="0"/>
              <a:t>Xenophobia, nationalism, racism</a:t>
            </a:r>
          </a:p>
          <a:p>
            <a:pPr lvl="1"/>
            <a:r>
              <a:rPr lang="en-US" sz="1600" dirty="0"/>
              <a:t>Deportation</a:t>
            </a:r>
          </a:p>
          <a:p>
            <a:pPr lvl="1"/>
            <a:r>
              <a:rPr lang="en-US" sz="1600" dirty="0"/>
              <a:t>Exclusion</a:t>
            </a:r>
          </a:p>
          <a:p>
            <a:pPr lvl="1"/>
            <a:r>
              <a:rPr lang="en-US" sz="1600" dirty="0"/>
              <a:t>Blame-shifting</a:t>
            </a:r>
          </a:p>
          <a:p>
            <a:pPr lvl="1"/>
            <a:r>
              <a:rPr lang="en-US" sz="1600" dirty="0"/>
              <a:t>Persecution</a:t>
            </a:r>
          </a:p>
          <a:p>
            <a:pPr lvl="1"/>
            <a:r>
              <a:rPr lang="en-US" sz="1600" dirty="0"/>
              <a:t>Discrimination</a:t>
            </a:r>
          </a:p>
          <a:p>
            <a:endParaRPr lang="en-US" dirty="0"/>
          </a:p>
        </p:txBody>
      </p:sp>
      <p:pic>
        <p:nvPicPr>
          <p:cNvPr id="5" name="Picture 4">
            <a:extLst>
              <a:ext uri="{FF2B5EF4-FFF2-40B4-BE49-F238E27FC236}">
                <a16:creationId xmlns:a16="http://schemas.microsoft.com/office/drawing/2014/main" id="{06A52883-3728-5B45-92F0-1CF44A3B59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5847" y="3952952"/>
            <a:ext cx="4111338" cy="2583039"/>
          </a:xfrm>
          <a:prstGeom prst="rect">
            <a:avLst/>
          </a:prstGeom>
        </p:spPr>
      </p:pic>
      <p:pic>
        <p:nvPicPr>
          <p:cNvPr id="9" name="Picture 8">
            <a:extLst>
              <a:ext uri="{FF2B5EF4-FFF2-40B4-BE49-F238E27FC236}">
                <a16:creationId xmlns:a16="http://schemas.microsoft.com/office/drawing/2014/main" id="{85459AA7-E105-2E4A-A6E9-F99312758B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37277" y="1414126"/>
            <a:ext cx="3071202" cy="2583038"/>
          </a:xfrm>
          <a:prstGeom prst="rect">
            <a:avLst/>
          </a:prstGeom>
        </p:spPr>
      </p:pic>
      <p:pic>
        <p:nvPicPr>
          <p:cNvPr id="11" name="Picture 10">
            <a:extLst>
              <a:ext uri="{FF2B5EF4-FFF2-40B4-BE49-F238E27FC236}">
                <a16:creationId xmlns:a16="http://schemas.microsoft.com/office/drawing/2014/main" id="{836287E6-E2A1-6240-B4BD-A3CA443F08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02451" y="1414125"/>
            <a:ext cx="2798292" cy="2583039"/>
          </a:xfrm>
          <a:prstGeom prst="rect">
            <a:avLst/>
          </a:prstGeom>
        </p:spPr>
      </p:pic>
      <p:sp>
        <p:nvSpPr>
          <p:cNvPr id="13" name="TextBox 12">
            <a:extLst>
              <a:ext uri="{FF2B5EF4-FFF2-40B4-BE49-F238E27FC236}">
                <a16:creationId xmlns:a16="http://schemas.microsoft.com/office/drawing/2014/main" id="{C57E0387-0F8E-144B-BE3C-BAB0476A1D68}"/>
              </a:ext>
            </a:extLst>
          </p:cNvPr>
          <p:cNvSpPr txBox="1"/>
          <p:nvPr/>
        </p:nvSpPr>
        <p:spPr>
          <a:xfrm>
            <a:off x="5322298" y="6491779"/>
            <a:ext cx="5897705" cy="369332"/>
          </a:xfrm>
          <a:prstGeom prst="rect">
            <a:avLst/>
          </a:prstGeom>
          <a:noFill/>
        </p:spPr>
        <p:txBody>
          <a:bodyPr wrap="none" rtlCol="0">
            <a:spAutoFit/>
          </a:bodyPr>
          <a:lstStyle/>
          <a:p>
            <a:r>
              <a:rPr lang="en-US" b="1" dirty="0"/>
              <a:t>Sources: Aljazeera, CNN, The Economist, </a:t>
            </a:r>
            <a:r>
              <a:rPr lang="en-US" b="1" dirty="0" err="1"/>
              <a:t>RadioLiberty</a:t>
            </a:r>
            <a:r>
              <a:rPr lang="en-US" b="1" dirty="0"/>
              <a:t>, VOX</a:t>
            </a:r>
          </a:p>
        </p:txBody>
      </p:sp>
      <p:pic>
        <p:nvPicPr>
          <p:cNvPr id="15" name="Picture 14">
            <a:extLst>
              <a:ext uri="{FF2B5EF4-FFF2-40B4-BE49-F238E27FC236}">
                <a16:creationId xmlns:a16="http://schemas.microsoft.com/office/drawing/2014/main" id="{0E64AAF8-C32E-2A4B-8AC6-9F53066E78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91832" y="3613951"/>
            <a:ext cx="2673389" cy="937542"/>
          </a:xfrm>
          <a:prstGeom prst="rect">
            <a:avLst/>
          </a:prstGeom>
        </p:spPr>
      </p:pic>
      <p:pic>
        <p:nvPicPr>
          <p:cNvPr id="17" name="Picture 16">
            <a:extLst>
              <a:ext uri="{FF2B5EF4-FFF2-40B4-BE49-F238E27FC236}">
                <a16:creationId xmlns:a16="http://schemas.microsoft.com/office/drawing/2014/main" id="{C0059365-BB60-7B42-95FC-69C46FF4663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26518" y="4388563"/>
            <a:ext cx="3071202" cy="2147427"/>
          </a:xfrm>
          <a:prstGeom prst="rect">
            <a:avLst/>
          </a:prstGeom>
        </p:spPr>
      </p:pic>
    </p:spTree>
    <p:extLst>
      <p:ext uri="{BB962C8B-B14F-4D97-AF65-F5344CB8AC3E}">
        <p14:creationId xmlns:p14="http://schemas.microsoft.com/office/powerpoint/2010/main" val="163628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952F-ED7C-4989-8812-0430727945D9}"/>
              </a:ext>
            </a:extLst>
          </p:cNvPr>
          <p:cNvSpPr>
            <a:spLocks noGrp="1"/>
          </p:cNvSpPr>
          <p:nvPr>
            <p:ph type="title"/>
          </p:nvPr>
        </p:nvSpPr>
        <p:spPr>
          <a:xfrm>
            <a:off x="1295400" y="329610"/>
            <a:ext cx="9601200" cy="1485900"/>
          </a:xfrm>
        </p:spPr>
        <p:txBody>
          <a:bodyPr/>
          <a:lstStyle/>
          <a:p>
            <a:r>
              <a:rPr lang="en-US" dirty="0"/>
              <a:t>Impact of closed borders on economies</a:t>
            </a:r>
          </a:p>
        </p:txBody>
      </p:sp>
      <p:sp>
        <p:nvSpPr>
          <p:cNvPr id="3" name="Content Placeholder 2">
            <a:extLst>
              <a:ext uri="{FF2B5EF4-FFF2-40B4-BE49-F238E27FC236}">
                <a16:creationId xmlns:a16="http://schemas.microsoft.com/office/drawing/2014/main" id="{5225ACE7-A6C3-4E16-B704-376792F85384}"/>
              </a:ext>
            </a:extLst>
          </p:cNvPr>
          <p:cNvSpPr>
            <a:spLocks noGrp="1"/>
          </p:cNvSpPr>
          <p:nvPr>
            <p:ph idx="1"/>
          </p:nvPr>
        </p:nvSpPr>
        <p:spPr>
          <a:xfrm>
            <a:off x="701749" y="1150975"/>
            <a:ext cx="5214142" cy="4933507"/>
          </a:xfrm>
        </p:spPr>
        <p:txBody>
          <a:bodyPr>
            <a:normAutofit fontScale="92500" lnSpcReduction="10000"/>
          </a:bodyPr>
          <a:lstStyle/>
          <a:p>
            <a:r>
              <a:rPr lang="en-US" sz="2400" dirty="0"/>
              <a:t>Migrant-dependent sectors of economy (hospitality, textiles, services, healthcare, domestic labor, agriculture, technology) globally are affected by lack of mobility</a:t>
            </a:r>
          </a:p>
          <a:p>
            <a:r>
              <a:rPr lang="en-US" sz="2400" dirty="0"/>
              <a:t>Developing economies dependent on remittances are impacted  (projected to           20% (to $445B - </a:t>
            </a:r>
            <a:r>
              <a:rPr lang="en-US" sz="2400" dirty="0">
                <a:hlinkClick r:id="rId3"/>
              </a:rPr>
              <a:t>WB</a:t>
            </a:r>
            <a:r>
              <a:rPr lang="en-US" sz="2400" dirty="0"/>
              <a:t>)</a:t>
            </a:r>
          </a:p>
          <a:p>
            <a:pPr marL="0" indent="0">
              <a:buNone/>
            </a:pPr>
            <a:endParaRPr lang="en-US" dirty="0"/>
          </a:p>
          <a:p>
            <a:pPr lvl="1"/>
            <a:r>
              <a:rPr lang="en-US" dirty="0"/>
              <a:t>Remittances are more effective for development and social welfare than ODA (</a:t>
            </a:r>
            <a:r>
              <a:rPr lang="en-US" sz="2400" dirty="0"/>
              <a:t>$554B vs. $153B)</a:t>
            </a:r>
            <a:endParaRPr lang="en-US" dirty="0"/>
          </a:p>
          <a:p>
            <a:pPr lvl="1"/>
            <a:r>
              <a:rPr lang="en-US" dirty="0"/>
              <a:t>Lack of income to support families dependent on migrants at home</a:t>
            </a:r>
          </a:p>
          <a:p>
            <a:pPr lvl="1"/>
            <a:r>
              <a:rPr lang="en-US" dirty="0"/>
              <a:t>Observation of reverse remittances during COVID</a:t>
            </a:r>
          </a:p>
          <a:p>
            <a:pPr marL="987552" lvl="2" indent="0">
              <a:buNone/>
            </a:pPr>
            <a:endParaRPr lang="en-US" dirty="0"/>
          </a:p>
          <a:p>
            <a:pPr lvl="1"/>
            <a:endParaRPr lang="en-US" dirty="0"/>
          </a:p>
          <a:p>
            <a:pPr lvl="1"/>
            <a:endParaRPr lang="en-US" dirty="0"/>
          </a:p>
          <a:p>
            <a:endParaRPr lang="en-US" dirty="0"/>
          </a:p>
        </p:txBody>
      </p:sp>
      <p:sp>
        <p:nvSpPr>
          <p:cNvPr id="7" name="Down Arrow 6">
            <a:extLst>
              <a:ext uri="{FF2B5EF4-FFF2-40B4-BE49-F238E27FC236}">
                <a16:creationId xmlns:a16="http://schemas.microsoft.com/office/drawing/2014/main" id="{B8787984-C46F-0B4C-AF72-8CDB60D3308B}"/>
              </a:ext>
            </a:extLst>
          </p:cNvPr>
          <p:cNvSpPr/>
          <p:nvPr/>
        </p:nvSpPr>
        <p:spPr>
          <a:xfrm>
            <a:off x="815837" y="3261507"/>
            <a:ext cx="233917" cy="3030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 Shot 2018-10-16 at 10.30.52 AM.png">
            <a:extLst>
              <a:ext uri="{FF2B5EF4-FFF2-40B4-BE49-F238E27FC236}">
                <a16:creationId xmlns:a16="http://schemas.microsoft.com/office/drawing/2014/main" id="{B5739F07-ED06-6848-8940-51AA4E1E70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5891" y="1160597"/>
            <a:ext cx="3416725" cy="2549795"/>
          </a:xfrm>
          <a:prstGeom prst="rect">
            <a:avLst/>
          </a:prstGeom>
        </p:spPr>
      </p:pic>
      <p:pic>
        <p:nvPicPr>
          <p:cNvPr id="11" name="Content Placeholder 3" descr="EarthTime Mobile Story Example - Google Chrome">
            <a:extLst>
              <a:ext uri="{FF2B5EF4-FFF2-40B4-BE49-F238E27FC236}">
                <a16:creationId xmlns:a16="http://schemas.microsoft.com/office/drawing/2014/main" id="{207AC647-BD22-F04C-8D38-50DC39DF02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918"/>
          <a:stretch/>
        </p:blipFill>
        <p:spPr>
          <a:xfrm>
            <a:off x="9436780" y="1229211"/>
            <a:ext cx="3113604" cy="2034704"/>
          </a:xfrm>
          <a:prstGeom prst="rect">
            <a:avLst/>
          </a:prstGeom>
        </p:spPr>
      </p:pic>
      <p:pic>
        <p:nvPicPr>
          <p:cNvPr id="5" name="Picture 4">
            <a:extLst>
              <a:ext uri="{FF2B5EF4-FFF2-40B4-BE49-F238E27FC236}">
                <a16:creationId xmlns:a16="http://schemas.microsoft.com/office/drawing/2014/main" id="{BF6B158E-64F1-4140-8C1E-F37D95D2FE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98991" y="3450176"/>
            <a:ext cx="4893009" cy="3184629"/>
          </a:xfrm>
          <a:prstGeom prst="rect">
            <a:avLst/>
          </a:prstGeom>
        </p:spPr>
      </p:pic>
      <p:sp>
        <p:nvSpPr>
          <p:cNvPr id="6" name="Rectangle 5">
            <a:extLst>
              <a:ext uri="{FF2B5EF4-FFF2-40B4-BE49-F238E27FC236}">
                <a16:creationId xmlns:a16="http://schemas.microsoft.com/office/drawing/2014/main" id="{21A60B9C-AFC0-404A-ADF7-753AAA0E0E63}"/>
              </a:ext>
            </a:extLst>
          </p:cNvPr>
          <p:cNvSpPr/>
          <p:nvPr/>
        </p:nvSpPr>
        <p:spPr>
          <a:xfrm>
            <a:off x="2867891" y="6488668"/>
            <a:ext cx="9324109" cy="646331"/>
          </a:xfrm>
          <a:prstGeom prst="rect">
            <a:avLst/>
          </a:prstGeom>
        </p:spPr>
        <p:txBody>
          <a:bodyPr wrap="square">
            <a:spAutoFit/>
          </a:bodyPr>
          <a:lstStyle/>
          <a:p>
            <a:r>
              <a:rPr lang="en-US" dirty="0">
                <a:hlinkClick r:id="rId7"/>
              </a:rPr>
              <a:t>https://www.migrationpolicy.org/programs/data-hub/global-remittances-guide</a:t>
            </a:r>
            <a:endParaRPr lang="en-US" dirty="0"/>
          </a:p>
          <a:p>
            <a:endParaRPr lang="en-US" dirty="0"/>
          </a:p>
        </p:txBody>
      </p:sp>
    </p:spTree>
    <p:extLst>
      <p:ext uri="{BB962C8B-B14F-4D97-AF65-F5344CB8AC3E}">
        <p14:creationId xmlns:p14="http://schemas.microsoft.com/office/powerpoint/2010/main" val="29362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533D-6FBC-45F6-A7C7-A0F274BA1A06}"/>
              </a:ext>
            </a:extLst>
          </p:cNvPr>
          <p:cNvSpPr>
            <a:spLocks noGrp="1"/>
          </p:cNvSpPr>
          <p:nvPr>
            <p:ph type="title"/>
          </p:nvPr>
        </p:nvSpPr>
        <p:spPr>
          <a:xfrm>
            <a:off x="839755" y="685800"/>
            <a:ext cx="11196735" cy="975049"/>
          </a:xfrm>
        </p:spPr>
        <p:txBody>
          <a:bodyPr>
            <a:normAutofit/>
          </a:bodyPr>
          <a:lstStyle/>
          <a:p>
            <a:r>
              <a:rPr lang="en-US" sz="4000" dirty="0"/>
              <a:t>Impact of closed borders on Humanitarian Support</a:t>
            </a:r>
          </a:p>
        </p:txBody>
      </p:sp>
      <p:sp>
        <p:nvSpPr>
          <p:cNvPr id="3" name="Content Placeholder 2">
            <a:extLst>
              <a:ext uri="{FF2B5EF4-FFF2-40B4-BE49-F238E27FC236}">
                <a16:creationId xmlns:a16="http://schemas.microsoft.com/office/drawing/2014/main" id="{F95C784B-9756-4220-BF3B-5E9CE410BD0E}"/>
              </a:ext>
            </a:extLst>
          </p:cNvPr>
          <p:cNvSpPr>
            <a:spLocks noGrp="1"/>
          </p:cNvSpPr>
          <p:nvPr>
            <p:ph sz="half" idx="1"/>
          </p:nvPr>
        </p:nvSpPr>
        <p:spPr>
          <a:xfrm>
            <a:off x="724679" y="1335241"/>
            <a:ext cx="5713443" cy="5351309"/>
          </a:xfrm>
        </p:spPr>
        <p:txBody>
          <a:bodyPr>
            <a:normAutofit lnSpcReduction="10000"/>
          </a:bodyPr>
          <a:lstStyle/>
          <a:p>
            <a:r>
              <a:rPr lang="en-US" dirty="0"/>
              <a:t>Halting of immigration services, including resettlement of refugees</a:t>
            </a:r>
          </a:p>
          <a:p>
            <a:r>
              <a:rPr lang="en-US" dirty="0"/>
              <a:t>Difficulty in access for humanitarian workers and other experts</a:t>
            </a:r>
          </a:p>
          <a:p>
            <a:pPr lvl="1"/>
            <a:r>
              <a:rPr lang="en-US" dirty="0"/>
              <a:t>Closed camps/services</a:t>
            </a:r>
          </a:p>
          <a:p>
            <a:pPr lvl="1"/>
            <a:r>
              <a:rPr lang="en-US" dirty="0"/>
              <a:t>Production and delivery of </a:t>
            </a:r>
            <a:r>
              <a:rPr lang="en-US" dirty="0">
                <a:hlinkClick r:id="rId3"/>
              </a:rPr>
              <a:t>aid</a:t>
            </a:r>
            <a:endParaRPr lang="en-US" dirty="0"/>
          </a:p>
          <a:p>
            <a:r>
              <a:rPr lang="en-US" dirty="0"/>
              <a:t>Reduction of global financial support</a:t>
            </a:r>
          </a:p>
          <a:p>
            <a:pPr lvl="1"/>
            <a:r>
              <a:rPr lang="en-US" dirty="0"/>
              <a:t>More burden on low and middle-income host countries to deal with emergency support on their own</a:t>
            </a:r>
          </a:p>
          <a:p>
            <a:pPr lvl="1"/>
            <a:r>
              <a:rPr lang="en-US" dirty="0"/>
              <a:t>Reliance on overburdened and over-capacity healthcare and social welfare systems</a:t>
            </a:r>
          </a:p>
          <a:p>
            <a:r>
              <a:rPr lang="en-US" dirty="0"/>
              <a:t>Multiple layers of vulnerability of certain groups of refugees : women, children, people with disabilities, those with pre-existing conditions</a:t>
            </a:r>
          </a:p>
          <a:p>
            <a:pPr lvl="1"/>
            <a:endParaRPr lang="en-US" dirty="0"/>
          </a:p>
          <a:p>
            <a:pPr lvl="1"/>
            <a:endParaRPr lang="en-US" dirty="0"/>
          </a:p>
        </p:txBody>
      </p:sp>
      <p:sp>
        <p:nvSpPr>
          <p:cNvPr id="4" name="Content Placeholder 3">
            <a:extLst>
              <a:ext uri="{FF2B5EF4-FFF2-40B4-BE49-F238E27FC236}">
                <a16:creationId xmlns:a16="http://schemas.microsoft.com/office/drawing/2014/main" id="{7B297F74-230E-9944-9F3F-DA83AFBB8260}"/>
              </a:ext>
            </a:extLst>
          </p:cNvPr>
          <p:cNvSpPr>
            <a:spLocks noGrp="1"/>
          </p:cNvSpPr>
          <p:nvPr>
            <p:ph sz="half" idx="2"/>
          </p:nvPr>
        </p:nvSpPr>
        <p:spPr>
          <a:xfrm>
            <a:off x="7077075" y="1485899"/>
            <a:ext cx="4959415" cy="3886201"/>
          </a:xfrm>
        </p:spPr>
        <p:txBody>
          <a:bodyPr>
            <a:normAutofit lnSpcReduction="10000"/>
          </a:bodyPr>
          <a:lstStyle/>
          <a:p>
            <a:r>
              <a:rPr lang="en-US" dirty="0"/>
              <a:t>UNHCR  appeals for $6.7B in Humanitarian funds</a:t>
            </a:r>
          </a:p>
          <a:p>
            <a:pPr lvl="1"/>
            <a:r>
              <a:rPr lang="en-US" dirty="0"/>
              <a:t>Protection, Health and Infrastructure, Livelihoods, Cash Support, Education, and other programming to keep displaced persons safe</a:t>
            </a:r>
          </a:p>
          <a:p>
            <a:pPr lvl="1"/>
            <a:endParaRPr lang="en-US" dirty="0"/>
          </a:p>
        </p:txBody>
      </p:sp>
      <p:pic>
        <p:nvPicPr>
          <p:cNvPr id="6" name="Picture 5">
            <a:extLst>
              <a:ext uri="{FF2B5EF4-FFF2-40B4-BE49-F238E27FC236}">
                <a16:creationId xmlns:a16="http://schemas.microsoft.com/office/drawing/2014/main" id="{01772B35-C8BF-AD4B-935A-247BE400C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2456" y="3761027"/>
            <a:ext cx="3344865" cy="2666214"/>
          </a:xfrm>
          <a:prstGeom prst="rect">
            <a:avLst/>
          </a:prstGeom>
        </p:spPr>
      </p:pic>
      <p:pic>
        <p:nvPicPr>
          <p:cNvPr id="8" name="Picture 7">
            <a:extLst>
              <a:ext uri="{FF2B5EF4-FFF2-40B4-BE49-F238E27FC236}">
                <a16:creationId xmlns:a16="http://schemas.microsoft.com/office/drawing/2014/main" id="{49362285-639F-B645-927F-BD5F240FD7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7214" y="1859124"/>
            <a:ext cx="971550" cy="1657350"/>
          </a:xfrm>
          <a:prstGeom prst="rect">
            <a:avLst/>
          </a:prstGeom>
        </p:spPr>
      </p:pic>
      <p:sp>
        <p:nvSpPr>
          <p:cNvPr id="9" name="TextBox 8">
            <a:extLst>
              <a:ext uri="{FF2B5EF4-FFF2-40B4-BE49-F238E27FC236}">
                <a16:creationId xmlns:a16="http://schemas.microsoft.com/office/drawing/2014/main" id="{6894B937-6BF7-D542-B41A-85DA742DF04B}"/>
              </a:ext>
            </a:extLst>
          </p:cNvPr>
          <p:cNvSpPr txBox="1"/>
          <p:nvPr/>
        </p:nvSpPr>
        <p:spPr>
          <a:xfrm>
            <a:off x="9556782" y="6457959"/>
            <a:ext cx="1691232" cy="369332"/>
          </a:xfrm>
          <a:prstGeom prst="rect">
            <a:avLst/>
          </a:prstGeom>
          <a:noFill/>
        </p:spPr>
        <p:txBody>
          <a:bodyPr wrap="none" rtlCol="0">
            <a:spAutoFit/>
          </a:bodyPr>
          <a:lstStyle/>
          <a:p>
            <a:r>
              <a:rPr lang="en-US" dirty="0"/>
              <a:t>Source: UNHCR</a:t>
            </a:r>
          </a:p>
        </p:txBody>
      </p:sp>
    </p:spTree>
    <p:extLst>
      <p:ext uri="{BB962C8B-B14F-4D97-AF65-F5344CB8AC3E}">
        <p14:creationId xmlns:p14="http://schemas.microsoft.com/office/powerpoint/2010/main" val="9598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3A0A33-BF3A-5C4F-86D5-53067F0549CD}"/>
              </a:ext>
            </a:extLst>
          </p:cNvPr>
          <p:cNvSpPr>
            <a:spLocks noGrp="1"/>
          </p:cNvSpPr>
          <p:nvPr>
            <p:ph type="title"/>
          </p:nvPr>
        </p:nvSpPr>
        <p:spPr/>
        <p:txBody>
          <a:bodyPr/>
          <a:lstStyle/>
          <a:p>
            <a:r>
              <a:rPr lang="en-US" dirty="0"/>
              <a:t>United States</a:t>
            </a:r>
          </a:p>
        </p:txBody>
      </p:sp>
    </p:spTree>
    <p:extLst>
      <p:ext uri="{BB962C8B-B14F-4D97-AF65-F5344CB8AC3E}">
        <p14:creationId xmlns:p14="http://schemas.microsoft.com/office/powerpoint/2010/main" val="169444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COVID-linked shutdowns in the US</a:t>
            </a:r>
          </a:p>
        </p:txBody>
      </p:sp>
      <p:sp>
        <p:nvSpPr>
          <p:cNvPr id="3" name="Content Placeholder 2"/>
          <p:cNvSpPr>
            <a:spLocks noGrp="1"/>
          </p:cNvSpPr>
          <p:nvPr>
            <p:ph idx="1"/>
          </p:nvPr>
        </p:nvSpPr>
        <p:spPr/>
        <p:txBody>
          <a:bodyPr>
            <a:normAutofit fontScale="92500" lnSpcReduction="10000"/>
          </a:bodyPr>
          <a:lstStyle/>
          <a:p>
            <a:r>
              <a:rPr lang="en-US" dirty="0"/>
              <a:t>Situation is unprecedented in human history</a:t>
            </a:r>
          </a:p>
          <a:p>
            <a:r>
              <a:rPr lang="en-US" dirty="0"/>
              <a:t>Primary goal is to contain the COVID</a:t>
            </a:r>
          </a:p>
          <a:p>
            <a:r>
              <a:rPr lang="en-US" dirty="0"/>
              <a:t>U.S. Consulate offices suspended routine consular services since March 18, globally</a:t>
            </a:r>
          </a:p>
          <a:p>
            <a:r>
              <a:rPr lang="en-US" dirty="0"/>
              <a:t>US northern and southern borders are blocked for non-essential travels</a:t>
            </a:r>
          </a:p>
          <a:p>
            <a:r>
              <a:rPr lang="en-US" dirty="0"/>
              <a:t>US has effectively ended asylum at the border</a:t>
            </a:r>
          </a:p>
          <a:p>
            <a:pPr marL="0" indent="0">
              <a:buNone/>
            </a:pPr>
            <a:r>
              <a:rPr lang="en-US" dirty="0"/>
              <a:t>       Due process rights of asylum seekers are suspended</a:t>
            </a:r>
          </a:p>
          <a:p>
            <a:pPr marL="0" indent="0">
              <a:buNone/>
            </a:pPr>
            <a:r>
              <a:rPr lang="en-US" dirty="0"/>
              <a:t>       CBP expelled 14,416 border crossers in April; unauthorized border-crossers are expelled</a:t>
            </a:r>
          </a:p>
          <a:p>
            <a:r>
              <a:rPr lang="en-US" dirty="0"/>
              <a:t>173 countries have imposed similar restrictions</a:t>
            </a:r>
          </a:p>
          <a:p>
            <a:r>
              <a:rPr lang="en-US" dirty="0"/>
              <a:t>Airlines have cancelled most international flights </a:t>
            </a:r>
          </a:p>
          <a:p>
            <a:pPr marL="0" indent="0">
              <a:buNone/>
            </a:pPr>
            <a:endParaRPr lang="en-US" dirty="0"/>
          </a:p>
        </p:txBody>
      </p:sp>
    </p:spTree>
    <p:extLst>
      <p:ext uri="{BB962C8B-B14F-4D97-AF65-F5344CB8AC3E}">
        <p14:creationId xmlns:p14="http://schemas.microsoft.com/office/powerpoint/2010/main" val="370196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U.S. Immigration Policy  </a:t>
            </a:r>
          </a:p>
        </p:txBody>
      </p:sp>
      <p:sp>
        <p:nvSpPr>
          <p:cNvPr id="3" name="Content Placeholder 2"/>
          <p:cNvSpPr>
            <a:spLocks noGrp="1"/>
          </p:cNvSpPr>
          <p:nvPr>
            <p:ph idx="1"/>
          </p:nvPr>
        </p:nvSpPr>
        <p:spPr/>
        <p:txBody>
          <a:bodyPr>
            <a:normAutofit/>
          </a:bodyPr>
          <a:lstStyle/>
          <a:p>
            <a:pPr marL="0" indent="0">
              <a:buNone/>
            </a:pPr>
            <a:r>
              <a:rPr lang="en-US" dirty="0"/>
              <a:t>Trump was not a friend of immigrants even in the best of times</a:t>
            </a:r>
            <a:r>
              <a:rPr lang="is-IS" dirty="0"/>
              <a:t>…</a:t>
            </a:r>
            <a:endParaRPr lang="en-US" dirty="0"/>
          </a:p>
          <a:p>
            <a:r>
              <a:rPr lang="en-US" dirty="0"/>
              <a:t> ICE Raids</a:t>
            </a:r>
          </a:p>
          <a:p>
            <a:r>
              <a:rPr lang="en-US" dirty="0"/>
              <a:t>Asylum restrictions</a:t>
            </a:r>
          </a:p>
          <a:p>
            <a:r>
              <a:rPr lang="en-US" dirty="0"/>
              <a:t>Threats to renewal of DACA</a:t>
            </a:r>
          </a:p>
          <a:p>
            <a:r>
              <a:rPr lang="en-US" dirty="0"/>
              <a:t>Local immigration enforcement: 287(g); secure communities</a:t>
            </a:r>
          </a:p>
          <a:p>
            <a:r>
              <a:rPr lang="en-US" dirty="0"/>
              <a:t>Reforming American Immigration for Strong Employment Act </a:t>
            </a:r>
          </a:p>
          <a:p>
            <a:r>
              <a:rPr lang="en-US" dirty="0"/>
              <a:t>“Public charge” issue</a:t>
            </a:r>
          </a:p>
          <a:p>
            <a:endParaRPr lang="en-US" dirty="0"/>
          </a:p>
        </p:txBody>
      </p:sp>
      <p:pic>
        <p:nvPicPr>
          <p:cNvPr id="4" name="Picture 3">
            <a:extLst>
              <a:ext uri="{FF2B5EF4-FFF2-40B4-BE49-F238E27FC236}">
                <a16:creationId xmlns:a16="http://schemas.microsoft.com/office/drawing/2014/main" id="{C98F7B77-C09C-F748-B9E4-F48A5CC6E6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6157" y="2171700"/>
            <a:ext cx="3396743" cy="3257550"/>
          </a:xfrm>
          <a:prstGeom prst="rect">
            <a:avLst/>
          </a:prstGeom>
        </p:spPr>
      </p:pic>
    </p:spTree>
    <p:extLst>
      <p:ext uri="{BB962C8B-B14F-4D97-AF65-F5344CB8AC3E}">
        <p14:creationId xmlns:p14="http://schemas.microsoft.com/office/powerpoint/2010/main" val="305260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In the United States of America, a country of immigrants, by design</a:t>
            </a:r>
            <a:r>
              <a:rPr lang="is-IS" sz="2500" dirty="0"/>
              <a:t>......</a:t>
            </a:r>
            <a:r>
              <a:rPr lang="en-US" sz="2500" dirty="0"/>
              <a:t>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8784" y="1918759"/>
            <a:ext cx="7586805" cy="4081992"/>
          </a:xfrm>
          <a:prstGeom prst="rect">
            <a:avLst/>
          </a:prstGeom>
        </p:spPr>
      </p:pic>
    </p:spTree>
    <p:extLst>
      <p:ext uri="{BB962C8B-B14F-4D97-AF65-F5344CB8AC3E}">
        <p14:creationId xmlns:p14="http://schemas.microsoft.com/office/powerpoint/2010/main" val="169250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charge” during COVID</a:t>
            </a:r>
          </a:p>
        </p:txBody>
      </p:sp>
      <p:sp>
        <p:nvSpPr>
          <p:cNvPr id="3" name="Content Placeholder 2"/>
          <p:cNvSpPr>
            <a:spLocks noGrp="1"/>
          </p:cNvSpPr>
          <p:nvPr>
            <p:ph idx="1"/>
          </p:nvPr>
        </p:nvSpPr>
        <p:spPr>
          <a:xfrm>
            <a:off x="1371600" y="1638300"/>
            <a:ext cx="10267950" cy="4838700"/>
          </a:xfrm>
        </p:spPr>
        <p:txBody>
          <a:bodyPr>
            <a:normAutofit/>
          </a:bodyPr>
          <a:lstStyle/>
          <a:p>
            <a:r>
              <a:rPr lang="en-US" sz="2500" dirty="0"/>
              <a:t>What is Public charge?</a:t>
            </a:r>
          </a:p>
          <a:p>
            <a:r>
              <a:rPr lang="en-US" sz="2500" dirty="0"/>
              <a:t>Chilling effect of public charge</a:t>
            </a:r>
          </a:p>
          <a:p>
            <a:r>
              <a:rPr lang="en-US" sz="2500" dirty="0"/>
              <a:t>Implications of public charge during COVID</a:t>
            </a:r>
          </a:p>
          <a:p>
            <a:r>
              <a:rPr lang="en-US" sz="2500" dirty="0"/>
              <a:t>Public charge rule Feb 24, 2020</a:t>
            </a:r>
          </a:p>
          <a:p>
            <a:r>
              <a:rPr lang="en-US" sz="2500" dirty="0"/>
              <a:t>New notice on USCIS website: “USCIS encourages all those, including aliens, with symptoms that resemble Coronavirus Disease 2019 (Covid-19) (fever, cough, shortness of breath) to seek necessary medical treatment or preventive services. Such treatment or preventive services will not negatively affect any alien as part of a future Public Charge analysis.”</a:t>
            </a:r>
          </a:p>
          <a:p>
            <a:r>
              <a:rPr lang="en-US" sz="2500" dirty="0"/>
              <a:t>Will the announcement reduce the chilling effect?</a:t>
            </a:r>
          </a:p>
          <a:p>
            <a:endParaRPr lang="en-US" sz="2500" dirty="0"/>
          </a:p>
          <a:p>
            <a:endParaRPr lang="en-US" sz="2500" dirty="0"/>
          </a:p>
        </p:txBody>
      </p:sp>
    </p:spTree>
    <p:extLst>
      <p:ext uri="{BB962C8B-B14F-4D97-AF65-F5344CB8AC3E}">
        <p14:creationId xmlns:p14="http://schemas.microsoft.com/office/powerpoint/2010/main" val="381360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COVID &amp; Immigrant health insurance</a:t>
            </a:r>
          </a:p>
        </p:txBody>
      </p:sp>
      <p:sp>
        <p:nvSpPr>
          <p:cNvPr id="3" name="Content Placeholder 2"/>
          <p:cNvSpPr>
            <a:spLocks noGrp="1"/>
          </p:cNvSpPr>
          <p:nvPr>
            <p:ph idx="1"/>
          </p:nvPr>
        </p:nvSpPr>
        <p:spPr>
          <a:xfrm>
            <a:off x="1085850" y="1600200"/>
            <a:ext cx="10744200" cy="5010150"/>
          </a:xfrm>
        </p:spPr>
        <p:txBody>
          <a:bodyPr>
            <a:noAutofit/>
          </a:bodyPr>
          <a:lstStyle/>
          <a:p>
            <a:r>
              <a:rPr lang="en-US" sz="2200" dirty="0"/>
              <a:t>Immigrants are highly vulnerable</a:t>
            </a:r>
          </a:p>
          <a:p>
            <a:r>
              <a:rPr lang="en-US" sz="2200" dirty="0"/>
              <a:t>Yet, they do not have access to many safety net programs.</a:t>
            </a:r>
          </a:p>
          <a:p>
            <a:r>
              <a:rPr lang="en-US" sz="2200" dirty="0"/>
              <a:t>Many are left out of CARES Act</a:t>
            </a:r>
          </a:p>
          <a:p>
            <a:r>
              <a:rPr lang="en-US" sz="2200" dirty="0"/>
              <a:t>Low rate of health insurance</a:t>
            </a:r>
          </a:p>
          <a:p>
            <a:pPr lvl="1"/>
            <a:r>
              <a:rPr lang="en-US" sz="2200" dirty="0"/>
              <a:t>undocumented have low rates of insurance – 7.1 million have no insurance</a:t>
            </a:r>
          </a:p>
          <a:p>
            <a:pPr lvl="1"/>
            <a:r>
              <a:rPr lang="en-US" sz="2200" dirty="0"/>
              <a:t>undocumented generally lack primary health care providers</a:t>
            </a:r>
          </a:p>
          <a:p>
            <a:pPr lvl="1"/>
            <a:r>
              <a:rPr lang="en-US" sz="2200" dirty="0"/>
              <a:t>public charge” chilling effect would make them avoid COVID testing or treatment</a:t>
            </a:r>
          </a:p>
          <a:p>
            <a:pPr lvl="1"/>
            <a:r>
              <a:rPr lang="en-US" sz="2200" dirty="0"/>
              <a:t>less likely to use telemedicine</a:t>
            </a:r>
          </a:p>
          <a:p>
            <a:pPr lvl="1"/>
            <a:r>
              <a:rPr lang="en-US" sz="2200" dirty="0"/>
              <a:t>immigrants generally are young and have good health</a:t>
            </a:r>
          </a:p>
          <a:p>
            <a:r>
              <a:rPr lang="en-US" sz="2200" dirty="0"/>
              <a:t>Latino population has high incidence of diabetes that exposes them to greater risk of prolonged illness on account of COVID</a:t>
            </a:r>
          </a:p>
          <a:p>
            <a:endParaRPr lang="en-US" dirty="0"/>
          </a:p>
          <a:p>
            <a:endParaRPr lang="en-US" dirty="0"/>
          </a:p>
        </p:txBody>
      </p:sp>
    </p:spTree>
    <p:extLst>
      <p:ext uri="{BB962C8B-B14F-4D97-AF65-F5344CB8AC3E}">
        <p14:creationId xmlns:p14="http://schemas.microsoft.com/office/powerpoint/2010/main" val="261649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BCFEB0-3086-D348-B761-DCAEC4EE5330}"/>
              </a:ext>
            </a:extLst>
          </p:cNvPr>
          <p:cNvPicPr>
            <a:picLocks noChangeAspect="1"/>
          </p:cNvPicPr>
          <p:nvPr/>
        </p:nvPicPr>
        <p:blipFill>
          <a:blip r:embed="rId3"/>
          <a:stretch>
            <a:fillRect/>
          </a:stretch>
        </p:blipFill>
        <p:spPr>
          <a:xfrm>
            <a:off x="0" y="-211722"/>
            <a:ext cx="12540342" cy="7069722"/>
          </a:xfrm>
          <a:prstGeom prst="rect">
            <a:avLst/>
          </a:prstGeom>
        </p:spPr>
      </p:pic>
      <p:sp>
        <p:nvSpPr>
          <p:cNvPr id="2" name="Title 1">
            <a:extLst>
              <a:ext uri="{FF2B5EF4-FFF2-40B4-BE49-F238E27FC236}">
                <a16:creationId xmlns:a16="http://schemas.microsoft.com/office/drawing/2014/main" id="{1AC0A35D-C935-244B-8777-89E77A0DCDD9}"/>
              </a:ext>
            </a:extLst>
          </p:cNvPr>
          <p:cNvSpPr>
            <a:spLocks noGrp="1"/>
          </p:cNvSpPr>
          <p:nvPr>
            <p:ph type="title"/>
          </p:nvPr>
        </p:nvSpPr>
        <p:spPr>
          <a:xfrm>
            <a:off x="718457" y="500742"/>
            <a:ext cx="11647714" cy="2308587"/>
          </a:xfrm>
          <a:ln>
            <a:solidFill>
              <a:schemeClr val="accent2">
                <a:lumMod val="40000"/>
                <a:lumOff val="60000"/>
              </a:schemeClr>
            </a:solidFill>
          </a:ln>
        </p:spPr>
        <p:txBody>
          <a:bodyPr>
            <a:normAutofit/>
          </a:bodyPr>
          <a:lstStyle/>
          <a:p>
            <a:r>
              <a:rPr lang="en-US" sz="6600" b="1" dirty="0">
                <a:highlight>
                  <a:srgbClr val="C0C0C0"/>
                </a:highlight>
              </a:rPr>
              <a:t>Objectives:</a:t>
            </a:r>
          </a:p>
        </p:txBody>
      </p:sp>
      <p:sp>
        <p:nvSpPr>
          <p:cNvPr id="3" name="Content Placeholder 2">
            <a:extLst>
              <a:ext uri="{FF2B5EF4-FFF2-40B4-BE49-F238E27FC236}">
                <a16:creationId xmlns:a16="http://schemas.microsoft.com/office/drawing/2014/main" id="{0862C527-CF40-1A45-B329-65FA691A2520}"/>
              </a:ext>
            </a:extLst>
          </p:cNvPr>
          <p:cNvSpPr>
            <a:spLocks noGrp="1"/>
          </p:cNvSpPr>
          <p:nvPr>
            <p:ph idx="1"/>
          </p:nvPr>
        </p:nvSpPr>
        <p:spPr>
          <a:xfrm>
            <a:off x="350520" y="1836420"/>
            <a:ext cx="11841480" cy="5334000"/>
          </a:xfrm>
          <a:solidFill>
            <a:schemeClr val="bg2">
              <a:alpha val="77000"/>
            </a:schemeClr>
          </a:solidFill>
        </p:spPr>
        <p:style>
          <a:lnRef idx="1">
            <a:schemeClr val="accent2"/>
          </a:lnRef>
          <a:fillRef idx="2">
            <a:schemeClr val="accent2"/>
          </a:fillRef>
          <a:effectRef idx="1">
            <a:schemeClr val="accent2"/>
          </a:effectRef>
          <a:fontRef idx="minor">
            <a:schemeClr val="dk1"/>
          </a:fontRef>
        </p:style>
        <p:txBody>
          <a:bodyPr>
            <a:normAutofit/>
          </a:bodyPr>
          <a:lstStyle/>
          <a:p>
            <a:r>
              <a:rPr lang="en-US" sz="2800" dirty="0"/>
              <a:t>Participants will learn about the impact of COVID19 (and the resulting border closures and economic lockdowns) on various immigrant, migrant, and displaced populations in the US and globally.</a:t>
            </a:r>
          </a:p>
          <a:p>
            <a:r>
              <a:rPr lang="en-US" sz="2800" dirty="0"/>
              <a:t>Participants will learn about the effects of border closures and restrictions on mobility, nationally and internationally, on sending and receiving countries.</a:t>
            </a:r>
          </a:p>
          <a:p>
            <a:r>
              <a:rPr lang="en-US" sz="2800" dirty="0"/>
              <a:t>Participants will learn about policies to protect the immigrant, migrant, and displaced groups in future pandemic situations, followed by the recommendations for improving immigration policies post COVID19</a:t>
            </a:r>
          </a:p>
        </p:txBody>
      </p:sp>
    </p:spTree>
    <p:extLst>
      <p:ext uri="{BB962C8B-B14F-4D97-AF65-F5344CB8AC3E}">
        <p14:creationId xmlns:p14="http://schemas.microsoft.com/office/powerpoint/2010/main" val="11044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36160"/>
          </a:xfrm>
        </p:spPr>
        <p:txBody>
          <a:bodyPr>
            <a:normAutofit/>
          </a:bodyPr>
          <a:lstStyle/>
          <a:p>
            <a:pPr algn="l"/>
            <a:r>
              <a:rPr lang="en-US" sz="2000" dirty="0"/>
              <a:t>Source: Kaushal and </a:t>
            </a:r>
            <a:r>
              <a:rPr lang="en-US" sz="2000" dirty="0" err="1"/>
              <a:t>Muchomba</a:t>
            </a:r>
            <a:r>
              <a:rPr lang="en-US" sz="2000" dirty="0"/>
              <a:t>, 2020</a:t>
            </a:r>
          </a:p>
        </p:txBody>
      </p:sp>
      <p:pic>
        <p:nvPicPr>
          <p:cNvPr id="4" name="Content Placeholder 3"/>
          <p:cNvPicPr>
            <a:picLocks noGrp="1"/>
          </p:cNvPicPr>
          <p:nvPr>
            <p:ph idx="1"/>
          </p:nvPr>
        </p:nvPicPr>
        <p:blipFill rotWithShape="1">
          <a:blip r:embed="rId3" cstate="screen">
            <a:extLst>
              <a:ext uri="{28A0092B-C50C-407E-A947-70E740481C1C}">
                <a14:useLocalDpi xmlns:a14="http://schemas.microsoft.com/office/drawing/2010/main"/>
              </a:ext>
            </a:extLst>
          </a:blip>
          <a:srcRect l="-7126" r="-7126"/>
          <a:stretch/>
        </p:blipFill>
        <p:spPr bwMode="auto">
          <a:xfrm>
            <a:off x="1907116" y="1060680"/>
            <a:ext cx="8229600" cy="5236404"/>
          </a:xfrm>
          <a:prstGeom prst="rect">
            <a:avLst/>
          </a:prstGeom>
          <a:noFill/>
          <a:ln w="9525" cap="flat" cmpd="sng" algn="ctr">
            <a:solidFill>
              <a:srgbClr val="000000"/>
            </a:solidFill>
            <a:prstDash val="solid"/>
            <a:round/>
            <a:headEnd type="none" w="med" len="med"/>
            <a:tailEnd type="none" w="med" len="med"/>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2902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Immigrants are critical to the COVID economy </a:t>
            </a:r>
          </a:p>
        </p:txBody>
      </p:sp>
      <p:sp>
        <p:nvSpPr>
          <p:cNvPr id="3" name="Content Placeholder 2"/>
          <p:cNvSpPr>
            <a:spLocks noGrp="1"/>
          </p:cNvSpPr>
          <p:nvPr>
            <p:ph idx="1"/>
          </p:nvPr>
        </p:nvSpPr>
        <p:spPr/>
        <p:txBody>
          <a:bodyPr>
            <a:noAutofit/>
          </a:bodyPr>
          <a:lstStyle/>
          <a:p>
            <a:r>
              <a:rPr lang="en-US" sz="2500" dirty="0"/>
              <a:t>Essential critical Infrastructure jobs as defined by US department of Homeland security</a:t>
            </a:r>
          </a:p>
          <a:p>
            <a:pPr lvl="1"/>
            <a:r>
              <a:rPr lang="en-US" sz="2500" dirty="0"/>
              <a:t>69% of all immigrants in labor force</a:t>
            </a:r>
          </a:p>
          <a:p>
            <a:pPr lvl="1"/>
            <a:r>
              <a:rPr lang="en-US" sz="2500" dirty="0"/>
              <a:t>74% of all undocumented workers</a:t>
            </a:r>
          </a:p>
          <a:p>
            <a:pPr lvl="1"/>
            <a:r>
              <a:rPr lang="en-US" sz="2500" dirty="0"/>
              <a:t>65% of the native-born labor force</a:t>
            </a:r>
          </a:p>
          <a:p>
            <a:pPr marL="0" indent="0">
              <a:buNone/>
            </a:pPr>
            <a:r>
              <a:rPr lang="en-US" sz="2500" dirty="0"/>
              <a:t>(workers in industries that meet the health, infrastructure, manufacturing, service, food, safety, and other needs of all Americans).   </a:t>
            </a:r>
          </a:p>
        </p:txBody>
      </p:sp>
    </p:spTree>
    <p:extLst>
      <p:ext uri="{BB962C8B-B14F-4D97-AF65-F5344CB8AC3E}">
        <p14:creationId xmlns:p14="http://schemas.microsoft.com/office/powerpoint/2010/main" val="344499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92453"/>
            <a:ext cx="10210800" cy="1485900"/>
          </a:xfrm>
        </p:spPr>
        <p:txBody>
          <a:bodyPr>
            <a:normAutofit/>
          </a:bodyPr>
          <a:lstStyle/>
          <a:p>
            <a:r>
              <a:rPr lang="en-US" dirty="0"/>
              <a:t>Immigrants: Frontline workers in the War against COVID </a:t>
            </a:r>
            <a:r>
              <a:rPr lang="en-US" sz="2200" dirty="0"/>
              <a:t>(source : MPI)</a:t>
            </a:r>
          </a:p>
        </p:txBody>
      </p:sp>
      <p:graphicFrame>
        <p:nvGraphicFramePr>
          <p:cNvPr id="5" name="Content Placeholder 4"/>
          <p:cNvGraphicFramePr>
            <a:graphicFrameLocks noGrp="1"/>
          </p:cNvGraphicFramePr>
          <p:nvPr>
            <p:ph idx="1"/>
          </p:nvPr>
        </p:nvGraphicFramePr>
        <p:xfrm>
          <a:off x="1981200" y="1678353"/>
          <a:ext cx="8229600" cy="4622800"/>
        </p:xfrm>
        <a:graphic>
          <a:graphicData uri="http://schemas.openxmlformats.org/drawingml/2006/table">
            <a:tbl>
              <a:tblPr firstRow="1" bandRow="1">
                <a:tableStyleId>{5C22544A-7EE6-4342-B048-85BDC9FD1C3A}</a:tableStyleId>
              </a:tblPr>
              <a:tblGrid>
                <a:gridCol w="6731016">
                  <a:extLst>
                    <a:ext uri="{9D8B030D-6E8A-4147-A177-3AD203B41FA5}">
                      <a16:colId xmlns:a16="http://schemas.microsoft.com/office/drawing/2014/main" val="20000"/>
                    </a:ext>
                  </a:extLst>
                </a:gridCol>
                <a:gridCol w="1498584">
                  <a:extLst>
                    <a:ext uri="{9D8B030D-6E8A-4147-A177-3AD203B41FA5}">
                      <a16:colId xmlns:a16="http://schemas.microsoft.com/office/drawing/2014/main" val="20001"/>
                    </a:ext>
                  </a:extLst>
                </a:gridCol>
              </a:tblGrid>
              <a:tr h="836247">
                <a:tc>
                  <a:txBody>
                    <a:bodyPr/>
                    <a:lstStyle/>
                    <a:p>
                      <a:r>
                        <a:rPr lang="en-US" dirty="0"/>
                        <a:t>Industries</a:t>
                      </a:r>
                    </a:p>
                  </a:txBody>
                  <a:tcPr/>
                </a:tc>
                <a:tc>
                  <a:txBody>
                    <a:bodyPr/>
                    <a:lstStyle/>
                    <a:p>
                      <a:r>
                        <a:rPr lang="en-US" dirty="0"/>
                        <a:t>Foreign-born workers share</a:t>
                      </a:r>
                    </a:p>
                  </a:txBody>
                  <a:tcPr/>
                </a:tc>
                <a:extLst>
                  <a:ext uri="{0D108BD9-81ED-4DB2-BD59-A6C34878D82A}">
                    <a16:rowId xmlns:a16="http://schemas.microsoft.com/office/drawing/2014/main" val="10000"/>
                  </a:ext>
                </a:extLst>
              </a:tr>
              <a:tr h="370840">
                <a:tc>
                  <a:txBody>
                    <a:bodyPr/>
                    <a:lstStyle/>
                    <a:p>
                      <a:r>
                        <a:rPr lang="en-US" dirty="0"/>
                        <a:t>Healthcare and social services</a:t>
                      </a:r>
                    </a:p>
                  </a:txBody>
                  <a:tcPr/>
                </a:tc>
                <a:tc>
                  <a:txBody>
                    <a:bodyPr/>
                    <a:lstStyle/>
                    <a:p>
                      <a:r>
                        <a:rPr lang="en-US" dirty="0"/>
                        <a:t>17%</a:t>
                      </a:r>
                    </a:p>
                  </a:txBody>
                  <a:tcPr/>
                </a:tc>
                <a:extLst>
                  <a:ext uri="{0D108BD9-81ED-4DB2-BD59-A6C34878D82A}">
                    <a16:rowId xmlns:a16="http://schemas.microsoft.com/office/drawing/2014/main" val="10001"/>
                  </a:ext>
                </a:extLst>
              </a:tr>
              <a:tr h="370840">
                <a:tc>
                  <a:txBody>
                    <a:bodyPr/>
                    <a:lstStyle/>
                    <a:p>
                      <a:r>
                        <a:rPr lang="en-US" dirty="0"/>
                        <a:t>Essential retail and wholesale: groceries, pharmacies, gas stations</a:t>
                      </a:r>
                    </a:p>
                  </a:txBody>
                  <a:tcPr/>
                </a:tc>
                <a:tc>
                  <a:txBody>
                    <a:bodyPr/>
                    <a:lstStyle/>
                    <a:p>
                      <a:r>
                        <a:rPr lang="en-US" dirty="0"/>
                        <a:t>18%</a:t>
                      </a:r>
                    </a:p>
                  </a:txBody>
                  <a:tcPr/>
                </a:tc>
                <a:extLst>
                  <a:ext uri="{0D108BD9-81ED-4DB2-BD59-A6C34878D82A}">
                    <a16:rowId xmlns:a16="http://schemas.microsoft.com/office/drawing/2014/main" val="10002"/>
                  </a:ext>
                </a:extLst>
              </a:tr>
              <a:tr h="370840">
                <a:tc>
                  <a:txBody>
                    <a:bodyPr/>
                    <a:lstStyle/>
                    <a:p>
                      <a:r>
                        <a:rPr lang="en-US" dirty="0"/>
                        <a:t>Manufacturing: food, medicine, soap/cleaning</a:t>
                      </a:r>
                      <a:r>
                        <a:rPr lang="en-US" baseline="0" dirty="0"/>
                        <a:t> agents</a:t>
                      </a:r>
                      <a:endParaRPr lang="en-US" dirty="0"/>
                    </a:p>
                  </a:txBody>
                  <a:tcPr/>
                </a:tc>
                <a:tc>
                  <a:txBody>
                    <a:bodyPr/>
                    <a:lstStyle/>
                    <a:p>
                      <a:r>
                        <a:rPr lang="en-US" dirty="0"/>
                        <a:t>26%</a:t>
                      </a:r>
                    </a:p>
                  </a:txBody>
                  <a:tcPr/>
                </a:tc>
                <a:extLst>
                  <a:ext uri="{0D108BD9-81ED-4DB2-BD59-A6C34878D82A}">
                    <a16:rowId xmlns:a16="http://schemas.microsoft.com/office/drawing/2014/main" val="10003"/>
                  </a:ext>
                </a:extLst>
              </a:tr>
              <a:tr h="370840">
                <a:tc>
                  <a:txBody>
                    <a:bodyPr/>
                    <a:lstStyle/>
                    <a:p>
                      <a:r>
                        <a:rPr lang="en-US" dirty="0"/>
                        <a:t>Transportation: truck, rail, and water</a:t>
                      </a:r>
                    </a:p>
                  </a:txBody>
                  <a:tcPr/>
                </a:tc>
                <a:tc>
                  <a:txBody>
                    <a:bodyPr/>
                    <a:lstStyle/>
                    <a:p>
                      <a:r>
                        <a:rPr lang="en-US" dirty="0"/>
                        <a:t>17%</a:t>
                      </a:r>
                    </a:p>
                  </a:txBody>
                  <a:tcPr/>
                </a:tc>
                <a:extLst>
                  <a:ext uri="{0D108BD9-81ED-4DB2-BD59-A6C34878D82A}">
                    <a16:rowId xmlns:a16="http://schemas.microsoft.com/office/drawing/2014/main" val="10004"/>
                  </a:ext>
                </a:extLst>
              </a:tr>
              <a:tr h="370840">
                <a:tc>
                  <a:txBody>
                    <a:bodyPr/>
                    <a:lstStyle/>
                    <a:p>
                      <a:r>
                        <a:rPr lang="en-US" dirty="0"/>
                        <a:t>Agriculture, forestry, fishing and</a:t>
                      </a:r>
                      <a:r>
                        <a:rPr lang="en-US" baseline="0" dirty="0"/>
                        <a:t> hunting</a:t>
                      </a:r>
                      <a:endParaRPr lang="en-US" dirty="0"/>
                    </a:p>
                  </a:txBody>
                  <a:tcPr/>
                </a:tc>
                <a:tc>
                  <a:txBody>
                    <a:bodyPr/>
                    <a:lstStyle/>
                    <a:p>
                      <a:r>
                        <a:rPr lang="en-US" dirty="0"/>
                        <a:t>27%</a:t>
                      </a:r>
                    </a:p>
                  </a:txBody>
                  <a:tcPr/>
                </a:tc>
                <a:extLst>
                  <a:ext uri="{0D108BD9-81ED-4DB2-BD59-A6C34878D82A}">
                    <a16:rowId xmlns:a16="http://schemas.microsoft.com/office/drawing/2014/main" val="10005"/>
                  </a:ext>
                </a:extLst>
              </a:tr>
              <a:tr h="370840">
                <a:tc>
                  <a:txBody>
                    <a:bodyPr/>
                    <a:lstStyle/>
                    <a:p>
                      <a:r>
                        <a:rPr lang="en-US" dirty="0"/>
                        <a:t>Transportation: Bus, Metro, Taxi Drivers</a:t>
                      </a:r>
                    </a:p>
                  </a:txBody>
                  <a:tcPr/>
                </a:tc>
                <a:tc>
                  <a:txBody>
                    <a:bodyPr/>
                    <a:lstStyle/>
                    <a:p>
                      <a:r>
                        <a:rPr lang="en-US" dirty="0"/>
                        <a:t>34%</a:t>
                      </a:r>
                    </a:p>
                  </a:txBody>
                  <a:tcPr/>
                </a:tc>
                <a:extLst>
                  <a:ext uri="{0D108BD9-81ED-4DB2-BD59-A6C34878D82A}">
                    <a16:rowId xmlns:a16="http://schemas.microsoft.com/office/drawing/2014/main" val="10006"/>
                  </a:ext>
                </a:extLst>
              </a:tr>
              <a:tr h="370840">
                <a:tc>
                  <a:txBody>
                    <a:bodyPr/>
                    <a:lstStyle/>
                    <a:p>
                      <a:r>
                        <a:rPr lang="en-US" dirty="0"/>
                        <a:t>Postal service</a:t>
                      </a:r>
                    </a:p>
                  </a:txBody>
                  <a:tcPr/>
                </a:tc>
                <a:tc>
                  <a:txBody>
                    <a:bodyPr/>
                    <a:lstStyle/>
                    <a:p>
                      <a:r>
                        <a:rPr lang="en-US" dirty="0"/>
                        <a:t>13%</a:t>
                      </a:r>
                    </a:p>
                  </a:txBody>
                  <a:tcPr/>
                </a:tc>
                <a:extLst>
                  <a:ext uri="{0D108BD9-81ED-4DB2-BD59-A6C34878D82A}">
                    <a16:rowId xmlns:a16="http://schemas.microsoft.com/office/drawing/2014/main" val="10007"/>
                  </a:ext>
                </a:extLst>
              </a:tr>
              <a:tr h="370840">
                <a:tc>
                  <a:txBody>
                    <a:bodyPr/>
                    <a:lstStyle/>
                    <a:p>
                      <a:r>
                        <a:rPr lang="en-US" dirty="0"/>
                        <a:t>Scientific research and development</a:t>
                      </a:r>
                    </a:p>
                  </a:txBody>
                  <a:tcPr/>
                </a:tc>
                <a:tc>
                  <a:txBody>
                    <a:bodyPr/>
                    <a:lstStyle/>
                    <a:p>
                      <a:r>
                        <a:rPr lang="en-US" dirty="0"/>
                        <a:t>22%</a:t>
                      </a:r>
                    </a:p>
                  </a:txBody>
                  <a:tcPr/>
                </a:tc>
                <a:extLst>
                  <a:ext uri="{0D108BD9-81ED-4DB2-BD59-A6C34878D82A}">
                    <a16:rowId xmlns:a16="http://schemas.microsoft.com/office/drawing/2014/main" val="10008"/>
                  </a:ext>
                </a:extLst>
              </a:tr>
              <a:tr h="370840">
                <a:tc>
                  <a:txBody>
                    <a:bodyPr/>
                    <a:lstStyle/>
                    <a:p>
                      <a:r>
                        <a:rPr lang="en-US" b="1" i="0" dirty="0"/>
                        <a:t>Total</a:t>
                      </a:r>
                      <a:r>
                        <a:rPr lang="en-US" b="1" i="0" baseline="0" dirty="0"/>
                        <a:t> workers in Industries Vital to the COVD-19 response</a:t>
                      </a:r>
                      <a:endParaRPr lang="en-US" b="1" i="0" dirty="0"/>
                    </a:p>
                  </a:txBody>
                  <a:tcPr/>
                </a:tc>
                <a:tc>
                  <a:txBody>
                    <a:bodyPr/>
                    <a:lstStyle/>
                    <a:p>
                      <a:r>
                        <a:rPr lang="en-US" b="1" i="0" dirty="0"/>
                        <a:t>19%</a:t>
                      </a:r>
                    </a:p>
                  </a:txBody>
                  <a:tcPr/>
                </a:tc>
                <a:extLst>
                  <a:ext uri="{0D108BD9-81ED-4DB2-BD59-A6C34878D82A}">
                    <a16:rowId xmlns:a16="http://schemas.microsoft.com/office/drawing/2014/main" val="10009"/>
                  </a:ext>
                </a:extLst>
              </a:tr>
              <a:tr h="370840">
                <a:tc>
                  <a:txBody>
                    <a:bodyPr/>
                    <a:lstStyle/>
                    <a:p>
                      <a:r>
                        <a:rPr lang="en-US" dirty="0"/>
                        <a:t>Total Civilian Workforce</a:t>
                      </a:r>
                    </a:p>
                  </a:txBody>
                  <a:tcPr/>
                </a:tc>
                <a:tc>
                  <a:txBody>
                    <a:bodyPr/>
                    <a:lstStyle/>
                    <a:p>
                      <a:r>
                        <a:rPr lang="en-US" dirty="0"/>
                        <a:t>17%</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8364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598"/>
            <a:ext cx="8229600" cy="1143000"/>
          </a:xfrm>
        </p:spPr>
        <p:txBody>
          <a:bodyPr>
            <a:normAutofit fontScale="90000"/>
          </a:bodyPr>
          <a:lstStyle/>
          <a:p>
            <a:r>
              <a:rPr lang="en-US" dirty="0"/>
              <a:t>Immigrants are critical to healthcare and social services industries</a:t>
            </a:r>
            <a:r>
              <a:rPr lang="en-US" sz="2200" dirty="0"/>
              <a:t>(source : MPI)</a:t>
            </a:r>
          </a:p>
        </p:txBody>
      </p:sp>
      <p:graphicFrame>
        <p:nvGraphicFramePr>
          <p:cNvPr id="4" name="Content Placeholder 3"/>
          <p:cNvGraphicFramePr>
            <a:graphicFrameLocks noGrp="1"/>
          </p:cNvGraphicFramePr>
          <p:nvPr>
            <p:ph idx="1"/>
          </p:nvPr>
        </p:nvGraphicFramePr>
        <p:xfrm>
          <a:off x="1981200" y="1600200"/>
          <a:ext cx="8229600" cy="4719320"/>
        </p:xfrm>
        <a:graphic>
          <a:graphicData uri="http://schemas.openxmlformats.org/drawingml/2006/table">
            <a:tbl>
              <a:tblPr firstRow="1" bandRow="1">
                <a:tableStyleId>{5C22544A-7EE6-4342-B048-85BDC9FD1C3A}</a:tableStyleId>
              </a:tblPr>
              <a:tblGrid>
                <a:gridCol w="5846661">
                  <a:extLst>
                    <a:ext uri="{9D8B030D-6E8A-4147-A177-3AD203B41FA5}">
                      <a16:colId xmlns:a16="http://schemas.microsoft.com/office/drawing/2014/main" val="20000"/>
                    </a:ext>
                  </a:extLst>
                </a:gridCol>
                <a:gridCol w="2382939">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r>
                        <a:rPr lang="en-US" dirty="0"/>
                        <a:t>Foreign-born share</a:t>
                      </a:r>
                    </a:p>
                    <a:p>
                      <a:r>
                        <a:rPr lang="en-US" dirty="0"/>
                        <a:t>(%)</a:t>
                      </a:r>
                    </a:p>
                  </a:txBody>
                  <a:tcPr/>
                </a:tc>
                <a:extLst>
                  <a:ext uri="{0D108BD9-81ED-4DB2-BD59-A6C34878D82A}">
                    <a16:rowId xmlns:a16="http://schemas.microsoft.com/office/drawing/2014/main" val="10000"/>
                  </a:ext>
                </a:extLst>
              </a:tr>
              <a:tr h="370840">
                <a:tc>
                  <a:txBody>
                    <a:bodyPr/>
                    <a:lstStyle/>
                    <a:p>
                      <a:r>
                        <a:rPr lang="en-US" dirty="0"/>
                        <a:t>Registered Nurses</a:t>
                      </a:r>
                    </a:p>
                  </a:txBody>
                  <a:tcPr/>
                </a:tc>
                <a:tc>
                  <a:txBody>
                    <a:bodyPr/>
                    <a:lstStyle/>
                    <a:p>
                      <a:r>
                        <a:rPr lang="en-US" dirty="0"/>
                        <a:t>16</a:t>
                      </a:r>
                    </a:p>
                  </a:txBody>
                  <a:tcPr/>
                </a:tc>
                <a:extLst>
                  <a:ext uri="{0D108BD9-81ED-4DB2-BD59-A6C34878D82A}">
                    <a16:rowId xmlns:a16="http://schemas.microsoft.com/office/drawing/2014/main" val="10001"/>
                  </a:ext>
                </a:extLst>
              </a:tr>
              <a:tr h="370840">
                <a:tc>
                  <a:txBody>
                    <a:bodyPr/>
                    <a:lstStyle/>
                    <a:p>
                      <a:r>
                        <a:rPr lang="en-US" dirty="0"/>
                        <a:t>Nursing</a:t>
                      </a:r>
                      <a:r>
                        <a:rPr lang="en-US" baseline="0" dirty="0"/>
                        <a:t> Assistants</a:t>
                      </a:r>
                      <a:endParaRPr lang="en-US" dirty="0"/>
                    </a:p>
                  </a:txBody>
                  <a:tcPr/>
                </a:tc>
                <a:tc>
                  <a:txBody>
                    <a:bodyPr/>
                    <a:lstStyle/>
                    <a:p>
                      <a:r>
                        <a:rPr lang="en-US" dirty="0"/>
                        <a:t>22</a:t>
                      </a:r>
                    </a:p>
                  </a:txBody>
                  <a:tcPr/>
                </a:tc>
                <a:extLst>
                  <a:ext uri="{0D108BD9-81ED-4DB2-BD59-A6C34878D82A}">
                    <a16:rowId xmlns:a16="http://schemas.microsoft.com/office/drawing/2014/main" val="10002"/>
                  </a:ext>
                </a:extLst>
              </a:tr>
              <a:tr h="370840">
                <a:tc>
                  <a:txBody>
                    <a:bodyPr/>
                    <a:lstStyle/>
                    <a:p>
                      <a:r>
                        <a:rPr lang="en-US" dirty="0"/>
                        <a:t>Personal Care Aides</a:t>
                      </a:r>
                    </a:p>
                  </a:txBody>
                  <a:tcPr/>
                </a:tc>
                <a:tc>
                  <a:txBody>
                    <a:bodyPr/>
                    <a:lstStyle/>
                    <a:p>
                      <a:r>
                        <a:rPr lang="en-US" dirty="0"/>
                        <a:t>25</a:t>
                      </a:r>
                    </a:p>
                  </a:txBody>
                  <a:tcPr/>
                </a:tc>
                <a:extLst>
                  <a:ext uri="{0D108BD9-81ED-4DB2-BD59-A6C34878D82A}">
                    <a16:rowId xmlns:a16="http://schemas.microsoft.com/office/drawing/2014/main" val="10003"/>
                  </a:ext>
                </a:extLst>
              </a:tr>
              <a:tr h="370840">
                <a:tc>
                  <a:txBody>
                    <a:bodyPr/>
                    <a:lstStyle/>
                    <a:p>
                      <a:r>
                        <a:rPr lang="en-US" dirty="0"/>
                        <a:t>Licensed Practical and</a:t>
                      </a:r>
                      <a:r>
                        <a:rPr lang="en-US" baseline="0" dirty="0"/>
                        <a:t> licensed vocational nurses</a:t>
                      </a:r>
                      <a:endParaRPr lang="en-US" dirty="0"/>
                    </a:p>
                  </a:txBody>
                  <a:tcPr/>
                </a:tc>
                <a:tc>
                  <a:txBody>
                    <a:bodyPr/>
                    <a:lstStyle/>
                    <a:p>
                      <a:r>
                        <a:rPr lang="en-US" dirty="0"/>
                        <a:t>15</a:t>
                      </a:r>
                    </a:p>
                  </a:txBody>
                  <a:tcPr/>
                </a:tc>
                <a:extLst>
                  <a:ext uri="{0D108BD9-81ED-4DB2-BD59-A6C34878D82A}">
                    <a16:rowId xmlns:a16="http://schemas.microsoft.com/office/drawing/2014/main" val="10004"/>
                  </a:ext>
                </a:extLst>
              </a:tr>
              <a:tr h="370840">
                <a:tc>
                  <a:txBody>
                    <a:bodyPr/>
                    <a:lstStyle/>
                    <a:p>
                      <a:r>
                        <a:rPr lang="en-US" b="1" i="0" dirty="0"/>
                        <a:t>Physicians</a:t>
                      </a:r>
                    </a:p>
                  </a:txBody>
                  <a:tcPr/>
                </a:tc>
                <a:tc>
                  <a:txBody>
                    <a:bodyPr/>
                    <a:lstStyle/>
                    <a:p>
                      <a:r>
                        <a:rPr lang="en-US" b="1" i="0" dirty="0"/>
                        <a:t>29</a:t>
                      </a:r>
                    </a:p>
                  </a:txBody>
                  <a:tcPr/>
                </a:tc>
                <a:extLst>
                  <a:ext uri="{0D108BD9-81ED-4DB2-BD59-A6C34878D82A}">
                    <a16:rowId xmlns:a16="http://schemas.microsoft.com/office/drawing/2014/main" val="10005"/>
                  </a:ext>
                </a:extLst>
              </a:tr>
              <a:tr h="370840">
                <a:tc>
                  <a:txBody>
                    <a:bodyPr/>
                    <a:lstStyle/>
                    <a:p>
                      <a:r>
                        <a:rPr lang="en-US" dirty="0"/>
                        <a:t>Medical</a:t>
                      </a:r>
                      <a:r>
                        <a:rPr lang="en-US" baseline="0" dirty="0"/>
                        <a:t> and health service managers</a:t>
                      </a:r>
                      <a:endParaRPr lang="en-US" dirty="0"/>
                    </a:p>
                  </a:txBody>
                  <a:tcPr/>
                </a:tc>
                <a:tc>
                  <a:txBody>
                    <a:bodyPr/>
                    <a:lstStyle/>
                    <a:p>
                      <a:r>
                        <a:rPr lang="en-US" dirty="0"/>
                        <a:t>14</a:t>
                      </a:r>
                    </a:p>
                  </a:txBody>
                  <a:tcPr/>
                </a:tc>
                <a:extLst>
                  <a:ext uri="{0D108BD9-81ED-4DB2-BD59-A6C34878D82A}">
                    <a16:rowId xmlns:a16="http://schemas.microsoft.com/office/drawing/2014/main" val="10006"/>
                  </a:ext>
                </a:extLst>
              </a:tr>
              <a:tr h="370840">
                <a:tc>
                  <a:txBody>
                    <a:bodyPr/>
                    <a:lstStyle/>
                    <a:p>
                      <a:r>
                        <a:rPr lang="en-US" dirty="0"/>
                        <a:t>Medical assistants</a:t>
                      </a:r>
                    </a:p>
                  </a:txBody>
                  <a:tcPr/>
                </a:tc>
                <a:tc>
                  <a:txBody>
                    <a:bodyPr/>
                    <a:lstStyle/>
                    <a:p>
                      <a:r>
                        <a:rPr lang="en-US" dirty="0"/>
                        <a:t>16</a:t>
                      </a:r>
                    </a:p>
                  </a:txBody>
                  <a:tcPr/>
                </a:tc>
                <a:extLst>
                  <a:ext uri="{0D108BD9-81ED-4DB2-BD59-A6C34878D82A}">
                    <a16:rowId xmlns:a16="http://schemas.microsoft.com/office/drawing/2014/main" val="10007"/>
                  </a:ext>
                </a:extLst>
              </a:tr>
              <a:tr h="370840">
                <a:tc>
                  <a:txBody>
                    <a:bodyPr/>
                    <a:lstStyle/>
                    <a:p>
                      <a:r>
                        <a:rPr lang="en-US" b="1" i="0" dirty="0"/>
                        <a:t>Home Health Aides</a:t>
                      </a:r>
                    </a:p>
                  </a:txBody>
                  <a:tcPr/>
                </a:tc>
                <a:tc>
                  <a:txBody>
                    <a:bodyPr/>
                    <a:lstStyle/>
                    <a:p>
                      <a:r>
                        <a:rPr lang="en-US" b="1" i="0" dirty="0"/>
                        <a:t>38</a:t>
                      </a:r>
                    </a:p>
                  </a:txBody>
                  <a:tcPr/>
                </a:tc>
                <a:extLst>
                  <a:ext uri="{0D108BD9-81ED-4DB2-BD59-A6C34878D82A}">
                    <a16:rowId xmlns:a16="http://schemas.microsoft.com/office/drawing/2014/main" val="10008"/>
                  </a:ext>
                </a:extLst>
              </a:tr>
              <a:tr h="370840">
                <a:tc>
                  <a:txBody>
                    <a:bodyPr/>
                    <a:lstStyle/>
                    <a:p>
                      <a:r>
                        <a:rPr lang="en-US" dirty="0"/>
                        <a:t>Social Workers, not otherwise classified</a:t>
                      </a:r>
                    </a:p>
                  </a:txBody>
                  <a:tcPr/>
                </a:tc>
                <a:tc>
                  <a:txBody>
                    <a:bodyPr/>
                    <a:lstStyle/>
                    <a:p>
                      <a:r>
                        <a:rPr lang="en-US" dirty="0"/>
                        <a:t>10</a:t>
                      </a:r>
                    </a:p>
                  </a:txBody>
                  <a:tcPr/>
                </a:tc>
                <a:extLst>
                  <a:ext uri="{0D108BD9-81ED-4DB2-BD59-A6C34878D82A}">
                    <a16:rowId xmlns:a16="http://schemas.microsoft.com/office/drawing/2014/main" val="10009"/>
                  </a:ext>
                </a:extLst>
              </a:tr>
              <a:tr h="370840">
                <a:tc>
                  <a:txBody>
                    <a:bodyPr/>
                    <a:lstStyle/>
                    <a:p>
                      <a:r>
                        <a:rPr lang="en-US" dirty="0"/>
                        <a:t>Receptionists and information clerks</a:t>
                      </a:r>
                    </a:p>
                  </a:txBody>
                  <a:tcPr/>
                </a:tc>
                <a:tc>
                  <a:txBody>
                    <a:bodyPr/>
                    <a:lstStyle/>
                    <a:p>
                      <a:r>
                        <a:rPr lang="en-US" dirty="0"/>
                        <a:t>11</a:t>
                      </a:r>
                    </a:p>
                  </a:txBody>
                  <a:tcPr/>
                </a:tc>
                <a:extLst>
                  <a:ext uri="{0D108BD9-81ED-4DB2-BD59-A6C34878D82A}">
                    <a16:rowId xmlns:a16="http://schemas.microsoft.com/office/drawing/2014/main" val="10010"/>
                  </a:ext>
                </a:extLst>
              </a:tr>
              <a:tr h="370840">
                <a:tc>
                  <a:txBody>
                    <a:bodyPr/>
                    <a:lstStyle/>
                    <a:p>
                      <a:r>
                        <a:rPr lang="en-US" b="1" i="0" dirty="0"/>
                        <a:t>All workers in healthcare and social services</a:t>
                      </a:r>
                    </a:p>
                  </a:txBody>
                  <a:tcPr/>
                </a:tc>
                <a:tc>
                  <a:txBody>
                    <a:bodyPr/>
                    <a:lstStyle/>
                    <a:p>
                      <a:r>
                        <a:rPr lang="en-US" b="1" i="0" dirty="0"/>
                        <a:t>17</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2942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482850" y="2495550"/>
            <a:ext cx="7378700" cy="3162300"/>
          </a:xfrm>
        </p:spPr>
      </p:pic>
      <p:pic>
        <p:nvPicPr>
          <p:cNvPr id="6" name="Picture 5"/>
          <p:cNvPicPr>
            <a:picLocks noChangeAspect="1"/>
          </p:cNvPicPr>
          <p:nvPr/>
        </p:nvPicPr>
        <p:blipFill>
          <a:blip r:embed="rId3"/>
          <a:stretch>
            <a:fillRect/>
          </a:stretch>
        </p:blipFill>
        <p:spPr>
          <a:xfrm>
            <a:off x="1524000" y="1407950"/>
            <a:ext cx="9144000" cy="4897214"/>
          </a:xfrm>
          <a:prstGeom prst="rect">
            <a:avLst/>
          </a:prstGeom>
        </p:spPr>
      </p:pic>
      <p:sp>
        <p:nvSpPr>
          <p:cNvPr id="9" name="Rectangle 8"/>
          <p:cNvSpPr/>
          <p:nvPr/>
        </p:nvSpPr>
        <p:spPr>
          <a:xfrm rot="10800000" flipV="1">
            <a:off x="1774356" y="300662"/>
            <a:ext cx="9007944" cy="861774"/>
          </a:xfrm>
          <a:prstGeom prst="rect">
            <a:avLst/>
          </a:prstGeom>
        </p:spPr>
        <p:txBody>
          <a:bodyPr wrap="square">
            <a:spAutoFit/>
          </a:bodyPr>
          <a:lstStyle/>
          <a:p>
            <a:r>
              <a:rPr lang="en-US" sz="3000" dirty="0"/>
              <a:t>Foreign-trained physicians in under-served areas</a:t>
            </a:r>
          </a:p>
          <a:p>
            <a:r>
              <a:rPr lang="en-US" sz="2000" dirty="0"/>
              <a:t>(source: Kaushal and </a:t>
            </a:r>
            <a:r>
              <a:rPr lang="en-US" sz="2000" dirty="0" err="1"/>
              <a:t>Rigzin</a:t>
            </a:r>
            <a:r>
              <a:rPr lang="en-US" sz="2000" dirty="0"/>
              <a:t>, 2020)</a:t>
            </a:r>
          </a:p>
        </p:txBody>
      </p:sp>
    </p:spTree>
    <p:extLst>
      <p:ext uri="{BB962C8B-B14F-4D97-AF65-F5344CB8AC3E}">
        <p14:creationId xmlns:p14="http://schemas.microsoft.com/office/powerpoint/2010/main" val="321196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Pressures on the government to lower immigration restrictions</a:t>
            </a:r>
          </a:p>
        </p:txBody>
      </p:sp>
      <p:sp>
        <p:nvSpPr>
          <p:cNvPr id="3" name="Content Placeholder 2"/>
          <p:cNvSpPr>
            <a:spLocks noGrp="1"/>
          </p:cNvSpPr>
          <p:nvPr>
            <p:ph idx="1"/>
          </p:nvPr>
        </p:nvSpPr>
        <p:spPr/>
        <p:txBody>
          <a:bodyPr>
            <a:normAutofit/>
          </a:bodyPr>
          <a:lstStyle/>
          <a:p>
            <a:r>
              <a:rPr lang="en-US" sz="2500" dirty="0"/>
              <a:t>AMA has asked the government to exclude foreign medical workers from any future bans; requested the government to provide 40,000 unused green cards to foreign-medical workers</a:t>
            </a:r>
          </a:p>
          <a:p>
            <a:r>
              <a:rPr lang="en-US" sz="2500" dirty="0"/>
              <a:t>Farm owners are putting pressures on the government to allow foreign workers</a:t>
            </a:r>
          </a:p>
          <a:p>
            <a:r>
              <a:rPr lang="en-US" sz="2500" dirty="0"/>
              <a:t>Corporate sector</a:t>
            </a:r>
          </a:p>
        </p:txBody>
      </p:sp>
    </p:spTree>
    <p:extLst>
      <p:ext uri="{BB962C8B-B14F-4D97-AF65-F5344CB8AC3E}">
        <p14:creationId xmlns:p14="http://schemas.microsoft.com/office/powerpoint/2010/main" val="265508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1747157"/>
          </a:xfrm>
        </p:spPr>
        <p:txBody>
          <a:bodyPr>
            <a:normAutofit/>
          </a:bodyPr>
          <a:lstStyle/>
          <a:p>
            <a:r>
              <a:rPr lang="en-US" dirty="0"/>
              <a:t>Policy signals on immigration remain mixed  </a:t>
            </a:r>
          </a:p>
        </p:txBody>
      </p:sp>
      <p:sp>
        <p:nvSpPr>
          <p:cNvPr id="3" name="Content Placeholder 2"/>
          <p:cNvSpPr>
            <a:spLocks noGrp="1"/>
          </p:cNvSpPr>
          <p:nvPr>
            <p:ph idx="1"/>
          </p:nvPr>
        </p:nvSpPr>
        <p:spPr>
          <a:xfrm>
            <a:off x="1371600" y="2201635"/>
            <a:ext cx="9601200" cy="4171950"/>
          </a:xfrm>
        </p:spPr>
        <p:txBody>
          <a:bodyPr>
            <a:normAutofit/>
          </a:bodyPr>
          <a:lstStyle/>
          <a:p>
            <a:pPr marL="0" indent="0">
              <a:buNone/>
            </a:pPr>
            <a:r>
              <a:rPr lang="en-US" sz="2700" dirty="0"/>
              <a:t>Positive policies:</a:t>
            </a:r>
          </a:p>
          <a:p>
            <a:r>
              <a:rPr lang="en-US" sz="2700" dirty="0"/>
              <a:t>USCIS has relaxed the conditions of H2A visas for legal seasonal agriculture workers</a:t>
            </a:r>
          </a:p>
          <a:p>
            <a:r>
              <a:rPr lang="en-US" sz="2700" dirty="0"/>
              <a:t>All employer petitioners of H-2A visas who have valid temporary labor certification are allowed to hire foreign-workers who are currently in the US </a:t>
            </a:r>
          </a:p>
          <a:p>
            <a:r>
              <a:rPr lang="en-US" sz="2700" dirty="0"/>
              <a:t>It would be a positive step if AMA request is accepted</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639295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signals</a:t>
            </a:r>
          </a:p>
        </p:txBody>
      </p:sp>
      <p:sp>
        <p:nvSpPr>
          <p:cNvPr id="3" name="Content Placeholder 2"/>
          <p:cNvSpPr>
            <a:spLocks noGrp="1"/>
          </p:cNvSpPr>
          <p:nvPr>
            <p:ph idx="1"/>
          </p:nvPr>
        </p:nvSpPr>
        <p:spPr/>
        <p:txBody>
          <a:bodyPr/>
          <a:lstStyle/>
          <a:p>
            <a:r>
              <a:rPr lang="en-US" sz="2500" dirty="0"/>
              <a:t> Restrict immigration </a:t>
            </a:r>
          </a:p>
          <a:p>
            <a:pPr lvl="1"/>
            <a:r>
              <a:rPr lang="en-US" sz="2500" dirty="0"/>
              <a:t> suspend issuance of new green cards for 60 days. </a:t>
            </a:r>
          </a:p>
          <a:p>
            <a:pPr lvl="1"/>
            <a:r>
              <a:rPr lang="en-US" sz="2500" dirty="0"/>
              <a:t>Using emergency measures to restrict entry</a:t>
            </a:r>
          </a:p>
          <a:p>
            <a:pPr marL="530352" lvl="1" indent="0">
              <a:buNone/>
            </a:pPr>
            <a:endParaRPr lang="en-US" sz="2500" dirty="0"/>
          </a:p>
          <a:p>
            <a:r>
              <a:rPr lang="en-US" sz="2500" dirty="0"/>
              <a:t>Public charge announcement – Feb 24, 2020</a:t>
            </a:r>
          </a:p>
          <a:p>
            <a:endParaRPr lang="en-US" dirty="0"/>
          </a:p>
        </p:txBody>
      </p:sp>
    </p:spTree>
    <p:extLst>
      <p:ext uri="{BB962C8B-B14F-4D97-AF65-F5344CB8AC3E}">
        <p14:creationId xmlns:p14="http://schemas.microsoft.com/office/powerpoint/2010/main" val="2074843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lockdown  </a:t>
            </a:r>
          </a:p>
        </p:txBody>
      </p:sp>
      <p:sp>
        <p:nvSpPr>
          <p:cNvPr id="3" name="Content Placeholder 2"/>
          <p:cNvSpPr>
            <a:spLocks noGrp="1"/>
          </p:cNvSpPr>
          <p:nvPr>
            <p:ph idx="1"/>
          </p:nvPr>
        </p:nvSpPr>
        <p:spPr>
          <a:xfrm>
            <a:off x="1028700" y="1962150"/>
            <a:ext cx="10687050" cy="4381500"/>
          </a:xfrm>
        </p:spPr>
        <p:txBody>
          <a:bodyPr>
            <a:normAutofit/>
          </a:bodyPr>
          <a:lstStyle/>
          <a:p>
            <a:r>
              <a:rPr lang="en-US" sz="2700" dirty="0"/>
              <a:t>Economy has cratered</a:t>
            </a:r>
          </a:p>
          <a:p>
            <a:r>
              <a:rPr lang="en-US" sz="2700" dirty="0"/>
              <a:t>Immigration has come to a halt</a:t>
            </a:r>
          </a:p>
          <a:p>
            <a:r>
              <a:rPr lang="en-US" sz="2700" dirty="0"/>
              <a:t>Short term effect: fall in seasonal workers (farm labor), business travelers, student travelers, remittances.  </a:t>
            </a:r>
          </a:p>
          <a:p>
            <a:r>
              <a:rPr lang="en-US" sz="2700" dirty="0"/>
              <a:t>Long term effect: rising nativism; pressure on countries to restrict immigration</a:t>
            </a:r>
          </a:p>
          <a:p>
            <a:r>
              <a:rPr lang="en-US" sz="2700" dirty="0"/>
              <a:t>Growing instances of racism and xenophobia </a:t>
            </a:r>
          </a:p>
          <a:p>
            <a:endParaRPr lang="en-US" dirty="0"/>
          </a:p>
        </p:txBody>
      </p:sp>
    </p:spTree>
    <p:extLst>
      <p:ext uri="{BB962C8B-B14F-4D97-AF65-F5344CB8AC3E}">
        <p14:creationId xmlns:p14="http://schemas.microsoft.com/office/powerpoint/2010/main" val="3956539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impacts</a:t>
            </a:r>
          </a:p>
        </p:txBody>
      </p:sp>
      <p:sp>
        <p:nvSpPr>
          <p:cNvPr id="3" name="Content Placeholder 2"/>
          <p:cNvSpPr>
            <a:spLocks noGrp="1"/>
          </p:cNvSpPr>
          <p:nvPr>
            <p:ph idx="1"/>
          </p:nvPr>
        </p:nvSpPr>
        <p:spPr>
          <a:xfrm>
            <a:off x="1219200" y="1962150"/>
            <a:ext cx="9753600" cy="3905250"/>
          </a:xfrm>
        </p:spPr>
        <p:txBody>
          <a:bodyPr/>
          <a:lstStyle/>
          <a:p>
            <a:r>
              <a:rPr lang="en-US" sz="2500" dirty="0"/>
              <a:t>Economies/industries dependent on migrant workers will suffer</a:t>
            </a:r>
          </a:p>
          <a:p>
            <a:r>
              <a:rPr lang="en-US" sz="2500" dirty="0"/>
              <a:t>Enormous consequences for post-COVID recovery</a:t>
            </a:r>
          </a:p>
          <a:p>
            <a:r>
              <a:rPr lang="en-US" sz="2500" dirty="0"/>
              <a:t>Move towards de-globalization</a:t>
            </a:r>
          </a:p>
          <a:p>
            <a:r>
              <a:rPr lang="en-US" sz="2500" dirty="0"/>
              <a:t>Rising nativism </a:t>
            </a:r>
          </a:p>
          <a:p>
            <a:pPr>
              <a:buFontTx/>
              <a:buChar char="-"/>
            </a:pPr>
            <a:endParaRPr lang="en-US" dirty="0"/>
          </a:p>
        </p:txBody>
      </p:sp>
    </p:spTree>
    <p:extLst>
      <p:ext uri="{BB962C8B-B14F-4D97-AF65-F5344CB8AC3E}">
        <p14:creationId xmlns:p14="http://schemas.microsoft.com/office/powerpoint/2010/main" val="340343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5E97E-0F4B-D543-A210-1A298682652B}"/>
              </a:ext>
            </a:extLst>
          </p:cNvPr>
          <p:cNvSpPr>
            <a:spLocks noGrp="1"/>
          </p:cNvSpPr>
          <p:nvPr>
            <p:ph type="title"/>
          </p:nvPr>
        </p:nvSpPr>
        <p:spPr>
          <a:xfrm>
            <a:off x="512274" y="2331720"/>
            <a:ext cx="10323366" cy="2800598"/>
          </a:xfrm>
        </p:spPr>
        <p:txBody>
          <a:bodyPr/>
          <a:lstStyle/>
          <a:p>
            <a:r>
              <a:rPr lang="en-US" dirty="0">
                <a:solidFill>
                  <a:schemeClr val="accent2">
                    <a:lumMod val="40000"/>
                    <a:lumOff val="60000"/>
                  </a:schemeClr>
                </a:solidFill>
              </a:rPr>
              <a:t>Global Mobility</a:t>
            </a:r>
          </a:p>
        </p:txBody>
      </p:sp>
    </p:spTree>
    <p:extLst>
      <p:ext uri="{BB962C8B-B14F-4D97-AF65-F5344CB8AC3E}">
        <p14:creationId xmlns:p14="http://schemas.microsoft.com/office/powerpoint/2010/main" val="3411309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9601200" cy="1061357"/>
          </a:xfrm>
        </p:spPr>
        <p:txBody>
          <a:bodyPr>
            <a:normAutofit/>
          </a:bodyPr>
          <a:lstStyle/>
          <a:p>
            <a:r>
              <a:rPr lang="en-US" dirty="0"/>
              <a:t>Federal response to date</a:t>
            </a:r>
            <a:endParaRPr lang="en-US" sz="3100" dirty="0"/>
          </a:p>
        </p:txBody>
      </p:sp>
      <p:sp>
        <p:nvSpPr>
          <p:cNvPr id="3" name="Content Placeholder 2"/>
          <p:cNvSpPr>
            <a:spLocks noGrp="1"/>
          </p:cNvSpPr>
          <p:nvPr>
            <p:ph idx="1"/>
          </p:nvPr>
        </p:nvSpPr>
        <p:spPr>
          <a:xfrm>
            <a:off x="1028700" y="1518557"/>
            <a:ext cx="10972799" cy="4849586"/>
          </a:xfrm>
        </p:spPr>
        <p:txBody>
          <a:bodyPr>
            <a:normAutofit lnSpcReduction="10000"/>
          </a:bodyPr>
          <a:lstStyle/>
          <a:p>
            <a:r>
              <a:rPr lang="en-US" sz="2500" dirty="0"/>
              <a:t>3 main COVID-19 relief packages passed so far:</a:t>
            </a:r>
          </a:p>
          <a:p>
            <a:pPr lvl="1"/>
            <a:r>
              <a:rPr lang="en-US" sz="2200" dirty="0"/>
              <a:t>Coronavirus Preparedness &amp; Response Supplemental Appropriations Act (March 6)</a:t>
            </a:r>
          </a:p>
          <a:p>
            <a:pPr lvl="1"/>
            <a:r>
              <a:rPr lang="en-US" sz="2200" dirty="0"/>
              <a:t>Families First Coronavirus Response Act (March 18)</a:t>
            </a:r>
          </a:p>
          <a:p>
            <a:pPr lvl="1"/>
            <a:r>
              <a:rPr lang="en-US" sz="2200" dirty="0"/>
              <a:t>Coronavirus Aid, Relief, and Economic Security (CARES) Act (March 27)</a:t>
            </a:r>
          </a:p>
          <a:p>
            <a:endParaRPr lang="en-US" dirty="0"/>
          </a:p>
          <a:p>
            <a:r>
              <a:rPr lang="en-US" sz="2500" dirty="0"/>
              <a:t>Families First Act &amp; CARES Act = various forms of income support for families, including:</a:t>
            </a:r>
          </a:p>
          <a:p>
            <a:pPr lvl="1"/>
            <a:r>
              <a:rPr lang="en-US" sz="2200" dirty="0"/>
              <a:t>COVID-19 testing for the uninsured (Families First)</a:t>
            </a:r>
          </a:p>
          <a:p>
            <a:pPr lvl="1"/>
            <a:r>
              <a:rPr lang="en-US" sz="2200" dirty="0"/>
              <a:t>Paid sick and family leave (Families First)</a:t>
            </a:r>
          </a:p>
          <a:p>
            <a:pPr lvl="1"/>
            <a:r>
              <a:rPr lang="en-US" sz="2200" dirty="0"/>
              <a:t>Food assistance (Families First)</a:t>
            </a:r>
          </a:p>
          <a:p>
            <a:pPr lvl="1"/>
            <a:r>
              <a:rPr lang="en-US" sz="2200" dirty="0"/>
              <a:t>Unemployment insurance (CARES Act)</a:t>
            </a:r>
          </a:p>
          <a:p>
            <a:pPr lvl="1"/>
            <a:r>
              <a:rPr lang="en-US" sz="2200" dirty="0"/>
              <a:t>Emergency cash stimulus payment (aka ‘recovery rebate’) (CARES Act)</a:t>
            </a:r>
          </a:p>
          <a:p>
            <a:pPr marL="530352" lvl="1" indent="0">
              <a:buNone/>
            </a:pPr>
            <a:endParaRPr lang="en-US" dirty="0"/>
          </a:p>
          <a:p>
            <a:pPr marL="0" indent="0">
              <a:buNone/>
            </a:pPr>
            <a:endParaRPr lang="en-US" dirty="0"/>
          </a:p>
        </p:txBody>
      </p:sp>
    </p:spTree>
    <p:extLst>
      <p:ext uri="{BB962C8B-B14F-4D97-AF65-F5344CB8AC3E}">
        <p14:creationId xmlns:p14="http://schemas.microsoft.com/office/powerpoint/2010/main" val="1013282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06" y="146957"/>
            <a:ext cx="10363200" cy="1061357"/>
          </a:xfrm>
        </p:spPr>
        <p:txBody>
          <a:bodyPr>
            <a:noAutofit/>
          </a:bodyPr>
          <a:lstStyle/>
          <a:p>
            <a:r>
              <a:rPr lang="en-US" dirty="0"/>
              <a:t>Value of new income supports available</a:t>
            </a:r>
          </a:p>
        </p:txBody>
      </p:sp>
      <p:sp>
        <p:nvSpPr>
          <p:cNvPr id="3" name="Content Placeholder 2"/>
          <p:cNvSpPr>
            <a:spLocks noGrp="1"/>
          </p:cNvSpPr>
          <p:nvPr>
            <p:ph idx="1"/>
          </p:nvPr>
        </p:nvSpPr>
        <p:spPr>
          <a:xfrm>
            <a:off x="751114" y="1061357"/>
            <a:ext cx="11250385" cy="5649686"/>
          </a:xfrm>
        </p:spPr>
        <p:txBody>
          <a:bodyPr>
            <a:normAutofit/>
          </a:bodyPr>
          <a:lstStyle/>
          <a:p>
            <a:r>
              <a:rPr lang="en-US" sz="2500" u="sng" dirty="0"/>
              <a:t>COVID-19 paid sick days and emergency paid leave:</a:t>
            </a:r>
            <a:r>
              <a:rPr lang="en-US" sz="2500" dirty="0"/>
              <a:t> </a:t>
            </a:r>
            <a:r>
              <a:rPr lang="en-US" sz="1700" dirty="0"/>
              <a:t>(</a:t>
            </a:r>
            <a:r>
              <a:rPr lang="en-US" sz="1700" dirty="0">
                <a:hlinkClick r:id="rId3"/>
              </a:rPr>
              <a:t>FAQs</a:t>
            </a:r>
            <a:r>
              <a:rPr lang="en-US" sz="1700" dirty="0"/>
              <a:t> by Family Values at Work)</a:t>
            </a:r>
          </a:p>
          <a:p>
            <a:pPr lvl="2"/>
            <a:r>
              <a:rPr lang="en-US" sz="2300" dirty="0"/>
              <a:t>Up to 80 hours (up to $511/day) sick leave</a:t>
            </a:r>
          </a:p>
          <a:p>
            <a:pPr lvl="2"/>
            <a:r>
              <a:rPr lang="en-US" sz="2300" dirty="0"/>
              <a:t>Potentially up to 10 weeks paid leave at 2/3 pay (up to $200/day)</a:t>
            </a:r>
          </a:p>
          <a:p>
            <a:r>
              <a:rPr lang="en-US" sz="2500" u="sng" dirty="0"/>
              <a:t>Unemployment insurance (UI):</a:t>
            </a:r>
            <a:r>
              <a:rPr lang="en-US" sz="2500" dirty="0"/>
              <a:t> </a:t>
            </a:r>
            <a:r>
              <a:rPr lang="en-US" sz="2500" dirty="0">
                <a:hlinkClick r:id="rId4"/>
              </a:rPr>
              <a:t>3 new expansions</a:t>
            </a:r>
            <a:r>
              <a:rPr lang="en-US" sz="2500" dirty="0"/>
              <a:t> </a:t>
            </a:r>
            <a:r>
              <a:rPr lang="en-US" sz="1700" i="1" dirty="0"/>
              <a:t>(thank you </a:t>
            </a:r>
            <a:r>
              <a:rPr lang="en-US" sz="1700" i="1" dirty="0">
                <a:hlinkClick r:id="rId5"/>
              </a:rPr>
              <a:t>NELP</a:t>
            </a:r>
            <a:r>
              <a:rPr lang="en-US" sz="1700" i="1" dirty="0"/>
              <a:t> for info!)</a:t>
            </a:r>
          </a:p>
          <a:p>
            <a:pPr lvl="2"/>
            <a:r>
              <a:rPr lang="en-US" sz="2000" b="1" dirty="0"/>
              <a:t>Pandemic Emergency Unemployment Compensation (</a:t>
            </a:r>
            <a:r>
              <a:rPr lang="en-US" sz="2000" b="1" dirty="0">
                <a:solidFill>
                  <a:srgbClr val="00B050"/>
                </a:solidFill>
              </a:rPr>
              <a:t>PEUC</a:t>
            </a:r>
            <a:r>
              <a:rPr lang="en-US" sz="2000" b="1" dirty="0"/>
              <a:t>): </a:t>
            </a:r>
            <a:r>
              <a:rPr lang="en-US" sz="2000" dirty="0"/>
              <a:t>if you are receiving UI, the normal length of time you can receive it is for 26 weeks…PEUC offers an extension of </a:t>
            </a:r>
            <a:r>
              <a:rPr lang="en-US" sz="2000" b="1" dirty="0">
                <a:solidFill>
                  <a:srgbClr val="00B050"/>
                </a:solidFill>
              </a:rPr>
              <a:t>13 more weeks of UI payments</a:t>
            </a:r>
            <a:r>
              <a:rPr lang="en-US" sz="2000" dirty="0"/>
              <a:t> if you are still out of work by the time your 26 weeks run out</a:t>
            </a:r>
          </a:p>
          <a:p>
            <a:pPr lvl="2"/>
            <a:r>
              <a:rPr lang="en-US" sz="2000" b="1" dirty="0"/>
              <a:t>Pandemic Unemployment Assistance (</a:t>
            </a:r>
            <a:r>
              <a:rPr lang="en-US" sz="2000" b="1" dirty="0">
                <a:solidFill>
                  <a:srgbClr val="00B050"/>
                </a:solidFill>
              </a:rPr>
              <a:t>PUA</a:t>
            </a:r>
            <a:r>
              <a:rPr lang="en-US" sz="2000" b="1" dirty="0"/>
              <a:t>): </a:t>
            </a:r>
            <a:r>
              <a:rPr lang="en-US" sz="2000" dirty="0"/>
              <a:t>creates </a:t>
            </a:r>
            <a:r>
              <a:rPr lang="en-US" sz="2000" b="1" dirty="0">
                <a:solidFill>
                  <a:srgbClr val="00B050"/>
                </a:solidFill>
              </a:rPr>
              <a:t>UI access for those usually left out of benefits access</a:t>
            </a:r>
            <a:r>
              <a:rPr lang="en-US" sz="2000" dirty="0"/>
              <a:t>: self-employed, independent contractors, freelancers, part-time workers, and those who did not have a long employment history (*gig workers should technically qualify for regular UI, but could also potentially be eligible here)</a:t>
            </a:r>
            <a:endParaRPr lang="en-US" sz="2000" b="1" dirty="0"/>
          </a:p>
          <a:p>
            <a:pPr lvl="2"/>
            <a:r>
              <a:rPr lang="en-US" sz="2000" b="1" dirty="0"/>
              <a:t>Pandemic Unemployment Compensation (</a:t>
            </a:r>
            <a:r>
              <a:rPr lang="en-US" sz="2000" b="1" dirty="0">
                <a:solidFill>
                  <a:srgbClr val="00B050"/>
                </a:solidFill>
              </a:rPr>
              <a:t>PUC</a:t>
            </a:r>
            <a:r>
              <a:rPr lang="en-US" sz="2000" b="1" dirty="0"/>
              <a:t>): </a:t>
            </a:r>
            <a:r>
              <a:rPr lang="en-US" sz="2000" dirty="0"/>
              <a:t>an </a:t>
            </a:r>
            <a:r>
              <a:rPr lang="en-US" sz="2000" b="1" dirty="0">
                <a:solidFill>
                  <a:srgbClr val="00B050"/>
                </a:solidFill>
              </a:rPr>
              <a:t>additional $600 per week </a:t>
            </a:r>
            <a:r>
              <a:rPr lang="en-US" sz="2000" dirty="0"/>
              <a:t>on top of any other UI benefit received, through end July 2020</a:t>
            </a:r>
          </a:p>
          <a:p>
            <a:pPr marL="406400" lvl="2" indent="0">
              <a:buNone/>
            </a:pPr>
            <a:r>
              <a:rPr lang="en-US" sz="2000" dirty="0"/>
              <a:t>***</a:t>
            </a:r>
            <a:r>
              <a:rPr lang="en-US" sz="2000" b="1" i="1" dirty="0"/>
              <a:t>BUT</a:t>
            </a:r>
            <a:r>
              <a:rPr lang="en-US" sz="2000" i="1" dirty="0"/>
              <a:t> UI access remains an issue…benefit values vary by state and state application systems are overwhelmed in some areas…half of those eligible for UI currently receiving…and 13 states have not yet established their PUA systems</a:t>
            </a:r>
          </a:p>
          <a:p>
            <a:pPr marL="530352" lvl="1" indent="0">
              <a:buNone/>
            </a:pPr>
            <a:endParaRPr lang="en-US" dirty="0"/>
          </a:p>
          <a:p>
            <a:pPr marL="0" indent="0">
              <a:buNone/>
            </a:pPr>
            <a:endParaRPr lang="en-US" dirty="0"/>
          </a:p>
        </p:txBody>
      </p:sp>
    </p:spTree>
    <p:extLst>
      <p:ext uri="{BB962C8B-B14F-4D97-AF65-F5344CB8AC3E}">
        <p14:creationId xmlns:p14="http://schemas.microsoft.com/office/powerpoint/2010/main" val="2147297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7272AE-31A0-5D49-8201-1326EA2AAF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696846" cy="6858000"/>
          </a:xfrm>
          <a:prstGeom prst="rect">
            <a:avLst/>
          </a:prstGeom>
        </p:spPr>
      </p:pic>
      <p:sp>
        <p:nvSpPr>
          <p:cNvPr id="6" name="TextBox 5">
            <a:extLst>
              <a:ext uri="{FF2B5EF4-FFF2-40B4-BE49-F238E27FC236}">
                <a16:creationId xmlns:a16="http://schemas.microsoft.com/office/drawing/2014/main" id="{6CE96F21-4A4A-3F4D-B546-5EFB137A92F6}"/>
              </a:ext>
            </a:extLst>
          </p:cNvPr>
          <p:cNvSpPr txBox="1"/>
          <p:nvPr/>
        </p:nvSpPr>
        <p:spPr>
          <a:xfrm>
            <a:off x="9696846" y="963386"/>
            <a:ext cx="2495154" cy="4832092"/>
          </a:xfrm>
          <a:prstGeom prst="rect">
            <a:avLst/>
          </a:prstGeom>
          <a:noFill/>
        </p:spPr>
        <p:txBody>
          <a:bodyPr wrap="square" rtlCol="0">
            <a:spAutoFit/>
          </a:bodyPr>
          <a:lstStyle/>
          <a:p>
            <a:pPr algn="ctr"/>
            <a:r>
              <a:rPr lang="en-US" sz="2200" dirty="0">
                <a:hlinkClick r:id="rId4"/>
              </a:rPr>
              <a:t>How to know if you can access paid sick days/paid leave or unemployment insurance</a:t>
            </a:r>
            <a:endParaRPr lang="en-US" sz="2200" dirty="0"/>
          </a:p>
          <a:p>
            <a:pPr algn="ctr"/>
            <a:endParaRPr lang="en-US" dirty="0"/>
          </a:p>
          <a:p>
            <a:pPr algn="ctr"/>
            <a:r>
              <a:rPr lang="en-US" sz="3000" b="1" dirty="0"/>
              <a:t>BUT</a:t>
            </a:r>
          </a:p>
          <a:p>
            <a:pPr algn="ctr"/>
            <a:endParaRPr lang="en-US" dirty="0"/>
          </a:p>
          <a:p>
            <a:pPr algn="ctr"/>
            <a:r>
              <a:rPr lang="en-US" sz="2200" i="1" dirty="0"/>
              <a:t>**</a:t>
            </a:r>
          </a:p>
          <a:p>
            <a:pPr algn="ctr"/>
            <a:r>
              <a:rPr lang="en-US" sz="2200" i="1" dirty="0"/>
              <a:t>Undocumented workers face some restrictions</a:t>
            </a:r>
          </a:p>
          <a:p>
            <a:pPr algn="ctr"/>
            <a:r>
              <a:rPr lang="en-US" sz="2200" i="1" dirty="0"/>
              <a:t>**</a:t>
            </a:r>
          </a:p>
        </p:txBody>
      </p:sp>
      <p:sp>
        <p:nvSpPr>
          <p:cNvPr id="7" name="Left-Up Arrow 6">
            <a:extLst>
              <a:ext uri="{FF2B5EF4-FFF2-40B4-BE49-F238E27FC236}">
                <a16:creationId xmlns:a16="http://schemas.microsoft.com/office/drawing/2014/main" id="{DB5BDABC-F951-9B4F-B9DB-F67813D30164}"/>
              </a:ext>
            </a:extLst>
          </p:cNvPr>
          <p:cNvSpPr/>
          <p:nvPr/>
        </p:nvSpPr>
        <p:spPr>
          <a:xfrm>
            <a:off x="2318657" y="6134032"/>
            <a:ext cx="8817429" cy="723968"/>
          </a:xfrm>
          <a:prstGeom prst="lef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91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5" y="24492"/>
            <a:ext cx="10363200" cy="906236"/>
          </a:xfrm>
        </p:spPr>
        <p:txBody>
          <a:bodyPr>
            <a:noAutofit/>
          </a:bodyPr>
          <a:lstStyle/>
          <a:p>
            <a:r>
              <a:rPr lang="en-US" dirty="0"/>
              <a:t>Immigrant worker and family eligibility</a:t>
            </a:r>
          </a:p>
        </p:txBody>
      </p:sp>
      <p:sp>
        <p:nvSpPr>
          <p:cNvPr id="3" name="Content Placeholder 2"/>
          <p:cNvSpPr>
            <a:spLocks noGrp="1"/>
          </p:cNvSpPr>
          <p:nvPr>
            <p:ph idx="1"/>
          </p:nvPr>
        </p:nvSpPr>
        <p:spPr>
          <a:xfrm>
            <a:off x="751114" y="751114"/>
            <a:ext cx="11440886" cy="5355772"/>
          </a:xfrm>
        </p:spPr>
        <p:txBody>
          <a:bodyPr>
            <a:normAutofit/>
          </a:bodyPr>
          <a:lstStyle/>
          <a:p>
            <a:r>
              <a:rPr lang="en-US" sz="2500" u="sng" dirty="0"/>
              <a:t>COVID-19 paid sick days and emergency paid leave</a:t>
            </a:r>
          </a:p>
          <a:p>
            <a:pPr lvl="1"/>
            <a:r>
              <a:rPr lang="en-US" sz="2200" i="0" dirty="0"/>
              <a:t>If you have work authorization, you should be able to access these benefits </a:t>
            </a:r>
            <a:br>
              <a:rPr lang="en-US" sz="2200" dirty="0"/>
            </a:br>
            <a:r>
              <a:rPr lang="en-US" sz="1900" dirty="0">
                <a:solidFill>
                  <a:srgbClr val="0070C0"/>
                </a:solidFill>
              </a:rPr>
              <a:t>(actual take-up rates remain a question: may be unaware of eligibility; may be less likely to feel they can take them up (e.g. chilling effect); employers may not encourage/enable take up)</a:t>
            </a:r>
          </a:p>
          <a:p>
            <a:pPr lvl="1"/>
            <a:r>
              <a:rPr lang="en-US" sz="2200" i="0" dirty="0"/>
              <a:t>Undocumented workers </a:t>
            </a:r>
            <a:r>
              <a:rPr lang="en-US" sz="2200" b="1" dirty="0">
                <a:hlinkClick r:id="rId3"/>
              </a:rPr>
              <a:t>may</a:t>
            </a:r>
            <a:r>
              <a:rPr lang="en-US" sz="2200" i="0" dirty="0">
                <a:hlinkClick r:id="rId3"/>
              </a:rPr>
              <a:t> be able to access</a:t>
            </a:r>
            <a:r>
              <a:rPr lang="en-US" sz="2200" i="0" dirty="0"/>
              <a:t>: payments come from employer and therefore can be paid out regardless of immigration status</a:t>
            </a:r>
            <a:endParaRPr lang="en-US" dirty="0"/>
          </a:p>
          <a:p>
            <a:r>
              <a:rPr lang="en-US" sz="2500" u="sng" dirty="0"/>
              <a:t>Unemployment insurance (UI)</a:t>
            </a:r>
          </a:p>
          <a:p>
            <a:pPr lvl="1"/>
            <a:r>
              <a:rPr lang="en-US" sz="2200" i="0" dirty="0"/>
              <a:t>Eligibility for UI depends on immigration status at 2 points: </a:t>
            </a:r>
          </a:p>
          <a:p>
            <a:pPr marL="1444752" lvl="2" indent="-457200">
              <a:buAutoNum type="alphaLcParenBoth"/>
            </a:pPr>
            <a:r>
              <a:rPr lang="en-US" sz="2000" dirty="0"/>
              <a:t>when you apply for/receive benefits </a:t>
            </a:r>
            <a:r>
              <a:rPr lang="en-US" sz="2000" i="1" dirty="0"/>
              <a:t>(</a:t>
            </a:r>
            <a:r>
              <a:rPr lang="en-US" sz="2000" i="1" dirty="0">
                <a:solidFill>
                  <a:srgbClr val="0070C0"/>
                </a:solidFill>
                <a:hlinkClick r:id="rId4"/>
              </a:rPr>
              <a:t>need work auth &amp; likely an SSN</a:t>
            </a:r>
            <a:r>
              <a:rPr lang="en-US" sz="2000" i="1" dirty="0"/>
              <a:t>) </a:t>
            </a:r>
          </a:p>
          <a:p>
            <a:pPr marL="1444752" lvl="2" indent="-457200">
              <a:buAutoNum type="alphaLcParenBoth"/>
            </a:pPr>
            <a:r>
              <a:rPr lang="en-US" sz="2000" dirty="0"/>
              <a:t>when you had been in work prior to losing your job </a:t>
            </a:r>
            <a:r>
              <a:rPr lang="en-US" sz="2000" i="1" dirty="0">
                <a:solidFill>
                  <a:srgbClr val="0070C0"/>
                </a:solidFill>
              </a:rPr>
              <a:t>(*in most states</a:t>
            </a:r>
            <a:r>
              <a:rPr lang="en-US" sz="2000" i="1" dirty="0"/>
              <a:t>, </a:t>
            </a:r>
            <a:r>
              <a:rPr lang="en-US" sz="2000" i="1" dirty="0">
                <a:hlinkClick r:id="rId4"/>
              </a:rPr>
              <a:t>can be lawful permanent resident, refugee, asylee, DACA recipients, and other certain categories</a:t>
            </a:r>
            <a:r>
              <a:rPr lang="en-US" sz="2000" i="1" dirty="0">
                <a:solidFill>
                  <a:srgbClr val="0070C0"/>
                </a:solidFill>
              </a:rPr>
              <a:t>…some states have different regulations)</a:t>
            </a:r>
            <a:endParaRPr lang="en-US" sz="2200" i="0" dirty="0"/>
          </a:p>
          <a:p>
            <a:pPr lvl="1"/>
            <a:r>
              <a:rPr lang="en-US" sz="2200" i="0" dirty="0"/>
              <a:t>Undocumented workers unlikely to be able to access; work authorization required to access regular UI (awaiting Dept of Labor clarification if new UI to operate differently)</a:t>
            </a:r>
          </a:p>
          <a:p>
            <a:pPr marL="530352" lvl="1"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6293F5E3-DF70-F94D-B059-8BEFFA0B38FB}"/>
              </a:ext>
            </a:extLst>
          </p:cNvPr>
          <p:cNvSpPr txBox="1"/>
          <p:nvPr/>
        </p:nvSpPr>
        <p:spPr>
          <a:xfrm>
            <a:off x="985320" y="5868124"/>
            <a:ext cx="10547931" cy="769441"/>
          </a:xfrm>
          <a:prstGeom prst="rect">
            <a:avLst/>
          </a:prstGeom>
          <a:noFill/>
          <a:ln w="57150">
            <a:solidFill>
              <a:srgbClr val="00B050"/>
            </a:solidFill>
          </a:ln>
        </p:spPr>
        <p:txBody>
          <a:bodyPr wrap="square" rtlCol="0">
            <a:spAutoFit/>
          </a:bodyPr>
          <a:lstStyle/>
          <a:p>
            <a:pPr algn="ctr"/>
            <a:r>
              <a:rPr lang="en-US" sz="2200" b="1" dirty="0">
                <a:solidFill>
                  <a:srgbClr val="00B050"/>
                </a:solidFill>
              </a:rPr>
              <a:t>**Helpful resource: Family Values at Work </a:t>
            </a:r>
            <a:r>
              <a:rPr lang="en-US" sz="2200" b="1" dirty="0">
                <a:solidFill>
                  <a:srgbClr val="00B050"/>
                </a:solidFill>
                <a:hlinkClick r:id="rId5"/>
              </a:rPr>
              <a:t>“Know Your Rights”</a:t>
            </a:r>
            <a:r>
              <a:rPr lang="en-US" sz="2200" b="1" dirty="0">
                <a:solidFill>
                  <a:srgbClr val="00B050"/>
                </a:solidFill>
              </a:rPr>
              <a:t> Paid Leave &amp; Unemployment Insurance Fact Sheet (in English &amp; Spanish) ** </a:t>
            </a:r>
          </a:p>
        </p:txBody>
      </p:sp>
    </p:spTree>
    <p:extLst>
      <p:ext uri="{BB962C8B-B14F-4D97-AF65-F5344CB8AC3E}">
        <p14:creationId xmlns:p14="http://schemas.microsoft.com/office/powerpoint/2010/main" val="40679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CE82-FFFE-FD48-94B4-73647CC6E2C6}"/>
              </a:ext>
            </a:extLst>
          </p:cNvPr>
          <p:cNvSpPr>
            <a:spLocks noGrp="1"/>
          </p:cNvSpPr>
          <p:nvPr>
            <p:ph type="title"/>
          </p:nvPr>
        </p:nvSpPr>
        <p:spPr>
          <a:xfrm>
            <a:off x="832758" y="199929"/>
            <a:ext cx="10956471" cy="1485900"/>
          </a:xfrm>
        </p:spPr>
        <p:txBody>
          <a:bodyPr/>
          <a:lstStyle/>
          <a:p>
            <a:r>
              <a:rPr lang="en-US" dirty="0"/>
              <a:t>How federal relief interacts with public charge</a:t>
            </a:r>
          </a:p>
        </p:txBody>
      </p:sp>
      <p:graphicFrame>
        <p:nvGraphicFramePr>
          <p:cNvPr id="4" name="Table 3">
            <a:extLst>
              <a:ext uri="{FF2B5EF4-FFF2-40B4-BE49-F238E27FC236}">
                <a16:creationId xmlns:a16="http://schemas.microsoft.com/office/drawing/2014/main" id="{1994E55B-E136-D94F-AC14-7BF383126C58}"/>
              </a:ext>
            </a:extLst>
          </p:cNvPr>
          <p:cNvGraphicFramePr>
            <a:graphicFrameLocks noGrp="1"/>
          </p:cNvGraphicFramePr>
          <p:nvPr>
            <p:extLst>
              <p:ext uri="{D42A27DB-BD31-4B8C-83A1-F6EECF244321}">
                <p14:modId xmlns:p14="http://schemas.microsoft.com/office/powerpoint/2010/main" val="1719902432"/>
              </p:ext>
            </p:extLst>
          </p:nvPr>
        </p:nvGraphicFramePr>
        <p:xfrm>
          <a:off x="832758" y="1175659"/>
          <a:ext cx="11087100" cy="5482412"/>
        </p:xfrm>
        <a:graphic>
          <a:graphicData uri="http://schemas.openxmlformats.org/drawingml/2006/table">
            <a:tbl>
              <a:tblPr firstRow="1" bandRow="1">
                <a:tableStyleId>{5C22544A-7EE6-4342-B048-85BDC9FD1C3A}</a:tableStyleId>
              </a:tblPr>
              <a:tblGrid>
                <a:gridCol w="5266927">
                  <a:extLst>
                    <a:ext uri="{9D8B030D-6E8A-4147-A177-3AD203B41FA5}">
                      <a16:colId xmlns:a16="http://schemas.microsoft.com/office/drawing/2014/main" val="1314718516"/>
                    </a:ext>
                  </a:extLst>
                </a:gridCol>
                <a:gridCol w="5820173">
                  <a:extLst>
                    <a:ext uri="{9D8B030D-6E8A-4147-A177-3AD203B41FA5}">
                      <a16:colId xmlns:a16="http://schemas.microsoft.com/office/drawing/2014/main" val="445343483"/>
                    </a:ext>
                  </a:extLst>
                </a:gridCol>
              </a:tblGrid>
              <a:tr h="555170">
                <a:tc>
                  <a:txBody>
                    <a:bodyPr/>
                    <a:lstStyle/>
                    <a:p>
                      <a:pPr algn="ctr"/>
                      <a:r>
                        <a:rPr lang="en-US" sz="2100" dirty="0"/>
                        <a:t>Relief Effort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a:t>Implications for ‘public charge’</a:t>
                      </a:r>
                    </a:p>
                  </a:txBody>
                  <a:tcPr anchor="ctr"/>
                </a:tc>
                <a:extLst>
                  <a:ext uri="{0D108BD9-81ED-4DB2-BD59-A6C34878D82A}">
                    <a16:rowId xmlns:a16="http://schemas.microsoft.com/office/drawing/2014/main" val="871138539"/>
                  </a:ext>
                </a:extLst>
              </a:tr>
              <a:tr h="1238054">
                <a:tc>
                  <a:txBody>
                    <a:bodyPr/>
                    <a:lstStyle/>
                    <a:p>
                      <a:r>
                        <a:rPr lang="en-US" dirty="0"/>
                        <a:t>Free COVID-19 testing (if uninsured)</a:t>
                      </a:r>
                    </a:p>
                  </a:txBody>
                  <a:tcPr/>
                </a:tc>
                <a:tc>
                  <a:txBody>
                    <a:bodyPr/>
                    <a:lstStyle/>
                    <a:p>
                      <a:r>
                        <a:rPr lang="en-US" dirty="0"/>
                        <a:t>USCIS confirmed COVID--19 testing/prevention/treatment will NOT be used against immigrants re: public charge</a:t>
                      </a:r>
                    </a:p>
                  </a:txBody>
                  <a:tcPr/>
                </a:tc>
                <a:extLst>
                  <a:ext uri="{0D108BD9-81ED-4DB2-BD59-A6C34878D82A}">
                    <a16:rowId xmlns:a16="http://schemas.microsoft.com/office/drawing/2014/main" val="2005538294"/>
                  </a:ext>
                </a:extLst>
              </a:tr>
              <a:tr h="1850944">
                <a:tc>
                  <a:txBody>
                    <a:bodyPr/>
                    <a:lstStyle/>
                    <a:p>
                      <a:pPr marL="342900" indent="-342900">
                        <a:buAutoNum type="alphaLcParenR"/>
                      </a:pPr>
                      <a:r>
                        <a:rPr lang="en-US" dirty="0"/>
                        <a:t>Emergency supplemental SNAP </a:t>
                      </a:r>
                      <a:r>
                        <a:rPr lang="en-US" sz="1600" i="1" dirty="0"/>
                        <a:t>(accessible only for certain non-citizens; US citizen family members can receive even if some are ineligible)</a:t>
                      </a:r>
                    </a:p>
                    <a:p>
                      <a:pPr marL="342900" indent="-342900">
                        <a:buAutoNum type="alphaLcParenR"/>
                      </a:pPr>
                      <a:r>
                        <a:rPr lang="en-US" sz="1800" i="0" dirty="0"/>
                        <a:t>Pandemic-EBT (P-EBT) gives us to $125/</a:t>
                      </a:r>
                      <a:r>
                        <a:rPr lang="en-US" sz="1800" i="0" dirty="0" err="1"/>
                        <a:t>mo</a:t>
                      </a:r>
                      <a:r>
                        <a:rPr lang="en-US" sz="1800" i="0" dirty="0"/>
                        <a:t> in EBT benefits to purchase food as replacement for missed free school meals</a:t>
                      </a:r>
                    </a:p>
                    <a:p>
                      <a:pPr marL="342900" indent="-342900">
                        <a:buAutoNum type="alphaLcParenR"/>
                      </a:pPr>
                      <a:r>
                        <a:rPr lang="en-US" sz="1800" i="0" dirty="0"/>
                        <a:t>Additional funding for WIC (infants/young children nutrition), TEFAP (Emergency Food Asst), and home-delivered meals</a:t>
                      </a:r>
                    </a:p>
                  </a:txBody>
                  <a:tcPr/>
                </a:tc>
                <a:tc>
                  <a:txBody>
                    <a:bodyPr/>
                    <a:lstStyle/>
                    <a:p>
                      <a:r>
                        <a:rPr lang="en-US" dirty="0"/>
                        <a:t>a) SNAP can be counted towards public charge</a:t>
                      </a:r>
                    </a:p>
                    <a:p>
                      <a:br>
                        <a:rPr lang="en-US" dirty="0"/>
                      </a:br>
                      <a:endParaRPr lang="en-US" dirty="0"/>
                    </a:p>
                    <a:p>
                      <a:r>
                        <a:rPr lang="en-US" dirty="0"/>
                        <a:t>b) Pandemic-EBT (P-EBT) NOT to be counted</a:t>
                      </a:r>
                    </a:p>
                    <a:p>
                      <a:br>
                        <a:rPr lang="en-US" dirty="0"/>
                      </a:br>
                      <a:endParaRPr lang="en-US" dirty="0"/>
                    </a:p>
                    <a:p>
                      <a:r>
                        <a:rPr lang="en-US" dirty="0"/>
                        <a:t>c) WIC, TEFAP, home-delivered meals are NOT to be counted</a:t>
                      </a:r>
                    </a:p>
                  </a:txBody>
                  <a:tcPr/>
                </a:tc>
                <a:extLst>
                  <a:ext uri="{0D108BD9-81ED-4DB2-BD59-A6C34878D82A}">
                    <a16:rowId xmlns:a16="http://schemas.microsoft.com/office/drawing/2014/main" val="4243749234"/>
                  </a:ext>
                </a:extLst>
              </a:tr>
              <a:tr h="549748">
                <a:tc>
                  <a:txBody>
                    <a:bodyPr/>
                    <a:lstStyle/>
                    <a:p>
                      <a:r>
                        <a:rPr lang="en-US" dirty="0"/>
                        <a:t>Unemployment Insurance (regular &amp; expansions)</a:t>
                      </a:r>
                    </a:p>
                  </a:txBody>
                  <a:tcPr/>
                </a:tc>
                <a:tc>
                  <a:txBody>
                    <a:bodyPr/>
                    <a:lstStyle/>
                    <a:p>
                      <a:r>
                        <a:rPr lang="en-US" dirty="0"/>
                        <a:t>UI NOT counted towards public charge</a:t>
                      </a:r>
                    </a:p>
                  </a:txBody>
                  <a:tcPr/>
                </a:tc>
                <a:extLst>
                  <a:ext uri="{0D108BD9-81ED-4DB2-BD59-A6C34878D82A}">
                    <a16:rowId xmlns:a16="http://schemas.microsoft.com/office/drawing/2014/main" val="4241264886"/>
                  </a:ext>
                </a:extLst>
              </a:tr>
              <a:tr h="549748">
                <a:tc>
                  <a:txBody>
                    <a:bodyPr/>
                    <a:lstStyle/>
                    <a:p>
                      <a:r>
                        <a:rPr lang="en-US" dirty="0"/>
                        <a:t>Emergency Cash Payment (’Recovery Rebate’)</a:t>
                      </a:r>
                    </a:p>
                  </a:txBody>
                  <a:tcPr/>
                </a:tc>
                <a:tc>
                  <a:txBody>
                    <a:bodyPr/>
                    <a:lstStyle/>
                    <a:p>
                      <a:r>
                        <a:rPr lang="en-US" dirty="0"/>
                        <a:t>Is technically a tax credit &amp; these are NOT counted </a:t>
                      </a:r>
                    </a:p>
                    <a:p>
                      <a:r>
                        <a:rPr lang="en-US" dirty="0"/>
                        <a:t>**</a:t>
                      </a:r>
                      <a:r>
                        <a:rPr lang="en-US" i="1" dirty="0"/>
                        <a:t>BUT many immigrant families not eligible to receive**</a:t>
                      </a:r>
                      <a:endParaRPr lang="en-US" dirty="0"/>
                    </a:p>
                  </a:txBody>
                  <a:tcPr/>
                </a:tc>
                <a:extLst>
                  <a:ext uri="{0D108BD9-81ED-4DB2-BD59-A6C34878D82A}">
                    <a16:rowId xmlns:a16="http://schemas.microsoft.com/office/drawing/2014/main" val="1412997245"/>
                  </a:ext>
                </a:extLst>
              </a:tr>
            </a:tbl>
          </a:graphicData>
        </a:graphic>
      </p:graphicFrame>
      <p:sp>
        <p:nvSpPr>
          <p:cNvPr id="5" name="TextBox 4">
            <a:extLst>
              <a:ext uri="{FF2B5EF4-FFF2-40B4-BE49-F238E27FC236}">
                <a16:creationId xmlns:a16="http://schemas.microsoft.com/office/drawing/2014/main" id="{24F11B30-EB47-A14D-83C7-93E923D450AE}"/>
              </a:ext>
            </a:extLst>
          </p:cNvPr>
          <p:cNvSpPr txBox="1"/>
          <p:nvPr/>
        </p:nvSpPr>
        <p:spPr>
          <a:xfrm>
            <a:off x="849087" y="806327"/>
            <a:ext cx="11087100" cy="369332"/>
          </a:xfrm>
          <a:prstGeom prst="rect">
            <a:avLst/>
          </a:prstGeom>
          <a:noFill/>
        </p:spPr>
        <p:txBody>
          <a:bodyPr wrap="square" rtlCol="0">
            <a:spAutoFit/>
          </a:bodyPr>
          <a:lstStyle/>
          <a:p>
            <a:r>
              <a:rPr lang="en-US" dirty="0"/>
              <a:t>See: </a:t>
            </a:r>
            <a:r>
              <a:rPr lang="en-US" dirty="0">
                <a:hlinkClick r:id="rId3"/>
              </a:rPr>
              <a:t>https://protectingimmigrantfamilies.org/immigrant-eligibility-for-public-programs-during-covid-19/</a:t>
            </a:r>
            <a:r>
              <a:rPr lang="en-US" dirty="0"/>
              <a:t> for more</a:t>
            </a:r>
          </a:p>
        </p:txBody>
      </p:sp>
    </p:spTree>
    <p:extLst>
      <p:ext uri="{BB962C8B-B14F-4D97-AF65-F5344CB8AC3E}">
        <p14:creationId xmlns:p14="http://schemas.microsoft.com/office/powerpoint/2010/main" val="2398455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C3B4-D8A5-754B-9718-29F3F4911F65}"/>
              </a:ext>
            </a:extLst>
          </p:cNvPr>
          <p:cNvSpPr>
            <a:spLocks noGrp="1"/>
          </p:cNvSpPr>
          <p:nvPr>
            <p:ph type="title"/>
          </p:nvPr>
        </p:nvSpPr>
        <p:spPr>
          <a:xfrm>
            <a:off x="1295400" y="408215"/>
            <a:ext cx="9601200" cy="1485900"/>
          </a:xfrm>
        </p:spPr>
        <p:txBody>
          <a:bodyPr/>
          <a:lstStyle/>
          <a:p>
            <a:r>
              <a:rPr lang="en-US" dirty="0"/>
              <a:t>CARES Act emergency cash payment</a:t>
            </a:r>
          </a:p>
        </p:txBody>
      </p:sp>
      <p:sp>
        <p:nvSpPr>
          <p:cNvPr id="3" name="Content Placeholder 2">
            <a:extLst>
              <a:ext uri="{FF2B5EF4-FFF2-40B4-BE49-F238E27FC236}">
                <a16:creationId xmlns:a16="http://schemas.microsoft.com/office/drawing/2014/main" id="{3E11662E-3CDB-7C48-8449-EF67818BE60C}"/>
              </a:ext>
            </a:extLst>
          </p:cNvPr>
          <p:cNvSpPr>
            <a:spLocks noGrp="1"/>
          </p:cNvSpPr>
          <p:nvPr>
            <p:ph idx="1"/>
          </p:nvPr>
        </p:nvSpPr>
        <p:spPr>
          <a:xfrm>
            <a:off x="767443" y="1273629"/>
            <a:ext cx="11250385" cy="5388428"/>
          </a:xfrm>
        </p:spPr>
        <p:txBody>
          <a:bodyPr>
            <a:normAutofit/>
          </a:bodyPr>
          <a:lstStyle/>
          <a:p>
            <a:r>
              <a:rPr lang="en-US" sz="2500" dirty="0"/>
              <a:t>One-time payment of </a:t>
            </a:r>
            <a:r>
              <a:rPr lang="en-US" sz="2500" b="1" dirty="0"/>
              <a:t>$1,200 per adult </a:t>
            </a:r>
            <a:r>
              <a:rPr lang="en-US" sz="2500" dirty="0"/>
              <a:t>and</a:t>
            </a:r>
            <a:r>
              <a:rPr lang="en-US" sz="2500" b="1" dirty="0"/>
              <a:t> $500 per child aged 16 and under</a:t>
            </a:r>
          </a:p>
          <a:p>
            <a:endParaRPr lang="en-US" b="1" dirty="0"/>
          </a:p>
          <a:p>
            <a:r>
              <a:rPr lang="en-US" sz="2500" u="sng" dirty="0"/>
              <a:t>Eligibility &amp; How to Receive</a:t>
            </a:r>
            <a:r>
              <a:rPr lang="en-US" sz="2500" dirty="0"/>
              <a:t>:</a:t>
            </a:r>
          </a:p>
          <a:p>
            <a:pPr lvl="1"/>
            <a:r>
              <a:rPr lang="en-US" sz="2300" i="0" dirty="0"/>
              <a:t>Household income is below: </a:t>
            </a:r>
          </a:p>
          <a:p>
            <a:pPr lvl="2"/>
            <a:r>
              <a:rPr lang="en-US" sz="2100" i="0" dirty="0"/>
              <a:t>$75,000 (single tax filer)</a:t>
            </a:r>
          </a:p>
          <a:p>
            <a:pPr lvl="2"/>
            <a:r>
              <a:rPr lang="en-US" sz="2100" i="0" dirty="0"/>
              <a:t>$112,500 (if file as head of household – e.g. single parent w kids)</a:t>
            </a:r>
          </a:p>
          <a:p>
            <a:pPr lvl="2"/>
            <a:r>
              <a:rPr lang="en-US" sz="2100" i="0" dirty="0"/>
              <a:t>$150,000 (if joint filers – e.g. married couple)</a:t>
            </a:r>
          </a:p>
          <a:p>
            <a:pPr lvl="2"/>
            <a:r>
              <a:rPr lang="en-US" sz="2100" dirty="0"/>
              <a:t>Partial credit available for a set of households above these income thresholds</a:t>
            </a:r>
            <a:endParaRPr lang="en-US" sz="2100" i="0" dirty="0"/>
          </a:p>
          <a:p>
            <a:pPr lvl="1"/>
            <a:r>
              <a:rPr lang="en-US" sz="2300" i="0" dirty="0"/>
              <a:t>If filed recent taxes (2019 or 2018), will receive automatically; if receive certain public programs (e.g. Social Security, SSI, VA, </a:t>
            </a:r>
            <a:r>
              <a:rPr lang="en-US" sz="2300" i="0" dirty="0" err="1"/>
              <a:t>etc</a:t>
            </a:r>
            <a:r>
              <a:rPr lang="en-US" sz="2300" i="0" dirty="0"/>
              <a:t>) and below income threshold, will receive automatically</a:t>
            </a:r>
          </a:p>
          <a:p>
            <a:pPr lvl="1"/>
            <a:r>
              <a:rPr lang="en-US" sz="2300" i="0" dirty="0"/>
              <a:t>If did not file taxes, </a:t>
            </a:r>
            <a:r>
              <a:rPr lang="en-US" sz="2300" i="0" dirty="0">
                <a:hlinkClick r:id="rId3"/>
              </a:rPr>
              <a:t>must apply online</a:t>
            </a:r>
            <a:endParaRPr lang="en-US" sz="2300" i="0" dirty="0"/>
          </a:p>
          <a:p>
            <a:pPr lvl="1"/>
            <a:r>
              <a:rPr lang="en-US" sz="2300" dirty="0"/>
              <a:t>Must have Social Security Number</a:t>
            </a:r>
          </a:p>
          <a:p>
            <a:pPr lvl="1"/>
            <a:endParaRPr lang="en-US" sz="2300" i="0" dirty="0"/>
          </a:p>
          <a:p>
            <a:pPr lvl="1"/>
            <a:endParaRPr lang="en-US" i="0" dirty="0"/>
          </a:p>
          <a:p>
            <a:pPr lvl="1"/>
            <a:endParaRPr lang="en-US" i="0" dirty="0"/>
          </a:p>
          <a:p>
            <a:pPr marL="530352" lvl="1" indent="0">
              <a:buNone/>
            </a:pPr>
            <a:endParaRPr lang="en-US" i="0" dirty="0"/>
          </a:p>
          <a:p>
            <a:pPr lvl="1"/>
            <a:endParaRPr lang="en-US" i="0" dirty="0"/>
          </a:p>
        </p:txBody>
      </p:sp>
    </p:spTree>
    <p:extLst>
      <p:ext uri="{BB962C8B-B14F-4D97-AF65-F5344CB8AC3E}">
        <p14:creationId xmlns:p14="http://schemas.microsoft.com/office/powerpoint/2010/main" val="425631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C3B4-D8A5-754B-9718-29F3F4911F65}"/>
              </a:ext>
            </a:extLst>
          </p:cNvPr>
          <p:cNvSpPr>
            <a:spLocks noGrp="1"/>
          </p:cNvSpPr>
          <p:nvPr>
            <p:ph type="title"/>
          </p:nvPr>
        </p:nvSpPr>
        <p:spPr>
          <a:xfrm>
            <a:off x="963387" y="195943"/>
            <a:ext cx="11054442" cy="1485900"/>
          </a:xfrm>
        </p:spPr>
        <p:txBody>
          <a:bodyPr>
            <a:normAutofit/>
          </a:bodyPr>
          <a:lstStyle/>
          <a:p>
            <a:r>
              <a:rPr lang="en-US" dirty="0"/>
              <a:t>…</a:t>
            </a:r>
            <a:r>
              <a:rPr lang="en-US" b="1" dirty="0"/>
              <a:t>BUT</a:t>
            </a:r>
            <a:r>
              <a:rPr lang="en-US" dirty="0"/>
              <a:t> 30 million individuals left out </a:t>
            </a:r>
            <a:br>
              <a:rPr lang="en-US" dirty="0"/>
            </a:br>
            <a:r>
              <a:rPr lang="en-US" dirty="0"/>
              <a:t>(</a:t>
            </a:r>
            <a:r>
              <a:rPr lang="en-US" i="1" dirty="0"/>
              <a:t>1/2 of which are those in immigrant families</a:t>
            </a:r>
            <a:r>
              <a:rPr lang="en-US" dirty="0"/>
              <a:t>)</a:t>
            </a:r>
          </a:p>
        </p:txBody>
      </p:sp>
      <p:sp>
        <p:nvSpPr>
          <p:cNvPr id="3" name="Content Placeholder 2">
            <a:extLst>
              <a:ext uri="{FF2B5EF4-FFF2-40B4-BE49-F238E27FC236}">
                <a16:creationId xmlns:a16="http://schemas.microsoft.com/office/drawing/2014/main" id="{3E11662E-3CDB-7C48-8449-EF67818BE60C}"/>
              </a:ext>
            </a:extLst>
          </p:cNvPr>
          <p:cNvSpPr>
            <a:spLocks noGrp="1"/>
          </p:cNvSpPr>
          <p:nvPr>
            <p:ph idx="1"/>
          </p:nvPr>
        </p:nvSpPr>
        <p:spPr>
          <a:xfrm>
            <a:off x="767443" y="1681843"/>
            <a:ext cx="11250385" cy="4980214"/>
          </a:xfrm>
        </p:spPr>
        <p:txBody>
          <a:bodyPr>
            <a:normAutofit/>
          </a:bodyPr>
          <a:lstStyle/>
          <a:p>
            <a:r>
              <a:rPr lang="en-US" sz="2500" dirty="0"/>
              <a:t>CARES Act has number of restrictions that severely limit access to cash payment</a:t>
            </a:r>
            <a:endParaRPr lang="en-US" b="1" dirty="0"/>
          </a:p>
          <a:p>
            <a:r>
              <a:rPr lang="en-US" sz="2500" u="sng" dirty="0"/>
              <a:t>Who’s Left Out</a:t>
            </a:r>
            <a:r>
              <a:rPr lang="en-US" sz="2500" dirty="0"/>
              <a:t>:</a:t>
            </a:r>
          </a:p>
          <a:p>
            <a:pPr lvl="1"/>
            <a:r>
              <a:rPr lang="en-US" sz="2300" i="0" dirty="0"/>
              <a:t>Dependents aged 17 and over who are still claimed by their families for tax purposes:</a:t>
            </a:r>
          </a:p>
          <a:p>
            <a:pPr lvl="2"/>
            <a:r>
              <a:rPr lang="en-US" sz="2100" b="1" dirty="0"/>
              <a:t>10 million 17-24 year </a:t>
            </a:r>
            <a:r>
              <a:rPr lang="en-US" sz="2100" b="1" dirty="0" err="1"/>
              <a:t>olds</a:t>
            </a:r>
            <a:r>
              <a:rPr lang="en-US" sz="2100" b="1" dirty="0"/>
              <a:t> </a:t>
            </a:r>
            <a:r>
              <a:rPr lang="en-US" sz="2100" dirty="0"/>
              <a:t>(90% of which still in high school and college)</a:t>
            </a:r>
          </a:p>
          <a:p>
            <a:pPr lvl="2"/>
            <a:r>
              <a:rPr lang="en-US" sz="2100" b="1" dirty="0">
                <a:hlinkClick r:id="rId3"/>
              </a:rPr>
              <a:t>5 million older adults </a:t>
            </a:r>
            <a:r>
              <a:rPr lang="en-US" sz="2100" dirty="0"/>
              <a:t>(many of which have serious health issues or disabilities)</a:t>
            </a:r>
            <a:br>
              <a:rPr lang="en-US" sz="2100" dirty="0"/>
            </a:br>
            <a:endParaRPr lang="en-US" sz="2300" i="0" dirty="0"/>
          </a:p>
          <a:p>
            <a:pPr lvl="1"/>
            <a:r>
              <a:rPr lang="en-US" sz="2300" b="1" i="0" dirty="0">
                <a:hlinkClick r:id="rId4"/>
              </a:rPr>
              <a:t>15 million individuals </a:t>
            </a:r>
            <a:r>
              <a:rPr lang="en-US" sz="2300" i="0" dirty="0"/>
              <a:t>in immigrant families where head of household or spouse files taxes with an Individual Taxpayer Identification Number (ITIN), rather than a Social Security Number</a:t>
            </a:r>
          </a:p>
          <a:p>
            <a:pPr lvl="1"/>
            <a:endParaRPr lang="en-US" sz="2300" i="0" dirty="0"/>
          </a:p>
          <a:p>
            <a:pPr lvl="3"/>
            <a:endParaRPr lang="en-US" sz="2100" i="0" dirty="0"/>
          </a:p>
          <a:p>
            <a:pPr marL="530352" lvl="1" indent="0">
              <a:buNone/>
            </a:pPr>
            <a:endParaRPr lang="en-US" i="0" dirty="0"/>
          </a:p>
          <a:p>
            <a:pPr lvl="1"/>
            <a:endParaRPr lang="en-US" i="0" dirty="0"/>
          </a:p>
          <a:p>
            <a:pPr marL="530352" lvl="1" indent="0">
              <a:buNone/>
            </a:pPr>
            <a:endParaRPr lang="en-US" i="0" dirty="0"/>
          </a:p>
          <a:p>
            <a:pPr lvl="1"/>
            <a:endParaRPr lang="en-US" i="0" dirty="0"/>
          </a:p>
        </p:txBody>
      </p:sp>
    </p:spTree>
    <p:extLst>
      <p:ext uri="{BB962C8B-B14F-4D97-AF65-F5344CB8AC3E}">
        <p14:creationId xmlns:p14="http://schemas.microsoft.com/office/powerpoint/2010/main" val="2549681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4D2-D466-A748-A848-90FD5C24548B}"/>
              </a:ext>
            </a:extLst>
          </p:cNvPr>
          <p:cNvSpPr>
            <a:spLocks noGrp="1"/>
          </p:cNvSpPr>
          <p:nvPr>
            <p:ph type="title"/>
          </p:nvPr>
        </p:nvSpPr>
        <p:spPr>
          <a:xfrm>
            <a:off x="1371600" y="247650"/>
            <a:ext cx="9601200" cy="1485900"/>
          </a:xfrm>
        </p:spPr>
        <p:txBody>
          <a:bodyPr/>
          <a:lstStyle/>
          <a:p>
            <a:r>
              <a:rPr lang="en-US" dirty="0"/>
              <a:t>Impact of CARES Act cash exclusion on immigrant families</a:t>
            </a:r>
          </a:p>
        </p:txBody>
      </p:sp>
      <p:pic>
        <p:nvPicPr>
          <p:cNvPr id="7" name="Picture 6">
            <a:extLst>
              <a:ext uri="{FF2B5EF4-FFF2-40B4-BE49-F238E27FC236}">
                <a16:creationId xmlns:a16="http://schemas.microsoft.com/office/drawing/2014/main" id="{29F7CAF9-1520-EF4C-9B8D-B3712A34D5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9672" y="1733550"/>
            <a:ext cx="10842976" cy="4444093"/>
          </a:xfrm>
          <a:prstGeom prst="rect">
            <a:avLst/>
          </a:prstGeom>
        </p:spPr>
      </p:pic>
      <p:sp>
        <p:nvSpPr>
          <p:cNvPr id="8" name="TextBox 7">
            <a:extLst>
              <a:ext uri="{FF2B5EF4-FFF2-40B4-BE49-F238E27FC236}">
                <a16:creationId xmlns:a16="http://schemas.microsoft.com/office/drawing/2014/main" id="{CDC8D7CC-3661-A744-B006-F416E3CAFF5A}"/>
              </a:ext>
            </a:extLst>
          </p:cNvPr>
          <p:cNvSpPr txBox="1"/>
          <p:nvPr/>
        </p:nvSpPr>
        <p:spPr>
          <a:xfrm>
            <a:off x="7293428" y="6387212"/>
            <a:ext cx="4898572" cy="446276"/>
          </a:xfrm>
          <a:prstGeom prst="rect">
            <a:avLst/>
          </a:prstGeom>
          <a:noFill/>
        </p:spPr>
        <p:txBody>
          <a:bodyPr wrap="square" rtlCol="0">
            <a:spAutoFit/>
          </a:bodyPr>
          <a:lstStyle/>
          <a:p>
            <a:r>
              <a:rPr lang="en-US" sz="2300" dirty="0">
                <a:hlinkClick r:id="rId4"/>
              </a:rPr>
              <a:t>Migration Policy Institute, May 2020</a:t>
            </a:r>
            <a:endParaRPr lang="en-US" sz="2300" dirty="0"/>
          </a:p>
        </p:txBody>
      </p:sp>
      <p:pic>
        <p:nvPicPr>
          <p:cNvPr id="9" name="Picture 8">
            <a:extLst>
              <a:ext uri="{FF2B5EF4-FFF2-40B4-BE49-F238E27FC236}">
                <a16:creationId xmlns:a16="http://schemas.microsoft.com/office/drawing/2014/main" id="{EA4D9715-1EBE-1C40-BDBE-97B19A3471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210800" y="1943119"/>
            <a:ext cx="1524000" cy="520700"/>
          </a:xfrm>
          <a:prstGeom prst="rect">
            <a:avLst/>
          </a:prstGeom>
        </p:spPr>
      </p:pic>
    </p:spTree>
    <p:extLst>
      <p:ext uri="{BB962C8B-B14F-4D97-AF65-F5344CB8AC3E}">
        <p14:creationId xmlns:p14="http://schemas.microsoft.com/office/powerpoint/2010/main" val="290225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DC8D7CC-3661-A744-B006-F416E3CAFF5A}"/>
              </a:ext>
            </a:extLst>
          </p:cNvPr>
          <p:cNvSpPr txBox="1"/>
          <p:nvPr/>
        </p:nvSpPr>
        <p:spPr>
          <a:xfrm>
            <a:off x="7293428" y="6387212"/>
            <a:ext cx="4898572" cy="446276"/>
          </a:xfrm>
          <a:prstGeom prst="rect">
            <a:avLst/>
          </a:prstGeom>
          <a:noFill/>
        </p:spPr>
        <p:txBody>
          <a:bodyPr wrap="square" rtlCol="0">
            <a:spAutoFit/>
          </a:bodyPr>
          <a:lstStyle/>
          <a:p>
            <a:r>
              <a:rPr lang="en-US" sz="2300" dirty="0">
                <a:hlinkClick r:id="rId3"/>
              </a:rPr>
              <a:t>Migration Policy Institute, May 2020</a:t>
            </a:r>
            <a:endParaRPr lang="en-US" sz="2300" dirty="0"/>
          </a:p>
        </p:txBody>
      </p:sp>
      <p:pic>
        <p:nvPicPr>
          <p:cNvPr id="4" name="Picture 3">
            <a:extLst>
              <a:ext uri="{FF2B5EF4-FFF2-40B4-BE49-F238E27FC236}">
                <a16:creationId xmlns:a16="http://schemas.microsoft.com/office/drawing/2014/main" id="{ECAAAC6F-F840-4443-A561-6BA22F0957F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9701" y="215012"/>
            <a:ext cx="9857014" cy="6172200"/>
          </a:xfrm>
          <a:prstGeom prst="rect">
            <a:avLst/>
          </a:prstGeom>
        </p:spPr>
      </p:pic>
      <p:pic>
        <p:nvPicPr>
          <p:cNvPr id="10" name="Picture 9">
            <a:extLst>
              <a:ext uri="{FF2B5EF4-FFF2-40B4-BE49-F238E27FC236}">
                <a16:creationId xmlns:a16="http://schemas.microsoft.com/office/drawing/2014/main" id="{794E8041-1892-BE47-BF7C-E186A935A9D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42714" y="5680586"/>
            <a:ext cx="1524000" cy="520700"/>
          </a:xfrm>
          <a:prstGeom prst="rect">
            <a:avLst/>
          </a:prstGeom>
        </p:spPr>
      </p:pic>
    </p:spTree>
    <p:extLst>
      <p:ext uri="{BB962C8B-B14F-4D97-AF65-F5344CB8AC3E}">
        <p14:creationId xmlns:p14="http://schemas.microsoft.com/office/powerpoint/2010/main" val="3436781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practices</a:t>
            </a:r>
          </a:p>
        </p:txBody>
      </p:sp>
      <p:sp>
        <p:nvSpPr>
          <p:cNvPr id="3" name="Content Placeholder 2"/>
          <p:cNvSpPr>
            <a:spLocks noGrp="1"/>
          </p:cNvSpPr>
          <p:nvPr>
            <p:ph idx="1"/>
          </p:nvPr>
        </p:nvSpPr>
        <p:spPr>
          <a:xfrm>
            <a:off x="1219200" y="1467293"/>
            <a:ext cx="9753600" cy="5064136"/>
          </a:xfrm>
        </p:spPr>
        <p:txBody>
          <a:bodyPr>
            <a:normAutofit fontScale="70000" lnSpcReduction="20000"/>
          </a:bodyPr>
          <a:lstStyle/>
          <a:p>
            <a:r>
              <a:rPr lang="en-US" dirty="0"/>
              <a:t>California, New York – Cash support to undocumented Immigrants</a:t>
            </a:r>
          </a:p>
          <a:p>
            <a:r>
              <a:rPr lang="en-US" dirty="0"/>
              <a:t>New Jersey &amp; Nevada, temporary license to recognize non-US medical licenses</a:t>
            </a:r>
          </a:p>
          <a:p>
            <a:r>
              <a:rPr lang="en-US" dirty="0"/>
              <a:t>Washington DC</a:t>
            </a:r>
          </a:p>
          <a:p>
            <a:endParaRPr lang="en-US" dirty="0"/>
          </a:p>
          <a:p>
            <a:r>
              <a:rPr lang="en-US" dirty="0"/>
              <a:t>Some countries offer migrants same access to healthcare</a:t>
            </a:r>
          </a:p>
          <a:p>
            <a:r>
              <a:rPr lang="en-US" dirty="0"/>
              <a:t>Portugal (Asylum to all applicants)</a:t>
            </a:r>
          </a:p>
          <a:p>
            <a:r>
              <a:rPr lang="en-US" dirty="0"/>
              <a:t>Italy (discussing possibility of granting amnesty for undocumented)</a:t>
            </a:r>
          </a:p>
          <a:p>
            <a:r>
              <a:rPr lang="en-US" dirty="0"/>
              <a:t>Sweden (12 month extension of labor market integration programs for migrants)</a:t>
            </a:r>
          </a:p>
          <a:p>
            <a:r>
              <a:rPr lang="en-US" dirty="0"/>
              <a:t>Turkey (Recognition of professional credentials, training community members; Education through TV channels)</a:t>
            </a:r>
          </a:p>
          <a:p>
            <a:r>
              <a:rPr lang="en-US" dirty="0"/>
              <a:t>Germany (Acceptance of unaccompanied kids from camps in Greece)</a:t>
            </a:r>
          </a:p>
          <a:p>
            <a:r>
              <a:rPr lang="en-US" dirty="0"/>
              <a:t>Bosnia (offering shelter to those stranded in the woods)</a:t>
            </a:r>
          </a:p>
          <a:p>
            <a:pPr marL="0" indent="0">
              <a:buNone/>
            </a:pPr>
            <a:endParaRPr lang="en-US" dirty="0"/>
          </a:p>
          <a:p>
            <a:pPr marL="0" indent="0">
              <a:buNone/>
            </a:pPr>
            <a:r>
              <a:rPr lang="en-US" b="1" dirty="0"/>
              <a:t>Recognizing the contribution of non-citizens, including the refugees in the fight against COVID19</a:t>
            </a:r>
          </a:p>
          <a:p>
            <a:pPr marL="0" indent="0">
              <a:buNone/>
            </a:pPr>
            <a:r>
              <a:rPr lang="en-US" b="1" dirty="0"/>
              <a:t>NO ONE SHOULD BE LEFT BEHIND</a:t>
            </a:r>
          </a:p>
          <a:p>
            <a:r>
              <a:rPr lang="en-US" dirty="0"/>
              <a:t>See More Stories here </a:t>
            </a:r>
            <a:r>
              <a:rPr lang="en-US" dirty="0">
                <a:hlinkClick r:id="rId3"/>
              </a:rPr>
              <a:t>https://www.unhcr.org/en-us/news/stories/2020/3/5e79e2410/live-blog-refugees-covid-19-crisis.html</a:t>
            </a:r>
            <a:endParaRPr lang="en-US" dirty="0"/>
          </a:p>
          <a:p>
            <a:endParaRPr lang="en-US" dirty="0"/>
          </a:p>
        </p:txBody>
      </p:sp>
    </p:spTree>
    <p:extLst>
      <p:ext uri="{BB962C8B-B14F-4D97-AF65-F5344CB8AC3E}">
        <p14:creationId xmlns:p14="http://schemas.microsoft.com/office/powerpoint/2010/main" val="353207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6A4A-9DFB-4575-A92A-EEB94FD3F0D3}"/>
              </a:ext>
            </a:extLst>
          </p:cNvPr>
          <p:cNvSpPr>
            <a:spLocks noGrp="1"/>
          </p:cNvSpPr>
          <p:nvPr>
            <p:ph type="title"/>
          </p:nvPr>
        </p:nvSpPr>
        <p:spPr/>
        <p:txBody>
          <a:bodyPr/>
          <a:lstStyle/>
          <a:p>
            <a:r>
              <a:rPr lang="en-US" dirty="0"/>
              <a:t>COVID19 and Global Migration</a:t>
            </a:r>
          </a:p>
        </p:txBody>
      </p:sp>
      <p:sp>
        <p:nvSpPr>
          <p:cNvPr id="3" name="Content Placeholder 2">
            <a:extLst>
              <a:ext uri="{FF2B5EF4-FFF2-40B4-BE49-F238E27FC236}">
                <a16:creationId xmlns:a16="http://schemas.microsoft.com/office/drawing/2014/main" id="{055FF130-A729-408F-9D02-7E8AE58B8AC7}"/>
              </a:ext>
            </a:extLst>
          </p:cNvPr>
          <p:cNvSpPr>
            <a:spLocks noGrp="1"/>
          </p:cNvSpPr>
          <p:nvPr>
            <p:ph idx="1"/>
          </p:nvPr>
        </p:nvSpPr>
        <p:spPr>
          <a:xfrm>
            <a:off x="1371600" y="1845129"/>
            <a:ext cx="10221686" cy="4637314"/>
          </a:xfrm>
        </p:spPr>
        <p:txBody>
          <a:bodyPr>
            <a:normAutofit/>
          </a:bodyPr>
          <a:lstStyle/>
          <a:p>
            <a:r>
              <a:rPr lang="en-US" sz="2400" dirty="0"/>
              <a:t>Migrants within and outside of the closed borders</a:t>
            </a:r>
          </a:p>
          <a:p>
            <a:r>
              <a:rPr lang="en-US" sz="2400" dirty="0"/>
              <a:t>Closed borders and economies of</a:t>
            </a:r>
          </a:p>
          <a:p>
            <a:pPr lvl="1"/>
            <a:r>
              <a:rPr lang="en-US" sz="2400" dirty="0"/>
              <a:t>Remittance-dependent countries</a:t>
            </a:r>
          </a:p>
          <a:p>
            <a:pPr lvl="1"/>
            <a:r>
              <a:rPr lang="en-US" sz="2400" dirty="0"/>
              <a:t>Migrant-dependent industries in host societies</a:t>
            </a:r>
          </a:p>
          <a:p>
            <a:r>
              <a:rPr lang="en-US" sz="2400" dirty="0"/>
              <a:t>Nativism vs. Globalism vs. Humanitarianism</a:t>
            </a:r>
          </a:p>
        </p:txBody>
      </p:sp>
    </p:spTree>
    <p:extLst>
      <p:ext uri="{BB962C8B-B14F-4D97-AF65-F5344CB8AC3E}">
        <p14:creationId xmlns:p14="http://schemas.microsoft.com/office/powerpoint/2010/main" val="2580355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Post-COVID</a:t>
            </a:r>
          </a:p>
        </p:txBody>
      </p:sp>
      <p:sp>
        <p:nvSpPr>
          <p:cNvPr id="3" name="Content Placeholder 2"/>
          <p:cNvSpPr>
            <a:spLocks noGrp="1"/>
          </p:cNvSpPr>
          <p:nvPr>
            <p:ph idx="1"/>
          </p:nvPr>
        </p:nvSpPr>
        <p:spPr>
          <a:xfrm>
            <a:off x="990600" y="1847850"/>
            <a:ext cx="9982200" cy="4019550"/>
          </a:xfrm>
        </p:spPr>
        <p:txBody>
          <a:bodyPr>
            <a:normAutofit/>
          </a:bodyPr>
          <a:lstStyle/>
          <a:p>
            <a:r>
              <a:rPr lang="en-US" sz="2800" dirty="0"/>
              <a:t>International travels would remain low</a:t>
            </a:r>
          </a:p>
          <a:p>
            <a:r>
              <a:rPr lang="en-US" sz="2800" dirty="0"/>
              <a:t>Migrant workers will be slow </a:t>
            </a:r>
          </a:p>
          <a:p>
            <a:r>
              <a:rPr lang="en-US" sz="2800" dirty="0"/>
              <a:t>Nativism will rise</a:t>
            </a:r>
          </a:p>
          <a:p>
            <a:r>
              <a:rPr lang="en-US" sz="2800" dirty="0"/>
              <a:t>Attack on globalization</a:t>
            </a:r>
          </a:p>
          <a:p>
            <a:r>
              <a:rPr lang="en-US" sz="2800" dirty="0"/>
              <a:t>Lower funding for humanitarian emergencies</a:t>
            </a:r>
          </a:p>
          <a:p>
            <a:r>
              <a:rPr lang="en-US" sz="2800" dirty="0"/>
              <a:t>Stalling of economic and social welfare development </a:t>
            </a:r>
          </a:p>
          <a:p>
            <a:pPr lvl="1"/>
            <a:r>
              <a:rPr lang="en-US" sz="2800" dirty="0"/>
              <a:t>Projected starvation and poverty by the WB</a:t>
            </a:r>
          </a:p>
          <a:p>
            <a:endParaRPr lang="en-US" sz="2800" dirty="0"/>
          </a:p>
        </p:txBody>
      </p:sp>
    </p:spTree>
    <p:extLst>
      <p:ext uri="{BB962C8B-B14F-4D97-AF65-F5344CB8AC3E}">
        <p14:creationId xmlns:p14="http://schemas.microsoft.com/office/powerpoint/2010/main" val="74188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Post-COVID – uncertainties and questions</a:t>
            </a:r>
          </a:p>
        </p:txBody>
      </p:sp>
      <p:sp>
        <p:nvSpPr>
          <p:cNvPr id="3" name="Content Placeholder 2"/>
          <p:cNvSpPr>
            <a:spLocks noGrp="1"/>
          </p:cNvSpPr>
          <p:nvPr>
            <p:ph idx="1"/>
          </p:nvPr>
        </p:nvSpPr>
        <p:spPr>
          <a:xfrm>
            <a:off x="1371600" y="2171700"/>
            <a:ext cx="10430540" cy="4250364"/>
          </a:xfrm>
        </p:spPr>
        <p:txBody>
          <a:bodyPr/>
          <a:lstStyle/>
          <a:p>
            <a:r>
              <a:rPr lang="en-US" dirty="0"/>
              <a:t>How will economies revive if migrant workers are not allowed to come back?</a:t>
            </a:r>
          </a:p>
          <a:p>
            <a:r>
              <a:rPr lang="en-US" dirty="0"/>
              <a:t>Will migrant workers travel given the risks?</a:t>
            </a:r>
          </a:p>
          <a:p>
            <a:pPr lvl="1"/>
            <a:r>
              <a:rPr lang="en-US" dirty="0"/>
              <a:t>health, security, livelihood</a:t>
            </a:r>
          </a:p>
          <a:p>
            <a:pPr lvl="1"/>
            <a:r>
              <a:rPr lang="en-US" dirty="0"/>
              <a:t>When will immigration channels be restored?</a:t>
            </a:r>
          </a:p>
          <a:p>
            <a:pPr lvl="1"/>
            <a:r>
              <a:rPr lang="en-US" dirty="0"/>
              <a:t>International student/scholars travels?</a:t>
            </a:r>
          </a:p>
          <a:p>
            <a:r>
              <a:rPr lang="en-US" dirty="0"/>
              <a:t>How would displaced persons survive among these limitations? </a:t>
            </a:r>
          </a:p>
          <a:p>
            <a:r>
              <a:rPr lang="en-US" dirty="0"/>
              <a:t>How should preparedness plans include migrants?</a:t>
            </a:r>
          </a:p>
        </p:txBody>
      </p:sp>
    </p:spTree>
    <p:extLst>
      <p:ext uri="{BB962C8B-B14F-4D97-AF65-F5344CB8AC3E}">
        <p14:creationId xmlns:p14="http://schemas.microsoft.com/office/powerpoint/2010/main" val="1276268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09A6-DB9C-9F47-A075-9D3EA27F285E}"/>
              </a:ext>
            </a:extLst>
          </p:cNvPr>
          <p:cNvSpPr>
            <a:spLocks noGrp="1"/>
          </p:cNvSpPr>
          <p:nvPr>
            <p:ph type="title"/>
          </p:nvPr>
        </p:nvSpPr>
        <p:spPr/>
        <p:txBody>
          <a:bodyPr/>
          <a:lstStyle/>
          <a:p>
            <a:r>
              <a:rPr lang="en-US" dirty="0"/>
              <a:t>Post-COVID Opportunities</a:t>
            </a:r>
          </a:p>
        </p:txBody>
      </p:sp>
      <p:sp>
        <p:nvSpPr>
          <p:cNvPr id="3" name="Content Placeholder 2">
            <a:extLst>
              <a:ext uri="{FF2B5EF4-FFF2-40B4-BE49-F238E27FC236}">
                <a16:creationId xmlns:a16="http://schemas.microsoft.com/office/drawing/2014/main" id="{82153E77-0BE1-7240-92B3-D71520892D8F}"/>
              </a:ext>
            </a:extLst>
          </p:cNvPr>
          <p:cNvSpPr>
            <a:spLocks noGrp="1"/>
          </p:cNvSpPr>
          <p:nvPr>
            <p:ph idx="1"/>
          </p:nvPr>
        </p:nvSpPr>
        <p:spPr>
          <a:xfrm>
            <a:off x="1371600" y="1658679"/>
            <a:ext cx="10473070" cy="4869712"/>
          </a:xfrm>
        </p:spPr>
        <p:txBody>
          <a:bodyPr>
            <a:normAutofit/>
          </a:bodyPr>
          <a:lstStyle/>
          <a:p>
            <a:r>
              <a:rPr lang="en-US" sz="2400" dirty="0"/>
              <a:t>Stronger collaboration (information, expertise and resource sharing)</a:t>
            </a:r>
          </a:p>
          <a:p>
            <a:r>
              <a:rPr lang="en-US" sz="2400" dirty="0"/>
              <a:t>Activation of many community-based organizations &amp; civil society</a:t>
            </a:r>
          </a:p>
          <a:p>
            <a:r>
              <a:rPr lang="en-US" sz="2400" dirty="0"/>
              <a:t>Technological advances that could include previously excluded groups </a:t>
            </a:r>
          </a:p>
          <a:p>
            <a:pPr lvl="1"/>
            <a:r>
              <a:rPr lang="en-US" sz="2400" dirty="0"/>
              <a:t>Ex. Education for refugee kids; telehealth in native languages etc.</a:t>
            </a:r>
          </a:p>
          <a:p>
            <a:r>
              <a:rPr lang="en-US" sz="2400" dirty="0"/>
              <a:t>Stronger Inclusive Social Welfare Systems – more empathy?</a:t>
            </a:r>
          </a:p>
          <a:p>
            <a:r>
              <a:rPr lang="en-US" sz="2400" dirty="0"/>
              <a:t>Experience and preparedness for future global crises</a:t>
            </a:r>
          </a:p>
          <a:p>
            <a:endParaRPr lang="en-US" sz="2400" dirty="0"/>
          </a:p>
          <a:p>
            <a:pPr marL="0" indent="0">
              <a:buNone/>
            </a:pPr>
            <a:endParaRPr lang="en-US" sz="2400" dirty="0"/>
          </a:p>
        </p:txBody>
      </p:sp>
    </p:spTree>
    <p:extLst>
      <p:ext uri="{BB962C8B-B14F-4D97-AF65-F5344CB8AC3E}">
        <p14:creationId xmlns:p14="http://schemas.microsoft.com/office/powerpoint/2010/main" val="2102669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3691-4A6F-4944-B71E-9E90054E609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D358C94-1513-0441-B948-C45D1C8FFE8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9686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F461-56AA-46E6-BD5B-FD9D74BCA4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CA1C961-F2CA-4CD3-BA8D-3D435A4965D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6F4E86B-A867-4183-AB83-9AB3A4D73A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934" y="581890"/>
            <a:ext cx="11992342" cy="5934827"/>
          </a:xfrm>
          <a:prstGeom prst="rect">
            <a:avLst/>
          </a:prstGeom>
        </p:spPr>
      </p:pic>
      <p:sp>
        <p:nvSpPr>
          <p:cNvPr id="6" name="Rectangle 5">
            <a:extLst>
              <a:ext uri="{FF2B5EF4-FFF2-40B4-BE49-F238E27FC236}">
                <a16:creationId xmlns:a16="http://schemas.microsoft.com/office/drawing/2014/main" id="{6A9C7FB2-DD55-420F-A3CD-2D0B17ADDE11}"/>
              </a:ext>
            </a:extLst>
          </p:cNvPr>
          <p:cNvSpPr/>
          <p:nvPr/>
        </p:nvSpPr>
        <p:spPr>
          <a:xfrm>
            <a:off x="4250267" y="6516718"/>
            <a:ext cx="7941733" cy="369332"/>
          </a:xfrm>
          <a:prstGeom prst="rect">
            <a:avLst/>
          </a:prstGeom>
        </p:spPr>
        <p:txBody>
          <a:bodyPr wrap="square">
            <a:spAutoFit/>
          </a:bodyPr>
          <a:lstStyle/>
          <a:p>
            <a:r>
              <a:rPr lang="en-US" dirty="0">
                <a:hlinkClick r:id="rId4"/>
              </a:rPr>
              <a:t>https://www.cdc.gov/coronavirus/2019-ncov/global-covid-19/world-map.html</a:t>
            </a:r>
            <a:endParaRPr lang="en-US" dirty="0"/>
          </a:p>
        </p:txBody>
      </p:sp>
    </p:spTree>
    <p:extLst>
      <p:ext uri="{BB962C8B-B14F-4D97-AF65-F5344CB8AC3E}">
        <p14:creationId xmlns:p14="http://schemas.microsoft.com/office/powerpoint/2010/main" val="87598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1E1AB7-F170-9E4B-B505-924F040390AB}"/>
              </a:ext>
            </a:extLst>
          </p:cNvPr>
          <p:cNvSpPr>
            <a:spLocks noGrp="1"/>
          </p:cNvSpPr>
          <p:nvPr>
            <p:ph idx="1"/>
          </p:nvPr>
        </p:nvSpPr>
        <p:spPr>
          <a:xfrm>
            <a:off x="1992086" y="2411186"/>
            <a:ext cx="9601200" cy="3581400"/>
          </a:xfrm>
        </p:spPr>
        <p:txBody>
          <a:bodyPr/>
          <a:lstStyle/>
          <a:p>
            <a:endParaRPr lang="en-US" dirty="0"/>
          </a:p>
        </p:txBody>
      </p:sp>
      <p:pic>
        <p:nvPicPr>
          <p:cNvPr id="6" name="Picture 5">
            <a:extLst>
              <a:ext uri="{FF2B5EF4-FFF2-40B4-BE49-F238E27FC236}">
                <a16:creationId xmlns:a16="http://schemas.microsoft.com/office/drawing/2014/main" id="{6A50C15A-64AB-B14B-B795-F6B0CBB1A7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45835" y="1085850"/>
            <a:ext cx="11332250" cy="5192485"/>
          </a:xfrm>
          <a:prstGeom prst="rect">
            <a:avLst/>
          </a:prstGeom>
        </p:spPr>
      </p:pic>
      <p:sp>
        <p:nvSpPr>
          <p:cNvPr id="7" name="Title 6">
            <a:extLst>
              <a:ext uri="{FF2B5EF4-FFF2-40B4-BE49-F238E27FC236}">
                <a16:creationId xmlns:a16="http://schemas.microsoft.com/office/drawing/2014/main" id="{F1062FA4-3040-1B4C-9DDD-9E98674C269F}"/>
              </a:ext>
            </a:extLst>
          </p:cNvPr>
          <p:cNvSpPr>
            <a:spLocks noGrp="1"/>
          </p:cNvSpPr>
          <p:nvPr>
            <p:ph type="title"/>
          </p:nvPr>
        </p:nvSpPr>
        <p:spPr>
          <a:xfrm>
            <a:off x="1295400" y="130629"/>
            <a:ext cx="9601200" cy="1485900"/>
          </a:xfrm>
          <a:prstGeom prst="rect">
            <a:avLst/>
          </a:prstGeom>
        </p:spPr>
        <p:txBody>
          <a:bodyPr wrap="none">
            <a:spAutoFit/>
          </a:bodyPr>
          <a:lstStyle/>
          <a:p>
            <a:r>
              <a:rPr lang="en-US" dirty="0"/>
              <a:t>Global Migration Map</a:t>
            </a:r>
          </a:p>
        </p:txBody>
      </p:sp>
      <p:sp>
        <p:nvSpPr>
          <p:cNvPr id="8" name="TextBox 7">
            <a:extLst>
              <a:ext uri="{FF2B5EF4-FFF2-40B4-BE49-F238E27FC236}">
                <a16:creationId xmlns:a16="http://schemas.microsoft.com/office/drawing/2014/main" id="{945BFA36-A8D5-9148-A260-7639435FCC70}"/>
              </a:ext>
            </a:extLst>
          </p:cNvPr>
          <p:cNvSpPr txBox="1"/>
          <p:nvPr/>
        </p:nvSpPr>
        <p:spPr>
          <a:xfrm>
            <a:off x="6230779" y="6426661"/>
            <a:ext cx="5847306" cy="923330"/>
          </a:xfrm>
          <a:prstGeom prst="rect">
            <a:avLst/>
          </a:prstGeom>
          <a:noFill/>
        </p:spPr>
        <p:txBody>
          <a:bodyPr wrap="none" rtlCol="0">
            <a:spAutoFit/>
          </a:bodyPr>
          <a:lstStyle/>
          <a:p>
            <a:r>
              <a:rPr lang="en-US" dirty="0"/>
              <a:t>Source: </a:t>
            </a:r>
            <a:r>
              <a:rPr lang="en-US" dirty="0">
                <a:hlinkClick r:id="rId4"/>
              </a:rPr>
              <a:t>http://metrocosm.com/global-migration-map.html</a:t>
            </a:r>
            <a:endParaRPr lang="en-US" dirty="0"/>
          </a:p>
          <a:p>
            <a:endParaRPr lang="en-US" dirty="0"/>
          </a:p>
          <a:p>
            <a:endParaRPr lang="en-US" dirty="0"/>
          </a:p>
        </p:txBody>
      </p:sp>
    </p:spTree>
    <p:extLst>
      <p:ext uri="{BB962C8B-B14F-4D97-AF65-F5344CB8AC3E}">
        <p14:creationId xmlns:p14="http://schemas.microsoft.com/office/powerpoint/2010/main" val="288718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F22B2B-CFD2-4AFF-B29E-7D919C3F402D}"/>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0" y="50800"/>
            <a:ext cx="12192000" cy="6826250"/>
          </a:xfrm>
        </p:spPr>
      </p:pic>
      <p:sp>
        <p:nvSpPr>
          <p:cNvPr id="6" name="Rectangle 5">
            <a:extLst>
              <a:ext uri="{FF2B5EF4-FFF2-40B4-BE49-F238E27FC236}">
                <a16:creationId xmlns:a16="http://schemas.microsoft.com/office/drawing/2014/main" id="{B7CFA6B0-305E-4C8D-8EF7-817103C84A7B}"/>
              </a:ext>
            </a:extLst>
          </p:cNvPr>
          <p:cNvSpPr/>
          <p:nvPr/>
        </p:nvSpPr>
        <p:spPr>
          <a:xfrm>
            <a:off x="6352174" y="6488668"/>
            <a:ext cx="5381986" cy="369332"/>
          </a:xfrm>
          <a:prstGeom prst="rect">
            <a:avLst/>
          </a:prstGeom>
        </p:spPr>
        <p:txBody>
          <a:bodyPr wrap="none">
            <a:spAutoFit/>
          </a:bodyPr>
          <a:lstStyle/>
          <a:p>
            <a:r>
              <a:rPr lang="en-US" dirty="0">
                <a:hlinkClick r:id="rId4"/>
              </a:rPr>
              <a:t>https://migrationdataportal.org/?i=stock_abs_&amp;t=2019</a:t>
            </a:r>
            <a:endParaRPr lang="en-US" dirty="0"/>
          </a:p>
        </p:txBody>
      </p:sp>
      <p:sp>
        <p:nvSpPr>
          <p:cNvPr id="9" name="TextBox 8">
            <a:extLst>
              <a:ext uri="{FF2B5EF4-FFF2-40B4-BE49-F238E27FC236}">
                <a16:creationId xmlns:a16="http://schemas.microsoft.com/office/drawing/2014/main" id="{738CB2AB-85B3-4062-B658-F074B0473083}"/>
              </a:ext>
            </a:extLst>
          </p:cNvPr>
          <p:cNvSpPr txBox="1"/>
          <p:nvPr/>
        </p:nvSpPr>
        <p:spPr>
          <a:xfrm>
            <a:off x="275278" y="1310639"/>
            <a:ext cx="6076896"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7030A0"/>
                </a:solidFill>
              </a:rPr>
              <a:t>International Migrant Stock: 3.5% of global population</a:t>
            </a:r>
          </a:p>
          <a:p>
            <a:endParaRPr lang="en-US" sz="2400" b="1" dirty="0">
              <a:solidFill>
                <a:srgbClr val="7030A0"/>
              </a:solidFill>
            </a:endParaRPr>
          </a:p>
          <a:p>
            <a:pPr marL="285750" indent="-285750">
              <a:buFont typeface="Arial" panose="020B0604020202020204" pitchFamily="34" charset="0"/>
              <a:buChar char="•"/>
            </a:pPr>
            <a:r>
              <a:rPr lang="en-US" sz="2400" b="1" dirty="0">
                <a:solidFill>
                  <a:srgbClr val="7030A0"/>
                </a:solidFill>
              </a:rPr>
              <a:t>Total number of Migrants 271.6 Million</a:t>
            </a:r>
          </a:p>
          <a:p>
            <a:pPr marL="285750" indent="-285750">
              <a:buFont typeface="Arial" panose="020B0604020202020204" pitchFamily="34" charset="0"/>
              <a:buChar char="•"/>
            </a:pPr>
            <a:endParaRPr lang="en-US" sz="2400" b="1" dirty="0">
              <a:solidFill>
                <a:srgbClr val="7030A0"/>
              </a:solidFill>
            </a:endParaRPr>
          </a:p>
          <a:p>
            <a:pPr marL="285750" indent="-285750">
              <a:buFont typeface="Arial" panose="020B0604020202020204" pitchFamily="34" charset="0"/>
              <a:buChar char="•"/>
            </a:pPr>
            <a:r>
              <a:rPr lang="en-US" sz="2400" b="1" dirty="0">
                <a:solidFill>
                  <a:srgbClr val="7030A0"/>
                </a:solidFill>
              </a:rPr>
              <a:t>164 Millions of migrants are workers</a:t>
            </a:r>
          </a:p>
          <a:p>
            <a:pPr marL="285750" indent="-285750">
              <a:buFont typeface="Arial" panose="020B0604020202020204" pitchFamily="34" charset="0"/>
              <a:buChar char="•"/>
            </a:pPr>
            <a:endParaRPr lang="en-US" sz="2400" b="1" dirty="0">
              <a:solidFill>
                <a:srgbClr val="7030A0"/>
              </a:solidFill>
            </a:endParaRPr>
          </a:p>
          <a:p>
            <a:pPr marL="742950" lvl="1" indent="-285750">
              <a:buFont typeface="Arial" panose="020B0604020202020204" pitchFamily="34" charset="0"/>
              <a:buChar char="•"/>
            </a:pPr>
            <a:r>
              <a:rPr lang="en-US" sz="2400" b="1" dirty="0">
                <a:solidFill>
                  <a:srgbClr val="7030A0"/>
                </a:solidFill>
              </a:rPr>
              <a:t>20.6% and 17.8% of all workers in Northern America, and in Northern, Southern and Western Europe</a:t>
            </a:r>
          </a:p>
          <a:p>
            <a:pPr marL="285750" indent="-285750">
              <a:buFont typeface="Arial" panose="020B0604020202020204" pitchFamily="34" charset="0"/>
              <a:buChar char="•"/>
            </a:pPr>
            <a:endParaRPr lang="en-US" sz="2400" b="1" dirty="0">
              <a:solidFill>
                <a:srgbClr val="7030A0"/>
              </a:solidFill>
            </a:endParaRPr>
          </a:p>
        </p:txBody>
      </p:sp>
      <p:pic>
        <p:nvPicPr>
          <p:cNvPr id="10" name="Picture 9">
            <a:extLst>
              <a:ext uri="{FF2B5EF4-FFF2-40B4-BE49-F238E27FC236}">
                <a16:creationId xmlns:a16="http://schemas.microsoft.com/office/drawing/2014/main" id="{6B13B4C5-27E6-4B28-8759-93CA3D59D9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52174" y="58323"/>
            <a:ext cx="5820722" cy="6430345"/>
          </a:xfrm>
          <a:prstGeom prst="rect">
            <a:avLst/>
          </a:prstGeom>
        </p:spPr>
      </p:pic>
    </p:spTree>
    <p:extLst>
      <p:ext uri="{BB962C8B-B14F-4D97-AF65-F5344CB8AC3E}">
        <p14:creationId xmlns:p14="http://schemas.microsoft.com/office/powerpoint/2010/main" val="35620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7EFA4-5850-452B-AD67-6505AEEFAE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0649" y="1932980"/>
            <a:ext cx="6516009" cy="4458322"/>
          </a:xfrm>
          <a:prstGeom prst="rect">
            <a:avLst/>
          </a:prstGeom>
        </p:spPr>
      </p:pic>
      <p:sp>
        <p:nvSpPr>
          <p:cNvPr id="6" name="Rectangle 5">
            <a:extLst>
              <a:ext uri="{FF2B5EF4-FFF2-40B4-BE49-F238E27FC236}">
                <a16:creationId xmlns:a16="http://schemas.microsoft.com/office/drawing/2014/main" id="{B420DBB1-103E-41DF-B191-B262CB1BE678}"/>
              </a:ext>
            </a:extLst>
          </p:cNvPr>
          <p:cNvSpPr/>
          <p:nvPr/>
        </p:nvSpPr>
        <p:spPr>
          <a:xfrm>
            <a:off x="840649" y="6391302"/>
            <a:ext cx="6082665" cy="276999"/>
          </a:xfrm>
          <a:prstGeom prst="rect">
            <a:avLst/>
          </a:prstGeom>
        </p:spPr>
        <p:txBody>
          <a:bodyPr wrap="square">
            <a:spAutoFit/>
          </a:bodyPr>
          <a:lstStyle/>
          <a:p>
            <a:r>
              <a:rPr lang="en-US" sz="1200" dirty="0">
                <a:hlinkClick r:id="rId4"/>
              </a:rPr>
              <a:t>https://migrationdataportal.org/themes/migration-data-relevant-covid-19-pandemic</a:t>
            </a:r>
            <a:endParaRPr lang="en-US" sz="1200" dirty="0"/>
          </a:p>
        </p:txBody>
      </p:sp>
      <p:sp>
        <p:nvSpPr>
          <p:cNvPr id="2" name="TextBox 1">
            <a:extLst>
              <a:ext uri="{FF2B5EF4-FFF2-40B4-BE49-F238E27FC236}">
                <a16:creationId xmlns:a16="http://schemas.microsoft.com/office/drawing/2014/main" id="{4A46E21E-C5A7-7944-8CAA-4DD0DF3E69AA}"/>
              </a:ext>
            </a:extLst>
          </p:cNvPr>
          <p:cNvSpPr txBox="1"/>
          <p:nvPr/>
        </p:nvSpPr>
        <p:spPr>
          <a:xfrm>
            <a:off x="812296" y="942160"/>
            <a:ext cx="6644672" cy="830997"/>
          </a:xfrm>
          <a:prstGeom prst="rect">
            <a:avLst/>
          </a:prstGeom>
          <a:noFill/>
        </p:spPr>
        <p:txBody>
          <a:bodyPr wrap="square" rtlCol="0">
            <a:spAutoFit/>
          </a:bodyPr>
          <a:lstStyle/>
          <a:p>
            <a:r>
              <a:rPr lang="en-US" sz="2400" b="1" dirty="0">
                <a:solidFill>
                  <a:schemeClr val="accent5"/>
                </a:solidFill>
              </a:rPr>
              <a:t>Share of foreign-born workers in fields that are considered essential</a:t>
            </a:r>
          </a:p>
        </p:txBody>
      </p:sp>
      <p:pic>
        <p:nvPicPr>
          <p:cNvPr id="7" name="Picture 2" descr="http://migrationdataportal.org/sites/default/files/2020-04/Foreign%20Doctors%20and%20Nurses_0.jpg">
            <a:extLst>
              <a:ext uri="{FF2B5EF4-FFF2-40B4-BE49-F238E27FC236}">
                <a16:creationId xmlns:a16="http://schemas.microsoft.com/office/drawing/2014/main" id="{3872D0CB-9FE5-5D44-9344-18A453D2D1F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79824" y="615355"/>
            <a:ext cx="4412176" cy="605294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4BFA85BE-52CB-4144-A431-ECC72A4BDBF3}"/>
              </a:ext>
            </a:extLst>
          </p:cNvPr>
          <p:cNvSpPr txBox="1"/>
          <p:nvPr/>
        </p:nvSpPr>
        <p:spPr>
          <a:xfrm>
            <a:off x="840649" y="74451"/>
            <a:ext cx="6644672" cy="707886"/>
          </a:xfrm>
          <a:prstGeom prst="rect">
            <a:avLst/>
          </a:prstGeom>
          <a:noFill/>
        </p:spPr>
        <p:txBody>
          <a:bodyPr wrap="square" rtlCol="0">
            <a:spAutoFit/>
          </a:bodyPr>
          <a:lstStyle/>
          <a:p>
            <a:r>
              <a:rPr lang="en-US" sz="4000" dirty="0"/>
              <a:t>Economic Benefit of Migration</a:t>
            </a:r>
          </a:p>
        </p:txBody>
      </p:sp>
      <p:sp>
        <p:nvSpPr>
          <p:cNvPr id="11" name="TextBox 10">
            <a:extLst>
              <a:ext uri="{FF2B5EF4-FFF2-40B4-BE49-F238E27FC236}">
                <a16:creationId xmlns:a16="http://schemas.microsoft.com/office/drawing/2014/main" id="{E38BE14D-3E9A-4CF3-A862-B3B09B0E9204}"/>
              </a:ext>
            </a:extLst>
          </p:cNvPr>
          <p:cNvSpPr txBox="1"/>
          <p:nvPr/>
        </p:nvSpPr>
        <p:spPr>
          <a:xfrm>
            <a:off x="7792206" y="241092"/>
            <a:ext cx="3053849" cy="369332"/>
          </a:xfrm>
          <a:prstGeom prst="rect">
            <a:avLst/>
          </a:prstGeom>
          <a:noFill/>
        </p:spPr>
        <p:txBody>
          <a:bodyPr wrap="none" rtlCol="0">
            <a:spAutoFit/>
          </a:bodyPr>
          <a:lstStyle/>
          <a:p>
            <a:r>
              <a:rPr lang="en-US" dirty="0">
                <a:solidFill>
                  <a:schemeClr val="accent5">
                    <a:lumMod val="75000"/>
                  </a:schemeClr>
                </a:solidFill>
              </a:rPr>
              <a:t>Share of foreign born workers</a:t>
            </a:r>
          </a:p>
        </p:txBody>
      </p:sp>
    </p:spTree>
    <p:extLst>
      <p:ext uri="{BB962C8B-B14F-4D97-AF65-F5344CB8AC3E}">
        <p14:creationId xmlns:p14="http://schemas.microsoft.com/office/powerpoint/2010/main" val="175940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2F19-DE43-481A-8724-8546EC9EEA7D}"/>
              </a:ext>
            </a:extLst>
          </p:cNvPr>
          <p:cNvSpPr>
            <a:spLocks noGrp="1"/>
          </p:cNvSpPr>
          <p:nvPr>
            <p:ph type="title"/>
          </p:nvPr>
        </p:nvSpPr>
        <p:spPr/>
        <p:txBody>
          <a:bodyPr/>
          <a:lstStyle/>
          <a:p>
            <a:r>
              <a:rPr lang="en-US" dirty="0"/>
              <a:t>Various groups of affected migrants</a:t>
            </a:r>
          </a:p>
        </p:txBody>
      </p:sp>
      <p:sp>
        <p:nvSpPr>
          <p:cNvPr id="3" name="Content Placeholder 2">
            <a:extLst>
              <a:ext uri="{FF2B5EF4-FFF2-40B4-BE49-F238E27FC236}">
                <a16:creationId xmlns:a16="http://schemas.microsoft.com/office/drawing/2014/main" id="{62053470-A5C6-45E6-8EEB-313498D325D4}"/>
              </a:ext>
            </a:extLst>
          </p:cNvPr>
          <p:cNvSpPr>
            <a:spLocks noGrp="1"/>
          </p:cNvSpPr>
          <p:nvPr>
            <p:ph idx="1"/>
          </p:nvPr>
        </p:nvSpPr>
        <p:spPr>
          <a:xfrm>
            <a:off x="1020725" y="1679944"/>
            <a:ext cx="11171275" cy="4492256"/>
          </a:xfrm>
        </p:spPr>
        <p:txBody>
          <a:bodyPr/>
          <a:lstStyle/>
          <a:p>
            <a:r>
              <a:rPr lang="en-US" dirty="0"/>
              <a:t>Legally residing immigrants (employment, family members of citizens, labor migrants)</a:t>
            </a:r>
          </a:p>
          <a:p>
            <a:r>
              <a:rPr lang="en-US" dirty="0"/>
              <a:t>Displaced persons:</a:t>
            </a:r>
          </a:p>
          <a:p>
            <a:pPr lvl="1"/>
            <a:r>
              <a:rPr lang="en-US" dirty="0"/>
              <a:t>Refugees and Asylum Seekers (Many under temporary protection in Host Countries)</a:t>
            </a:r>
          </a:p>
          <a:p>
            <a:pPr lvl="1"/>
            <a:r>
              <a:rPr lang="en-US" dirty="0"/>
              <a:t>Internally Displaced Persons</a:t>
            </a:r>
          </a:p>
          <a:p>
            <a:pPr lvl="1"/>
            <a:r>
              <a:rPr lang="en-US" dirty="0"/>
              <a:t>Stateless persons</a:t>
            </a:r>
          </a:p>
          <a:p>
            <a:r>
              <a:rPr lang="en-US" dirty="0"/>
              <a:t>Undocumented migrants</a:t>
            </a:r>
          </a:p>
          <a:p>
            <a:r>
              <a:rPr lang="en-US" dirty="0"/>
              <a:t>Temporary migrants</a:t>
            </a:r>
          </a:p>
          <a:p>
            <a:pPr lvl="1"/>
            <a:r>
              <a:rPr lang="en-US" dirty="0"/>
              <a:t>International Students</a:t>
            </a:r>
          </a:p>
          <a:p>
            <a:pPr lvl="1"/>
            <a:r>
              <a:rPr lang="en-US" dirty="0"/>
              <a:t>Scholars</a:t>
            </a:r>
          </a:p>
          <a:p>
            <a:pPr lvl="1"/>
            <a:r>
              <a:rPr lang="en-US" dirty="0"/>
              <a:t>Various groups of visitors</a:t>
            </a:r>
          </a:p>
          <a:p>
            <a:pPr lvl="1"/>
            <a:r>
              <a:rPr lang="en-US" dirty="0"/>
              <a:t>Business people</a:t>
            </a:r>
          </a:p>
          <a:p>
            <a:pPr marL="0" indent="0" algn="r">
              <a:buNone/>
            </a:pPr>
            <a:endParaRPr lang="en-US" dirty="0"/>
          </a:p>
          <a:p>
            <a:pPr lvl="1"/>
            <a:endParaRPr lang="en-US" dirty="0"/>
          </a:p>
          <a:p>
            <a:pPr lvl="1"/>
            <a:endParaRPr lang="en-US" dirty="0"/>
          </a:p>
        </p:txBody>
      </p:sp>
      <p:pic>
        <p:nvPicPr>
          <p:cNvPr id="4" name="Picture 3" descr="UNHCR - Emergencies - Google Chrome">
            <a:extLst>
              <a:ext uri="{FF2B5EF4-FFF2-40B4-BE49-F238E27FC236}">
                <a16:creationId xmlns:a16="http://schemas.microsoft.com/office/drawing/2014/main" id="{96BCD60D-6BBD-8D48-9A5F-95E2931B18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22312" y="3264252"/>
            <a:ext cx="4301122" cy="3202121"/>
          </a:xfrm>
          <a:prstGeom prst="rect">
            <a:avLst/>
          </a:prstGeom>
        </p:spPr>
      </p:pic>
      <p:sp>
        <p:nvSpPr>
          <p:cNvPr id="5" name="Rectangle 4">
            <a:extLst>
              <a:ext uri="{FF2B5EF4-FFF2-40B4-BE49-F238E27FC236}">
                <a16:creationId xmlns:a16="http://schemas.microsoft.com/office/drawing/2014/main" id="{0AFA33F2-23FC-F948-AF35-2F9D6B5E1849}"/>
              </a:ext>
            </a:extLst>
          </p:cNvPr>
          <p:cNvSpPr/>
          <p:nvPr/>
        </p:nvSpPr>
        <p:spPr>
          <a:xfrm>
            <a:off x="9488277" y="6555025"/>
            <a:ext cx="1748940" cy="369332"/>
          </a:xfrm>
          <a:prstGeom prst="rect">
            <a:avLst/>
          </a:prstGeom>
        </p:spPr>
        <p:txBody>
          <a:bodyPr wrap="none">
            <a:spAutoFit/>
          </a:bodyPr>
          <a:lstStyle/>
          <a:p>
            <a:r>
              <a:rPr lang="en-US" dirty="0"/>
              <a:t> Source: UNHCR</a:t>
            </a:r>
          </a:p>
        </p:txBody>
      </p:sp>
      <p:pic>
        <p:nvPicPr>
          <p:cNvPr id="7" name="Picture 6">
            <a:extLst>
              <a:ext uri="{FF2B5EF4-FFF2-40B4-BE49-F238E27FC236}">
                <a16:creationId xmlns:a16="http://schemas.microsoft.com/office/drawing/2014/main" id="{9302F90A-7332-4547-9F05-E2A147BEF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6634" y="3306980"/>
            <a:ext cx="1215678" cy="3202121"/>
          </a:xfrm>
          <a:prstGeom prst="rect">
            <a:avLst/>
          </a:prstGeom>
        </p:spPr>
      </p:pic>
    </p:spTree>
    <p:extLst>
      <p:ext uri="{BB962C8B-B14F-4D97-AF65-F5344CB8AC3E}">
        <p14:creationId xmlns:p14="http://schemas.microsoft.com/office/powerpoint/2010/main" val="307628113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{E3201421-AC6D-0B48-B4CF-407242C66191}tf10001072</Template>
  <TotalTime>3489</TotalTime>
  <Words>4801</Words>
  <Application>Microsoft Macintosh PowerPoint</Application>
  <PresentationFormat>Widescreen</PresentationFormat>
  <Paragraphs>446</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Franklin Gothic Book</vt:lpstr>
      <vt:lpstr>Crop</vt:lpstr>
      <vt:lpstr>Migration and Immigration during the times of Pandemic</vt:lpstr>
      <vt:lpstr>Objectives:</vt:lpstr>
      <vt:lpstr>Global Mobility</vt:lpstr>
      <vt:lpstr>COVID19 and Global Migration</vt:lpstr>
      <vt:lpstr>PowerPoint Presentation</vt:lpstr>
      <vt:lpstr>Global Migration Map</vt:lpstr>
      <vt:lpstr>PowerPoint Presentation</vt:lpstr>
      <vt:lpstr>PowerPoint Presentation</vt:lpstr>
      <vt:lpstr>Various groups of affected migrants</vt:lpstr>
      <vt:lpstr>Impact of pandemic-related closures on migrants</vt:lpstr>
      <vt:lpstr>Impact of pandemic-related closures on migrants</vt:lpstr>
      <vt:lpstr>Impact of closed borders on economies</vt:lpstr>
      <vt:lpstr>Impact of closed borders on Humanitarian Support</vt:lpstr>
      <vt:lpstr>United States</vt:lpstr>
      <vt:lpstr>COVID-linked shutdowns in the US</vt:lpstr>
      <vt:lpstr>U.S. Immigration Policy  </vt:lpstr>
      <vt:lpstr>In the United States of America, a country of immigrants, by design...... </vt:lpstr>
      <vt:lpstr>“Public charge” during COVID</vt:lpstr>
      <vt:lpstr>COVID &amp; Immigrant health insurance</vt:lpstr>
      <vt:lpstr>Source: Kaushal and Muchomba, 2020</vt:lpstr>
      <vt:lpstr>Immigrants are critical to the COVID economy </vt:lpstr>
      <vt:lpstr>Immigrants: Frontline workers in the War against COVID (source : MPI)</vt:lpstr>
      <vt:lpstr>Immigrants are critical to healthcare and social services industries(source : MPI)</vt:lpstr>
      <vt:lpstr>PowerPoint Presentation</vt:lpstr>
      <vt:lpstr>Pressures on the government to lower immigration restrictions</vt:lpstr>
      <vt:lpstr>Policy signals on immigration remain mixed  </vt:lpstr>
      <vt:lpstr>Mixed signals</vt:lpstr>
      <vt:lpstr>Effect of lockdown  </vt:lpstr>
      <vt:lpstr>Economic impacts</vt:lpstr>
      <vt:lpstr>Federal response to date</vt:lpstr>
      <vt:lpstr>Value of new income supports available</vt:lpstr>
      <vt:lpstr>PowerPoint Presentation</vt:lpstr>
      <vt:lpstr>Immigrant worker and family eligibility</vt:lpstr>
      <vt:lpstr>How federal relief interacts with public charge</vt:lpstr>
      <vt:lpstr>CARES Act emergency cash payment</vt:lpstr>
      <vt:lpstr>…BUT 30 million individuals left out  (1/2 of which are those in immigrant families)</vt:lpstr>
      <vt:lpstr>Impact of CARES Act cash exclusion on immigrant families</vt:lpstr>
      <vt:lpstr>PowerPoint Presentation</vt:lpstr>
      <vt:lpstr>Good practices</vt:lpstr>
      <vt:lpstr>Post-COVID</vt:lpstr>
      <vt:lpstr>Post-COVID – uncertainties and questions</vt:lpstr>
      <vt:lpstr>Post-COVID Opportunities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Mashkhura Akilova</dc:creator>
  <cp:lastModifiedBy>Microsoft Office User</cp:lastModifiedBy>
  <cp:revision>99</cp:revision>
  <cp:lastPrinted>2020-05-16T19:42:21Z</cp:lastPrinted>
  <dcterms:created xsi:type="dcterms:W3CDTF">2020-05-11T00:00:08Z</dcterms:created>
  <dcterms:modified xsi:type="dcterms:W3CDTF">2020-05-16T19:57:29Z</dcterms:modified>
</cp:coreProperties>
</file>