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67e9c86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67e9c86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767e9c86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767e9c86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767e9c86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767e9c86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767e9c86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767e9c86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767e9c86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767e9c86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ff19e3de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ff19e3de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767e9c86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767e9c86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767e9c86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767e9c86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767e9c86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767e9c86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767e9c86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767e9c86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11053c95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11053c95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11053c95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11053c9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767e9c86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767e9c86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</a:defRPr>
            </a:lvl1pPr>
            <a:lvl2pPr lvl="1" algn="r">
              <a:buNone/>
              <a:defRPr sz="1000">
                <a:solidFill>
                  <a:srgbClr val="FFFFFF"/>
                </a:solidFill>
              </a:defRPr>
            </a:lvl2pPr>
            <a:lvl3pPr lvl="2" algn="r">
              <a:buNone/>
              <a:defRPr sz="1000">
                <a:solidFill>
                  <a:srgbClr val="FFFFFF"/>
                </a:solidFill>
              </a:defRPr>
            </a:lvl3pPr>
            <a:lvl4pPr lvl="3" algn="r">
              <a:buNone/>
              <a:defRPr sz="1000">
                <a:solidFill>
                  <a:srgbClr val="FFFFFF"/>
                </a:solidFill>
              </a:defRPr>
            </a:lvl4pPr>
            <a:lvl5pPr lvl="4" algn="r">
              <a:buNone/>
              <a:defRPr sz="1000">
                <a:solidFill>
                  <a:srgbClr val="FFFFFF"/>
                </a:solidFill>
              </a:defRPr>
            </a:lvl5pPr>
            <a:lvl6pPr lvl="5" algn="r">
              <a:buNone/>
              <a:defRPr sz="1000">
                <a:solidFill>
                  <a:srgbClr val="FFFFFF"/>
                </a:solidFill>
              </a:defRPr>
            </a:lvl6pPr>
            <a:lvl7pPr lvl="6" algn="r">
              <a:buNone/>
              <a:defRPr sz="1000">
                <a:solidFill>
                  <a:srgbClr val="FFFFFF"/>
                </a:solidFill>
              </a:defRPr>
            </a:lvl7pPr>
            <a:lvl8pPr lvl="7" algn="r">
              <a:buNone/>
              <a:defRPr sz="1000">
                <a:solidFill>
                  <a:srgbClr val="FFFFFF"/>
                </a:solidFill>
              </a:defRPr>
            </a:lvl8pPr>
            <a:lvl9pPr lvl="8" algn="r"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tJEjGsymuAc" TargetMode="External"/><Relationship Id="rId5" Type="http://schemas.openxmlformats.org/officeDocument/2006/relationships/image" Target="../media/image20.jpg"/><Relationship Id="rId6" Type="http://schemas.openxmlformats.org/officeDocument/2006/relationships/hyperlink" Target="http://www.youtube.com/watch?v=3wBBdffW1Ec" TargetMode="External"/><Relationship Id="rId7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U6qAqibZEWA" TargetMode="External"/><Relationship Id="rId5" Type="http://schemas.openxmlformats.org/officeDocument/2006/relationships/image" Target="../media/image18.jpg"/><Relationship Id="rId6" Type="http://schemas.openxmlformats.org/officeDocument/2006/relationships/hyperlink" Target="http://www.youtube.com/watch?v=rxUWQrxm8lc" TargetMode="External"/><Relationship Id="rId7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6NZbNdlpDOeF-VIcWvqvmLHoyHZMokja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3i0NTBS4rJ4WAnJtLURLJ80Q_wxMbplg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xljFYOp0FxbMMxf0P_8TBHfIbW9g-L1t/view" TargetMode="External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z-qtp5q0KJEKM8x5jF_2HEzmUJZAxgMz/view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://drive.google.com/file/d/1hjJL8Oh6eu6xishgyzF0CZ4N6dlLRX0e/view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NqxeFJh6pZwttOeCSCxvCNjQXx0HmF5D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5x6ejtovUcC_1AVcRIm9_BWUjGfQ2z6i/view" TargetMode="External"/><Relationship Id="rId7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7WX8CuDe2n29KfNmMFi_TA_VeifvgsVG/view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://drive.google.com/file/d/1LNG_JliY3qpkJOxAOsV8CxSee9cqctFD/view" TargetMode="External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0662" l="10136" r="13875" t="13337"/>
          <a:stretch/>
        </p:blipFill>
        <p:spPr>
          <a:xfrm>
            <a:off x="0" y="0"/>
            <a:ext cx="91425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4800" y="536325"/>
            <a:ext cx="77526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       </a:t>
            </a: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2D Shallow Water Equations 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with  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Overtoppable Barriers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Judah Ryoo (4th year)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Advisor: Kyle Mandli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D SWE" id="176" name="Google Shape;176;p22" title="Example of no wal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025" y="8062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D SWE" id="177" name="Google Shape;177;p22" title="1D slice of no wall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8207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#1 : No wall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 title="1D slice of example with high wal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997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#2 : High untoppable wall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igh wall, untoppable, 2D SWE (top-down view)" id="190" name="Google Shape;190;p23" title="Example of reflection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000" y="7810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#3 : Overtoppable wall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4" title="ex4_lowall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25" y="1160125"/>
            <a:ext cx="3902626" cy="29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 title="ex4_lowall1d.mp4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625" y="1128225"/>
            <a:ext cx="4005674" cy="30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Work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833400" y="1088075"/>
            <a:ext cx="77901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Generalize SRD for angled barrier case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Generalize </a:t>
            </a:r>
            <a:r>
              <a:rPr i="1" lang="en">
                <a:solidFill>
                  <a:srgbClr val="FFFFFF"/>
                </a:solidFill>
              </a:rPr>
              <a:t>h</a:t>
            </a:r>
            <a:r>
              <a:rPr lang="en">
                <a:solidFill>
                  <a:srgbClr val="FFFFFF"/>
                </a:solidFill>
              </a:rPr>
              <a:t>-box unigrid for angled barrier case (other than 45°)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Try cell merging method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14574" l="0" r="1458" t="18198"/>
          <a:stretch/>
        </p:blipFill>
        <p:spPr>
          <a:xfrm>
            <a:off x="5722000" y="1675825"/>
            <a:ext cx="3216701" cy="29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5">
            <a:alphaModFix/>
          </a:blip>
          <a:srcRect b="6173" l="0" r="0" t="0"/>
          <a:stretch/>
        </p:blipFill>
        <p:spPr>
          <a:xfrm>
            <a:off x="3405275" y="1675813"/>
            <a:ext cx="2233750" cy="27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6">
            <a:alphaModFix/>
          </a:blip>
          <a:srcRect b="18407" l="1475" r="3359" t="12181"/>
          <a:stretch/>
        </p:blipFill>
        <p:spPr>
          <a:xfrm>
            <a:off x="635750" y="1983512"/>
            <a:ext cx="2564525" cy="2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1037275" y="1122625"/>
            <a:ext cx="3349200" cy="2215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4694875" y="1122625"/>
            <a:ext cx="3349200" cy="2215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Problem Setup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27732" l="58319" r="7378" t="26444"/>
          <a:stretch/>
        </p:blipFill>
        <p:spPr>
          <a:xfrm>
            <a:off x="4302925" y="1104900"/>
            <a:ext cx="4241981" cy="3187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89175" y="1104900"/>
            <a:ext cx="34557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Challenges: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Small cells update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Geometrical calculation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0" name="Google Shape;70;p14"/>
          <p:cNvCxnSpPr/>
          <p:nvPr/>
        </p:nvCxnSpPr>
        <p:spPr>
          <a:xfrm rot="10800000">
            <a:off x="5612250" y="3155575"/>
            <a:ext cx="280500" cy="1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4"/>
          <p:cNvCxnSpPr/>
          <p:nvPr/>
        </p:nvCxnSpPr>
        <p:spPr>
          <a:xfrm>
            <a:off x="5848425" y="2710750"/>
            <a:ext cx="1917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4"/>
          <p:cNvCxnSpPr/>
          <p:nvPr/>
        </p:nvCxnSpPr>
        <p:spPr>
          <a:xfrm>
            <a:off x="6638450" y="2334650"/>
            <a:ext cx="116700" cy="1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H-box Method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for Grid-aligned Barrier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10301" l="15216" r="16177" t="17156"/>
          <a:stretch/>
        </p:blipFill>
        <p:spPr>
          <a:xfrm>
            <a:off x="1531400" y="706163"/>
            <a:ext cx="6273226" cy="37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31554" l="36723" r="36725" t="37675"/>
          <a:stretch/>
        </p:blipFill>
        <p:spPr>
          <a:xfrm>
            <a:off x="6209575" y="1524713"/>
            <a:ext cx="2427773" cy="158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 title="hbox ot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1825" y="918113"/>
            <a:ext cx="5879626" cy="330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New Method for Grid-aligned Barrier :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State Redistribution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21026" l="51150" r="1905" t="28790"/>
          <a:stretch/>
        </p:blipFill>
        <p:spPr>
          <a:xfrm>
            <a:off x="1577400" y="858675"/>
            <a:ext cx="6096000" cy="36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29489" l="62773" r="14623" t="36972"/>
          <a:stretch/>
        </p:blipFill>
        <p:spPr>
          <a:xfrm>
            <a:off x="6385625" y="1563325"/>
            <a:ext cx="2459218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41626" l="51425" r="36506" t="53464"/>
          <a:stretch/>
        </p:blipFill>
        <p:spPr>
          <a:xfrm>
            <a:off x="6381775" y="2451988"/>
            <a:ext cx="1103525" cy="2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6549188" y="2834125"/>
            <a:ext cx="2132100" cy="43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556725" y="3164200"/>
            <a:ext cx="1206300" cy="393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302925" y="2004550"/>
            <a:ext cx="477000" cy="355500"/>
          </a:xfrm>
          <a:prstGeom prst="bevel">
            <a:avLst>
              <a:gd fmla="val 12500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4284225" y="2004550"/>
            <a:ext cx="383400" cy="355500"/>
          </a:xfrm>
          <a:prstGeom prst="bevel">
            <a:avLst>
              <a:gd fmla="val 12500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8" title="drywall_SR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4800" y="560388"/>
            <a:ext cx="5433425" cy="37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 title="drywall_hbox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8775" y="492351"/>
            <a:ext cx="5063825" cy="37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9" title="SRD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900" y="7445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title="hbox-srd1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4775" y="744575"/>
            <a:ext cx="5202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0" title="SRD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7445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title="hbox-srd2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9525" y="7824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10297" l="9937" r="13563" t="14480"/>
          <a:stretch/>
        </p:blipFill>
        <p:spPr>
          <a:xfrm>
            <a:off x="-7620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2488325" y="255775"/>
            <a:ext cx="4554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Angular Case : Diagonal Barrier at 45°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H-box Unigrid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-76192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15936" l="52989" r="3405" t="39337"/>
          <a:stretch/>
        </p:blipFill>
        <p:spPr>
          <a:xfrm>
            <a:off x="1030475" y="1164400"/>
            <a:ext cx="4845749" cy="29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3199425" y="2462850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3311625" y="2582113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984325" y="31454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2679525" y="27644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3803825" y="23942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3311625" y="19305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3575225" y="18608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3880025" y="21656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26046" l="54362" r="8512" t="36177"/>
          <a:stretch/>
        </p:blipFill>
        <p:spPr>
          <a:xfrm>
            <a:off x="5479875" y="1545275"/>
            <a:ext cx="3394699" cy="19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6260225" y="1536975"/>
            <a:ext cx="1075500" cy="393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6109225" y="1930575"/>
            <a:ext cx="1889100" cy="393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6034375" y="2270575"/>
            <a:ext cx="2038800" cy="393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6256075" y="2648800"/>
            <a:ext cx="2281800" cy="3555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3880025" y="15369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4166125" y="1860875"/>
            <a:ext cx="112200" cy="1089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6087750" y="2976100"/>
            <a:ext cx="2197800" cy="393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1"/>
          <p:cNvCxnSpPr/>
          <p:nvPr/>
        </p:nvCxnSpPr>
        <p:spPr>
          <a:xfrm rot="10800000">
            <a:off x="3264725" y="2967850"/>
            <a:ext cx="299400" cy="6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1"/>
          <p:cNvSpPr txBox="1"/>
          <p:nvPr/>
        </p:nvSpPr>
        <p:spPr>
          <a:xfrm>
            <a:off x="3511475" y="2830900"/>
            <a:ext cx="2397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𝛽</a:t>
            </a:r>
            <a:endParaRPr sz="1300"/>
          </a:p>
        </p:txBody>
      </p:sp>
      <p:cxnSp>
        <p:nvCxnSpPr>
          <p:cNvPr id="167" name="Google Shape;167;p21"/>
          <p:cNvCxnSpPr/>
          <p:nvPr/>
        </p:nvCxnSpPr>
        <p:spPr>
          <a:xfrm rot="10800000">
            <a:off x="3188525" y="3120250"/>
            <a:ext cx="299400" cy="6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21"/>
          <p:cNvSpPr txBox="1"/>
          <p:nvPr/>
        </p:nvSpPr>
        <p:spPr>
          <a:xfrm>
            <a:off x="3435275" y="2983300"/>
            <a:ext cx="2397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𝛾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