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0" r:id="rId3"/>
    <p:sldId id="301" r:id="rId4"/>
    <p:sldId id="303" r:id="rId5"/>
    <p:sldId id="302" r:id="rId6"/>
    <p:sldId id="306" r:id="rId7"/>
    <p:sldId id="304" r:id="rId8"/>
    <p:sldId id="307" r:id="rId9"/>
    <p:sldId id="305" r:id="rId10"/>
    <p:sldId id="308" r:id="rId11"/>
    <p:sldId id="316" r:id="rId12"/>
    <p:sldId id="309" r:id="rId13"/>
    <p:sldId id="314" r:id="rId14"/>
    <p:sldId id="31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930"/>
    <a:srgbClr val="FEDA02"/>
    <a:srgbClr val="8C4D99"/>
    <a:srgbClr val="99CCFF"/>
    <a:srgbClr val="B1A1C3"/>
    <a:srgbClr val="B499CB"/>
    <a:srgbClr val="336699"/>
    <a:srgbClr val="6A5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3" autoAdjust="0"/>
    <p:restoredTop sz="40741" autoAdjust="0"/>
  </p:normalViewPr>
  <p:slideViewPr>
    <p:cSldViewPr>
      <p:cViewPr varScale="1">
        <p:scale>
          <a:sx n="24" d="100"/>
          <a:sy n="24" d="100"/>
        </p:scale>
        <p:origin x="-15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7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notesViewPr>
    <p:cSldViewPr>
      <p:cViewPr>
        <p:scale>
          <a:sx n="75" d="100"/>
          <a:sy n="75" d="100"/>
        </p:scale>
        <p:origin x="-140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068A5E-C043-41E8-B32D-1D2184D18B9C}" type="datetimeFigureOut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B3DFAC-5BBC-4B96-9AF8-CA2D38DE18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8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7689C8-C4E3-49DC-8E22-2EB630590ACA}" type="datetimeFigureOut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5D59F4-578C-4BE9-B7AB-254DB11BC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97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806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1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8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5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51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1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4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3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0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8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5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8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75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AF052-E8DA-4B5D-BDBF-6739788F5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5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4CCCD-1FC3-4C58-BE33-7DA01ED1B5E3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A7EFDA-C886-4337-B1CA-E3BD533786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AC51B-DF42-4B44-BA7E-0CBF6DE7849B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13488-8C3B-4CDB-BE97-20203D7B84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592C1A4D-DC6E-4EB4-B4D0-E1ACCA3C0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838E7-0254-4AA2-9D62-26C3E65AAA58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0418-95E6-4BA3-98B0-645EF7C2E1FC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A598-F6D3-4A0C-A671-AF7F8F4B3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3400" y="457200"/>
            <a:ext cx="28194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HKSlogo_criminal_justice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399" y="457200"/>
            <a:ext cx="2438401" cy="5752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0418-95E6-4BA3-98B0-645EF7C2E1FC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A598-F6D3-4A0C-A671-AF7F8F4B3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3400" y="457200"/>
            <a:ext cx="28194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HKSlogo_criminal_justice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399" y="457200"/>
            <a:ext cx="2438401" cy="5752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0418-95E6-4BA3-98B0-645EF7C2E1FC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A598-F6D3-4A0C-A671-AF7F8F4B3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3400" y="457200"/>
            <a:ext cx="28194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HKSlogo_criminal_justice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399" y="457200"/>
            <a:ext cx="2438401" cy="5752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2D82B4-4D78-45C3-94E6-E576E40DF805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CA15A-A9F7-4CCF-8EB8-D5962A1E4057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A782A22-7006-4D18-8740-3AEB23CDBC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9B45A916-96FB-40BE-94CE-01504475388A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39450-D7C3-49AE-9A9E-F11780E2BD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0B69-C431-4C37-90E1-674AA8851FBC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C4B024D-FC38-434B-B7A0-F003E490AB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859BA-F24A-42DC-B739-2FDFDE0DC9E3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BD0B79AC-ED7F-444A-9BAB-75A32D5B7C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8889D-9790-4B58-8225-4BC665352F07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CF3A59-2CCF-4E6C-9AC4-6975642129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F89E34D-051C-497B-A18B-5913C14EBC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85C76-1B39-4C75-9FB1-32A9A9378A4F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A1C618E-C371-4704-8DC8-AC9F299EEE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BE2A1250-85B4-4344-A762-B02FDB016F43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54CCCD-1FC3-4C58-BE33-7DA01ED1B5E3}" type="datetime4">
              <a:rPr lang="en-US" smtClean="0"/>
              <a:pPr>
                <a:defRPr/>
              </a:pPr>
              <a:t>December 3,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A7EFDA-C886-4337-B1CA-E3BD533786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5" r:id="rId13"/>
    <p:sldLayoutId id="2147483697" r:id="rId14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s.harvard.edu/criminaljustice" TargetMode="External"/><Relationship Id="rId4" Type="http://schemas.openxmlformats.org/officeDocument/2006/relationships/hyperlink" Target="mailto:Vincent_Schiraldi@hks.Harvard.edu" TargetMode="External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0" y="1524000"/>
            <a:ext cx="5410200" cy="3124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A71930"/>
                </a:solidFill>
              </a:rPr>
              <a:t/>
            </a:r>
            <a:br>
              <a:rPr lang="en-US" sz="3600" b="1" dirty="0" smtClean="0">
                <a:solidFill>
                  <a:srgbClr val="A71930"/>
                </a:solidFill>
              </a:rPr>
            </a:br>
            <a:r>
              <a:rPr lang="en-US" sz="3600" b="1" dirty="0">
                <a:solidFill>
                  <a:srgbClr val="A71930"/>
                </a:solidFill>
              </a:rPr>
              <a:t/>
            </a:r>
            <a:br>
              <a:rPr lang="en-US" sz="3600" b="1" dirty="0">
                <a:solidFill>
                  <a:srgbClr val="A71930"/>
                </a:solidFill>
              </a:rPr>
            </a:br>
            <a:r>
              <a:rPr lang="en-US" sz="3600" b="1" dirty="0" smtClean="0">
                <a:solidFill>
                  <a:srgbClr val="A71930"/>
                </a:solidFill>
              </a:rPr>
              <a:t>From </a:t>
            </a:r>
            <a:r>
              <a:rPr lang="en-US" sz="3600" b="1" dirty="0">
                <a:solidFill>
                  <a:srgbClr val="A71930"/>
                </a:solidFill>
              </a:rPr>
              <a:t>Juvenile Justice to Young Adult Justice: An Emerging Framework for Policy and Practice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6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1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Vincent N. Schiraldi</a:t>
            </a:r>
            <a:r>
              <a:rPr lang="en-US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Research Fellow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876800"/>
            <a:ext cx="5105400" cy="17526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Columbia University Law School</a:t>
            </a:r>
            <a:br>
              <a:rPr lang="en-US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Justice Forum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 30,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30,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64017"/>
            <a:ext cx="457200" cy="40120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41951" y="1447800"/>
            <a:ext cx="6914093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Germany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18-21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originate in the juvenile court; 2/3 stay there, mostly for more serious offenses whereas property and driving offenses go to adult court; separate facilities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4659868"/>
            <a:ext cx="692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Netherlands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raised the age of family court to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3365157"/>
            <a:ext cx="6927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Finland: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mandatories under age 21; enhanced good time for 18-21’s; fewer prison sentences and work/education oriented prisons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8800" y="2447114"/>
            <a:ext cx="69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Sweden: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Statutorily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mitigated sentences and fines; “youth service” (community service/programming) available; more probation, less imprisonment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5299770"/>
            <a:ext cx="6927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United Kingdom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Age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 mitigating factor; maturity assessments for 18-24 year olds; separate facilities controversial; Select Committee in House of Commons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307592" cy="7884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1295400" cy="8096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1295400" cy="8612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8" name="Picture 2" descr="http://flagpedia.net/data/flags/big/n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1276725" cy="8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92" y="5410200"/>
            <a:ext cx="13755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9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19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Recommendations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November 30,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82675"/>
            <a:ext cx="457200" cy="44132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>
                <a:solidFill>
                  <a:srgbClr val="969696">
                    <a:shade val="75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969696">
                  <a:shade val="75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0" y="2209800"/>
            <a:ext cx="5410200" cy="2514600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Thoughts on what a more </a:t>
            </a:r>
            <a:r>
              <a:rPr lang="en-US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3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esponsive </a:t>
            </a:r>
            <a:r>
              <a:rPr lang="en-US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3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ystem for Young Adults would look like</a:t>
            </a:r>
            <a:endParaRPr lang="en-US" sz="1800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6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We Better Meet the Needs of this Population?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30, </a:t>
            </a:r>
            <a:r>
              <a:rPr lang="en-US" dirty="0" smtClean="0"/>
              <a:t>2015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43957"/>
            <a:ext cx="457200" cy="44132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84670" y="1491261"/>
            <a:ext cx="2936718" cy="2936718"/>
            <a:chOff x="2652972" y="141941"/>
            <a:chExt cx="2936718" cy="2936718"/>
          </a:xfrm>
        </p:grpSpPr>
        <p:sp>
          <p:nvSpPr>
            <p:cNvPr id="14" name="Oval 13"/>
            <p:cNvSpPr/>
            <p:nvPr/>
          </p:nvSpPr>
          <p:spPr>
            <a:xfrm>
              <a:off x="2652972" y="141941"/>
              <a:ext cx="2936718" cy="2936718"/>
            </a:xfrm>
            <a:prstGeom prst="ellipse">
              <a:avLst/>
            </a:prstGeom>
            <a:solidFill>
              <a:srgbClr val="A7193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073502" y="708080"/>
              <a:ext cx="2153593" cy="1321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Raise the age </a:t>
              </a:r>
              <a:r>
                <a:rPr lang="en-US" sz="21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 family court to somewhere between</a:t>
              </a:r>
              <a:br>
                <a:rPr lang="en-US" sz="21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21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21 and 25</a:t>
              </a:r>
              <a:endParaRPr lang="en-US" sz="21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44336" y="3326710"/>
            <a:ext cx="2936718" cy="2936718"/>
            <a:chOff x="3712638" y="1977390"/>
            <a:chExt cx="2936718" cy="2936718"/>
          </a:xfrm>
        </p:grpSpPr>
        <p:sp>
          <p:nvSpPr>
            <p:cNvPr id="12" name="Oval 11"/>
            <p:cNvSpPr/>
            <p:nvPr/>
          </p:nvSpPr>
          <p:spPr>
            <a:xfrm>
              <a:off x="3712638" y="1977390"/>
              <a:ext cx="2936718" cy="2936718"/>
            </a:xfrm>
            <a:prstGeom prst="ellipse">
              <a:avLst/>
            </a:prstGeom>
            <a:solidFill>
              <a:srgbClr val="A7193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6"/>
            <p:cNvSpPr/>
            <p:nvPr/>
          </p:nvSpPr>
          <p:spPr>
            <a:xfrm>
              <a:off x="4521302" y="2613080"/>
              <a:ext cx="2003913" cy="1615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Create a </a:t>
              </a:r>
              <a:br>
                <a:rPr lang="en-US" sz="2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21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n-US" sz="2100" b="1" baseline="30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rd</a:t>
              </a:r>
              <a:r>
                <a:rPr lang="en-US" sz="21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 for Young </a:t>
              </a:r>
              <a:r>
                <a:rPr lang="en-US" sz="2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r>
                <a:rPr lang="en-US" sz="2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dults</a:t>
              </a:r>
              <a:endParaRPr lang="en-US" sz="21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62946" y="3387882"/>
            <a:ext cx="2936718" cy="2936718"/>
            <a:chOff x="1631248" y="2038562"/>
            <a:chExt cx="2936718" cy="2936718"/>
          </a:xfrm>
        </p:grpSpPr>
        <p:sp>
          <p:nvSpPr>
            <p:cNvPr id="10" name="Oval 9"/>
            <p:cNvSpPr/>
            <p:nvPr/>
          </p:nvSpPr>
          <p:spPr>
            <a:xfrm>
              <a:off x="1631248" y="2038562"/>
              <a:ext cx="2936718" cy="2936718"/>
            </a:xfrm>
            <a:prstGeom prst="ellipse">
              <a:avLst/>
            </a:prstGeom>
            <a:solidFill>
              <a:srgbClr val="A7193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8"/>
            <p:cNvSpPr/>
            <p:nvPr/>
          </p:nvSpPr>
          <p:spPr>
            <a:xfrm>
              <a:off x="1930502" y="2826685"/>
              <a:ext cx="2213541" cy="1615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Special package of programming and policies</a:t>
              </a:r>
              <a:endParaRPr lang="en-US" sz="16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cap="small" baseline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Specialized diversion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cap="small" baseline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Special courts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cap="small" baseline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Customized probation caseloads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cap="small" baseline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Separate facilities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cap="small" baseline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Confidentiality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547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Reading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30,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67000" y="1626072"/>
            <a:ext cx="6019800" cy="13603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Community-Based Responses to Justice-Involved Young Adults</a:t>
            </a:r>
          </a:p>
          <a:p>
            <a:pPr marL="0" indent="0">
              <a:buNone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 Session on Community Corrections</a:t>
            </a:r>
          </a:p>
          <a:p>
            <a:pPr marL="0" indent="0">
              <a:buNone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www.hks.harvard.edu/programs/criminaljustice/research-publications/executive-sessions/escommunitycorrections/publications/community-based-responses-to-justice-involved-young-adults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mweeks\AppData\Local\Microsoft\Windows\Temporary Internet Files\Content.Outlook\NEO7W2K0\HKSlogo_criminal_justice_cmyk lar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78540"/>
            <a:ext cx="2286000" cy="5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Mark\Pictures\untitle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20587"/>
            <a:ext cx="990600" cy="11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rk\Pictures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1600200" cy="10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k\Pictures\untitled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5" y="5257800"/>
            <a:ext cx="1317171" cy="9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667000" y="3124200"/>
            <a:ext cx="6172200" cy="9387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Case for a Young Adult Criminal Justice System</a:t>
            </a:r>
          </a:p>
          <a:p>
            <a:pPr marL="0" indent="0">
              <a:buNone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Tracy Velázquez</a:t>
            </a:r>
          </a:p>
          <a:p>
            <a:pPr marL="0" indent="0">
              <a:buNone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chronicleofsocialchange.org/policy-paper/the-case-for-a-young-adult-criminal-justice-system-by-tracy-velazquez/2683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667000" y="4267200"/>
            <a:ext cx="6324600" cy="8002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Juvenile Delinquency to Young Adult Offending</a:t>
            </a:r>
          </a:p>
          <a:p>
            <a:pPr marL="0" indent="0">
              <a:buNone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OJP National Institute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Justice</a:t>
            </a:r>
          </a:p>
          <a:p>
            <a:pPr marL="0" indent="0">
              <a:buNone/>
            </a:pP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://www.nij.gov/topics/crime/Pages/delinquency-to-adult-offending.aspx</a:t>
            </a:r>
            <a:endParaRPr lang="en-US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5334000"/>
            <a:ext cx="56182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Various Publications</a:t>
            </a:r>
          </a:p>
          <a:p>
            <a:pPr marL="0" indent="0">
              <a:buNone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Transition to Adulthood T2A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www.t2a.org.uk/publications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0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</a:t>
            </a:r>
            <a:r>
              <a:rPr lang="en-US" dirty="0" smtClean="0"/>
              <a:t>30, 2015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103" y="1043957"/>
            <a:ext cx="457200" cy="44132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0" y="2209800"/>
            <a:ext cx="5410200" cy="2514600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54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</a:t>
            </a:r>
            <a:endParaRPr lang="en-US" sz="5400" b="1" dirty="0">
              <a:solidFill>
                <a:srgbClr val="A7193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fontAlgn="auto">
              <a:spcAft>
                <a:spcPts val="0"/>
              </a:spcAft>
            </a:pPr>
            <a:endParaRPr lang="en-US" sz="1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www.hks.harvard.edu/criminaljustice</a:t>
            </a:r>
            <a:endParaRPr lang="en-US" sz="1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fontAlgn="auto">
              <a:spcAft>
                <a:spcPts val="0"/>
              </a:spcAft>
            </a:pPr>
            <a:endParaRPr lang="en-US" sz="1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Vincent_Schiraldi@hks.Harvard.edu</a:t>
            </a:r>
            <a:r>
              <a:rPr lang="en-US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7" name="Picture 2" descr="C:\Users\mweeks\AppData\Local\Microsoft\Windows\Temporary Internet Files\Content.Outlook\NEO7W2K0\HKSlogo_criminal_justice_cmyk larg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3" y="304800"/>
            <a:ext cx="2971800" cy="7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9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 Adult Justice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November 30,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26372"/>
            <a:ext cx="457200" cy="44132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Historical Underpinnings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Emerging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Experiences in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Jurisdictions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1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Historical Underpinnings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30,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43957"/>
            <a:ext cx="457200" cy="44132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1899 first juvenile court established,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helps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legally define adolescence</a:t>
            </a: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Relied on custom, culture or morality to determine age of criminal responsibility, ranging from 16-18</a:t>
            </a: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 20</a:t>
            </a:r>
            <a:r>
              <a:rPr lang="en-US" sz="2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Century 'get tough'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movement questions very foundation of juvenile court 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A71930"/>
              </a:buClr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Spawns research into whether young people really are different than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- Justice Department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MacArthur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9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Changing Life Course Markers Impact Resiliency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30, </a:t>
            </a:r>
            <a:r>
              <a:rPr lang="en-US" dirty="0" smtClean="0"/>
              <a:t>2015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43957"/>
            <a:ext cx="457200" cy="44132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Today’s young adults enter into traditional, stabilizing adult roles at a later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</a:t>
            </a:r>
            <a:b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9% of 18-24’s were married in 2010, compared with 45% in 1960</a:t>
            </a:r>
          </a:p>
          <a:p>
            <a:pPr lvl="1"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 separate from children and children’s </a:t>
            </a: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mothers</a:t>
            </a:r>
            <a:b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27% of young African-American men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ages of 18-24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disconnected from </a:t>
            </a:r>
            <a:r>
              <a:rPr lang="en-US" sz="22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are out of </a:t>
            </a:r>
            <a:r>
              <a:rPr lang="en-US" sz="22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in 1960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Non-college median </a:t>
            </a:r>
            <a:r>
              <a:rPr lang="en-US" sz="22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earnings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down from $40,000 (‘73) to $30,000 (‘07) for young whites; $34,000 to $25,000 for young African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Americans</a:t>
            </a:r>
            <a:b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prolonged transition to adulthood taxes ability to forgo immediate gratification and prolongs reliance on peers vs. family </a:t>
            </a:r>
          </a:p>
          <a:p>
            <a:pPr marL="0" indent="0">
              <a:buClr>
                <a:srgbClr val="A71930"/>
              </a:buClr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Emerging Research in Neurobiology</a:t>
            </a:r>
            <a:br>
              <a:rPr lang="en-US" sz="28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Developmental Psychology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</a:t>
            </a:r>
            <a:r>
              <a:rPr lang="en-US" dirty="0" smtClean="0"/>
              <a:t>30, 2015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43957"/>
            <a:ext cx="457200" cy="44132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brain that modulates pleasure-seeking develops more quickly than the part supporting self-control, impulsivity has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'head start'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restraint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Adolescents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are:</a:t>
            </a:r>
          </a:p>
          <a:p>
            <a:pPr lvl="1"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able to regulate their own behavior in emotionally charged 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contexts</a:t>
            </a:r>
          </a:p>
          <a:p>
            <a:pPr lvl="1"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sensitive to external influences like peer 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pressure</a:t>
            </a:r>
          </a:p>
          <a:p>
            <a:pPr lvl="1"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able to make judgments impacting the 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</a:t>
            </a:r>
          </a:p>
          <a:p>
            <a:pPr lvl="1"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particularly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true for youth who have suffered brain 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trauma</a:t>
            </a:r>
          </a:p>
          <a:p>
            <a:pPr lvl="1"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resemble juveniles more than older adults</a:t>
            </a: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and Opportunity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30, </a:t>
            </a:r>
            <a:r>
              <a:rPr lang="en-US" dirty="0" smtClean="0"/>
              <a:t>2015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43957"/>
            <a:ext cx="457200" cy="44132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Nationally, young Adults 13% of US population; 30% of arrests; 21% of prison </a:t>
            </a:r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admissions</a:t>
            </a:r>
            <a:b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78% rearrested within 3 years of release; highest of any age </a:t>
            </a:r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cohort</a:t>
            </a:r>
            <a:b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NYC, </a:t>
            </a:r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 in ten adult 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violent felony </a:t>
            </a:r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arrests involve 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 </a:t>
            </a:r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b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arrested, nearly 4 in 10 NYC young adults rearrested within a year - 3 times the rate of over </a:t>
            </a:r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30’s</a:t>
            </a:r>
            <a:b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Relatively few start their criminal careers </a:t>
            </a:r>
            <a:r>
              <a:rPr lang="en-US" sz="35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25, most age out </a:t>
            </a:r>
            <a:r>
              <a:rPr lang="en-US" sz="35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 </a:t>
            </a:r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A71930"/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African American young adults 9-10 times more likely to be imprisoned that young </a:t>
            </a:r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whites</a:t>
            </a: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30,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64017"/>
            <a:ext cx="457200" cy="40120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41951" y="1447800"/>
            <a:ext cx="6914093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 2"/>
              <a:buNone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Florida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had a youthful offender law since 1978 that allows the courts to use alternative processing for 18-21 year olds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3505200"/>
            <a:ext cx="1307592" cy="726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1303763" cy="869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1"/>
            <a:ext cx="1307592" cy="78594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9" name="Picture 2" descr="http://www.saratogaflag.com/assets/images/state%20flags/ma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" y="4323666"/>
            <a:ext cx="1307592" cy="7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28800" y="4507468"/>
            <a:ext cx="692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a facility that includes young men aged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18-25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8800" y="3581400"/>
            <a:ext cx="692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York State’s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Youthful Offender Law provides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certain confidentiality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protections for those who are 16-18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8801" y="2438400"/>
            <a:ext cx="692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Michigan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recently expanded the 'Holmes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Youthful Trainee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Act' to allow judges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sentence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youth between the ages of 17-23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 having to incur a criminal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conviction</a:t>
            </a:r>
            <a:endParaRPr lang="en-US" dirty="0"/>
          </a:p>
        </p:txBody>
      </p:sp>
      <p:pic>
        <p:nvPicPr>
          <p:cNvPr id="23" name="Picture 2" descr="http://www.netstate.com/states/symb/flags/images/ct_fi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6" b="11199"/>
          <a:stretch/>
        </p:blipFill>
        <p:spPr bwMode="auto">
          <a:xfrm>
            <a:off x="445008" y="5181599"/>
            <a:ext cx="1307592" cy="86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28799" y="5181600"/>
            <a:ext cx="692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Connecticut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Governor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Dannell Malloy recently proposed to raise the age of family court through 20 and add confidentiality protections for those under 25</a:t>
            </a:r>
          </a:p>
        </p:txBody>
      </p:sp>
    </p:spTree>
    <p:extLst>
      <p:ext uri="{BB962C8B-B14F-4D97-AF65-F5344CB8AC3E}">
        <p14:creationId xmlns:p14="http://schemas.microsoft.com/office/powerpoint/2010/main" val="172901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 and Counties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30,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64017"/>
            <a:ext cx="457200" cy="40120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5" name="Picture 4" descr="http://static1.squarespace.com/static/547f29bfe4b0dc192ed7bdac/54aeb15ce4b018c14f34c7cb/54aeb160e4b018c14f34c7ed/1420734817363/san-franc.jpg?format=2500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8" y="1466850"/>
            <a:ext cx="1727199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indians.com/zuploadimagefiles/908eec8c-acea-425f-a65f-3989deac6a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5177546"/>
            <a:ext cx="1727198" cy="11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92540" y="5124271"/>
            <a:ext cx="664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Douglas County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Nebraska established a 'Young Adult Court,' a specialty court with judicial supervision for young adults up to age 25 who are charged with a felony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2539" y="1371600"/>
            <a:ext cx="66466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Francisco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 'Transitional Age Youth San Francisco' (TAYSF), a collaborative network of city departments, providers, and young people to provide supportive services to help young adults succeed. SF opened a young adult court this summer and has had specialized probation caseloads since 2009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Picture 4" descr="http://photos.cntraveler.com/2014/09/29/5429c32b425f183f61bf7316_new-york-city-sky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8" y="3810000"/>
            <a:ext cx="1727200" cy="11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71342" y="3886200"/>
            <a:ext cx="666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York City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Correction plans in-facility programs and services, alternatives to incarceration, and reentry planning for 18-22 year olds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Picture 2" descr="https://multco.us/sites/default/files/styles/medium/public/images/portlandskyline.jpg?itok=Bwln5ge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10310"/>
          <a:stretch/>
        </p:blipFill>
        <p:spPr bwMode="auto">
          <a:xfrm>
            <a:off x="457200" y="2565400"/>
            <a:ext cx="171414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171341" y="2743200"/>
            <a:ext cx="666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Multnomah County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Oregon has specialized parole caseloads with enhanced services for young adults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5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 Generally has a Special </a:t>
            </a:r>
            <a:r>
              <a:rPr lang="en-US" sz="2800" b="1" dirty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800" b="1" dirty="0" smtClean="0">
                <a:solidFill>
                  <a:srgbClr val="A719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pproach for Young Adults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30,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26372"/>
            <a:ext cx="457200" cy="441325"/>
          </a:xfrm>
        </p:spPr>
        <p:txBody>
          <a:bodyPr/>
          <a:lstStyle/>
          <a:p>
            <a:pPr>
              <a:defRPr/>
            </a:pPr>
            <a:fld id="{7A4802FE-3172-40D0-8969-1551F863336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904" y="1676400"/>
            <a:ext cx="254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895600"/>
            <a:ext cx="25361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500">
                <a:solidFill>
                  <a:srgbClr val="FFC000"/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1104" y="4163705"/>
            <a:ext cx="24660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500">
                <a:solidFill>
                  <a:srgbClr val="FFC000"/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1649105"/>
            <a:ext cx="5867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Percent of 35 European countries surveyed had special rules in juvenile or general penal law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3298285"/>
            <a:ext cx="5867400" cy="43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Percent had penalty mitigation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4343400"/>
            <a:ext cx="35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Percent had no special rules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Picture 2" descr="http://www.europe-autos.com/wp-content/uploads/2011/10/map-of-euro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1" b="100000" l="0" r="99829">
                        <a14:foregroundMark x1="25000" y1="37391" x2="26027" y2="4130"/>
                        <a14:foregroundMark x1="12671" y1="31957" x2="20205" y2="19783"/>
                        <a14:foregroundMark x1="47089" y1="10217" x2="60274" y2="2391"/>
                        <a14:foregroundMark x1="48630" y1="87826" x2="49315" y2="77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60" y="3824839"/>
            <a:ext cx="2886340" cy="22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6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887</TotalTime>
  <Words>813</Words>
  <Application>Microsoft Macintosh PowerPoint</Application>
  <PresentationFormat>On-screen Show (4:3)</PresentationFormat>
  <Paragraphs>135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  From Juvenile Justice to Young Adult Justice: An Emerging Framework for Policy and Practice   Vincent N. Schiraldi Senior Research Fellow</vt:lpstr>
      <vt:lpstr>Young Adult Justice</vt:lpstr>
      <vt:lpstr>Historical Underpinnings</vt:lpstr>
      <vt:lpstr>Changing Life Course Markers Impact Resiliency</vt:lpstr>
      <vt:lpstr>Emerging Research in Neurobiology and Developmental Psychology</vt:lpstr>
      <vt:lpstr>Risk and Opportunity</vt:lpstr>
      <vt:lpstr>States</vt:lpstr>
      <vt:lpstr>Cities and Counties</vt:lpstr>
      <vt:lpstr>Europe Generally has a Special Approach for Young Adults</vt:lpstr>
      <vt:lpstr>Countries</vt:lpstr>
      <vt:lpstr>Policy Recommendations</vt:lpstr>
      <vt:lpstr>How Can We Better Meet the Needs of this Population?</vt:lpstr>
      <vt:lpstr>Further Reading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Christine’s slides</dc:title>
  <dc:creator>Weeks, Maria</dc:creator>
  <cp:lastModifiedBy>Shoshana Jarvis</cp:lastModifiedBy>
  <cp:revision>156</cp:revision>
  <cp:lastPrinted>2015-11-25T20:47:45Z</cp:lastPrinted>
  <dcterms:created xsi:type="dcterms:W3CDTF">2008-09-17T18:57:46Z</dcterms:created>
  <dcterms:modified xsi:type="dcterms:W3CDTF">2015-12-03T20:18:56Z</dcterms:modified>
</cp:coreProperties>
</file>